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5"/>
  </p:notesMasterIdLst>
  <p:sldIdLst>
    <p:sldId id="312" r:id="rId2"/>
    <p:sldId id="267" r:id="rId3"/>
    <p:sldId id="313" r:id="rId4"/>
    <p:sldId id="314" r:id="rId5"/>
    <p:sldId id="320" r:id="rId6"/>
    <p:sldId id="257" r:id="rId7"/>
    <p:sldId id="330" r:id="rId8"/>
    <p:sldId id="331" r:id="rId9"/>
    <p:sldId id="332" r:id="rId10"/>
    <p:sldId id="333" r:id="rId11"/>
    <p:sldId id="334" r:id="rId12"/>
    <p:sldId id="335" r:id="rId13"/>
    <p:sldId id="258" r:id="rId14"/>
    <p:sldId id="256" r:id="rId15"/>
    <p:sldId id="295" r:id="rId16"/>
    <p:sldId id="259" r:id="rId17"/>
    <p:sldId id="294" r:id="rId18"/>
    <p:sldId id="260" r:id="rId19"/>
    <p:sldId id="296" r:id="rId20"/>
    <p:sldId id="262" r:id="rId21"/>
    <p:sldId id="297" r:id="rId22"/>
    <p:sldId id="263" r:id="rId23"/>
    <p:sldId id="298" r:id="rId24"/>
    <p:sldId id="316" r:id="rId25"/>
    <p:sldId id="315" r:id="rId26"/>
    <p:sldId id="317" r:id="rId27"/>
    <p:sldId id="318" r:id="rId28"/>
    <p:sldId id="319" r:id="rId29"/>
    <p:sldId id="261" r:id="rId30"/>
    <p:sldId id="264" r:id="rId31"/>
    <p:sldId id="299" r:id="rId32"/>
    <p:sldId id="300" r:id="rId33"/>
    <p:sldId id="301" r:id="rId34"/>
    <p:sldId id="302" r:id="rId35"/>
    <p:sldId id="321" r:id="rId36"/>
    <p:sldId id="322" r:id="rId37"/>
    <p:sldId id="323" r:id="rId38"/>
    <p:sldId id="266" r:id="rId39"/>
    <p:sldId id="272" r:id="rId40"/>
    <p:sldId id="274" r:id="rId41"/>
    <p:sldId id="275" r:id="rId42"/>
    <p:sldId id="277" r:id="rId43"/>
    <p:sldId id="276" r:id="rId44"/>
    <p:sldId id="271" r:id="rId45"/>
    <p:sldId id="278" r:id="rId46"/>
    <p:sldId id="279" r:id="rId47"/>
    <p:sldId id="280" r:id="rId48"/>
    <p:sldId id="281" r:id="rId49"/>
    <p:sldId id="324" r:id="rId50"/>
    <p:sldId id="325" r:id="rId51"/>
    <p:sldId id="284" r:id="rId52"/>
    <p:sldId id="282" r:id="rId53"/>
    <p:sldId id="283" r:id="rId54"/>
    <p:sldId id="285" r:id="rId55"/>
    <p:sldId id="286" r:id="rId56"/>
    <p:sldId id="326" r:id="rId57"/>
    <p:sldId id="327" r:id="rId58"/>
    <p:sldId id="328" r:id="rId59"/>
    <p:sldId id="329" r:id="rId60"/>
    <p:sldId id="292" r:id="rId61"/>
    <p:sldId id="287" r:id="rId62"/>
    <p:sldId id="288" r:id="rId63"/>
    <p:sldId id="289" r:id="rId64"/>
    <p:sldId id="293" r:id="rId65"/>
    <p:sldId id="290" r:id="rId66"/>
    <p:sldId id="308" r:id="rId67"/>
    <p:sldId id="303" r:id="rId68"/>
    <p:sldId id="304" r:id="rId69"/>
    <p:sldId id="305" r:id="rId70"/>
    <p:sldId id="306" r:id="rId71"/>
    <p:sldId id="307" r:id="rId72"/>
    <p:sldId id="309" r:id="rId73"/>
    <p:sldId id="310" r:id="rId7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1E6A8E-9AFB-494A-A5C9-50F5138E8E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E74DB-A815-4FE2-8DBE-6F973F540A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1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1D6DA-F28E-4176-A24E-4183AFD413A8}" type="datetime1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B504-6E54-487C-8BE8-DC6DBD5870B8}" type="datetime1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5AAF6-A0AE-405D-9794-C85C7BED7F15}" type="datetime1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80F1A-1814-4DC7-86EC-C065417AF046}" type="datetime1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CE65D-DA36-4D79-A6D2-7ACE64344A32}" type="datetime1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0557-81AF-4B87-A468-BD77D4D87AE9}" type="datetime1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B020-A804-4A5E-B926-8A2F07A74937}" type="datetime1">
              <a:rPr lang="en-US" smtClean="0"/>
              <a:t>9/9/2025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AC473-11F4-433F-8C19-4087C477379A}" type="datetime1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B7D9-D850-4FE8-9EE7-F88402079FA4}" type="datetime1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7C66-DEAE-4138-B499-03D9E6AA9AB3}" type="datetime1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118-0C62-4915-ABB9-E823A96EA4EF}" type="datetime1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48C5B-3B6E-4570-82DC-84E360320F6C}" type="datetime1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1.png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1.png"/><Relationship Id="rId4" Type="http://schemas.openxmlformats.org/officeDocument/2006/relationships/image" Target="../media/image4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1.png"/><Relationship Id="rId4" Type="http://schemas.openxmlformats.org/officeDocument/2006/relationships/image" Target="../media/image4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1.png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C294EA-8C5F-D241-B622-6ECBB3F55A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TEMEL MATEMATİK-I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3CBE3F7-9009-BAEE-9662-FE5607FEB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Ayşe Cansev ÖZDEMİR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D8D9F-65B4-F7EA-6D9E-FDD756E70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</a:t>
            </a:fld>
            <a:endParaRPr lang="en-US"/>
          </a:p>
        </p:txBody>
      </p:sp>
      <p:pic>
        <p:nvPicPr>
          <p:cNvPr id="5" name="1_1">
            <a:hlinkClick r:id="" action="ppaction://media"/>
            <a:extLst>
              <a:ext uri="{FF2B5EF4-FFF2-40B4-BE49-F238E27FC236}">
                <a16:creationId xmlns:a16="http://schemas.microsoft.com/office/drawing/2014/main" id="{59288F72-9EE4-977B-C505-B15703AC55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518" y="6234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68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791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sz="3200" b="1" dirty="0"/>
              <a:t>Açık </a:t>
            </a:r>
            <a:r>
              <a:rPr sz="3200" b="1" dirty="0" err="1"/>
              <a:t>Aralık</a:t>
            </a:r>
            <a:r>
              <a:rPr sz="3200" b="1" dirty="0"/>
              <a:t> ( 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Normal </a:t>
            </a:r>
            <a:r>
              <a:rPr dirty="0" err="1"/>
              <a:t>parantez</a:t>
            </a:r>
            <a:r>
              <a:rPr dirty="0"/>
              <a:t> → </a:t>
            </a:r>
            <a:r>
              <a:rPr dirty="0" err="1"/>
              <a:t>Sınır</a:t>
            </a:r>
            <a:r>
              <a:rPr dirty="0"/>
              <a:t> </a:t>
            </a:r>
            <a:r>
              <a:rPr dirty="0" err="1"/>
              <a:t>hariç</a:t>
            </a:r>
            <a:r>
              <a:rPr dirty="0"/>
              <a:t> </a:t>
            </a:r>
            <a:r>
              <a:rPr dirty="0" err="1"/>
              <a:t>demektir</a:t>
            </a:r>
            <a:r>
              <a:rPr dirty="0"/>
              <a:t>.</a:t>
            </a:r>
            <a:r>
              <a:rPr lang="tr-TR" dirty="0"/>
              <a:t> Sayıyı içine dahil etmez.</a:t>
            </a:r>
            <a:endParaRPr dirty="0"/>
          </a:p>
          <a:p>
            <a:r>
              <a:rPr dirty="0"/>
              <a:t>Örnek: (2, 5) → 2 </a:t>
            </a:r>
            <a:r>
              <a:rPr dirty="0" err="1"/>
              <a:t>ve</a:t>
            </a:r>
            <a:r>
              <a:rPr dirty="0"/>
              <a:t> 5 </a:t>
            </a:r>
            <a:r>
              <a:rPr dirty="0" err="1"/>
              <a:t>hariç</a:t>
            </a:r>
            <a:r>
              <a:rPr dirty="0"/>
              <a:t>, </a:t>
            </a:r>
            <a:r>
              <a:rPr dirty="0" err="1"/>
              <a:t>aradaki</a:t>
            </a:r>
            <a:r>
              <a:rPr dirty="0"/>
              <a:t> </a:t>
            </a:r>
            <a:r>
              <a:rPr dirty="0" err="1"/>
              <a:t>tüm</a:t>
            </a:r>
            <a:r>
              <a:rPr dirty="0"/>
              <a:t> </a:t>
            </a:r>
            <a:r>
              <a:rPr dirty="0" err="1"/>
              <a:t>sayılar</a:t>
            </a:r>
            <a:r>
              <a:rPr dirty="0"/>
              <a:t>.</a:t>
            </a:r>
          </a:p>
        </p:txBody>
      </p:sp>
      <p:pic>
        <p:nvPicPr>
          <p:cNvPr id="4" name="1_10">
            <a:hlinkClick r:id="" action="ppaction://media"/>
            <a:extLst>
              <a:ext uri="{FF2B5EF4-FFF2-40B4-BE49-F238E27FC236}">
                <a16:creationId xmlns:a16="http://schemas.microsoft.com/office/drawing/2014/main" id="{1BE974C5-059F-2E59-84CC-D1AB83F657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3118" y="633968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85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sz="3200" b="1" dirty="0" err="1"/>
              <a:t>Karışık</a:t>
            </a:r>
            <a:r>
              <a:rPr sz="3200" b="1" dirty="0"/>
              <a:t> </a:t>
            </a:r>
            <a:r>
              <a:rPr sz="3200" b="1" dirty="0" err="1"/>
              <a:t>Kullanım</a:t>
            </a:r>
            <a:endParaRPr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(2, 5] → 2 dahil değil, 5 dahil.</a:t>
            </a:r>
          </a:p>
          <a:p>
            <a:r>
              <a:t>[2, 5) → 2 dahil, 5 dahil değil.</a:t>
            </a:r>
          </a:p>
        </p:txBody>
      </p:sp>
      <p:pic>
        <p:nvPicPr>
          <p:cNvPr id="4" name="1_11">
            <a:hlinkClick r:id="" action="ppaction://media"/>
            <a:extLst>
              <a:ext uri="{FF2B5EF4-FFF2-40B4-BE49-F238E27FC236}">
                <a16:creationId xmlns:a16="http://schemas.microsoft.com/office/drawing/2014/main" id="{EC70257B-86B4-C164-B871-8D2BEC11D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3118" y="625577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41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sz="3200" b="1" dirty="0" err="1"/>
              <a:t>Sonsuzluk</a:t>
            </a:r>
            <a:r>
              <a:rPr sz="3200" b="1" dirty="0"/>
              <a:t> </a:t>
            </a:r>
            <a:r>
              <a:rPr sz="3200" b="1" dirty="0" err="1"/>
              <a:t>ile</a:t>
            </a:r>
            <a:r>
              <a:rPr sz="3200" b="1" dirty="0"/>
              <a:t> </a:t>
            </a:r>
            <a:r>
              <a:rPr sz="3200" b="1" dirty="0" err="1"/>
              <a:t>Kullanım</a:t>
            </a:r>
            <a:endParaRPr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Sonsuzluk hiçbir zaman dahil edilemez → hep parantez ( ) kullanılır.</a:t>
            </a:r>
          </a:p>
          <a:p>
            <a:r>
              <a:t>Örnek: (−∞, 3] → Eksi sonsuzdan 3’e kadar, 3 dahil.</a:t>
            </a:r>
          </a:p>
        </p:txBody>
      </p:sp>
      <p:pic>
        <p:nvPicPr>
          <p:cNvPr id="4" name="1_12">
            <a:hlinkClick r:id="" action="ppaction://media"/>
            <a:extLst>
              <a:ext uri="{FF2B5EF4-FFF2-40B4-BE49-F238E27FC236}">
                <a16:creationId xmlns:a16="http://schemas.microsoft.com/office/drawing/2014/main" id="{41E80235-226E-2C53-5744-C97DF2332C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16066" y="622381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E5F6ED-E491-75DB-116A-EA4EC923C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dirty="0"/>
              <a:t>ALIŞTIRMALAR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C150111D-CFDF-18EC-3DC5-80F0E6214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13</a:t>
            </a:fld>
            <a:endParaRPr lang="en-US"/>
          </a:p>
        </p:txBody>
      </p:sp>
      <p:pic>
        <p:nvPicPr>
          <p:cNvPr id="4" name="1_7">
            <a:hlinkClick r:id="" action="ppaction://media"/>
            <a:extLst>
              <a:ext uri="{FF2B5EF4-FFF2-40B4-BE49-F238E27FC236}">
                <a16:creationId xmlns:a16="http://schemas.microsoft.com/office/drawing/2014/main" id="{13E826AA-D576-2774-F5EE-9A2C855B4F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44795" y="62952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4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6940" y="1417638"/>
            <a:ext cx="839390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/>
            </a:pPr>
            <a:r>
              <a:rPr dirty="0"/>
              <a:t>[-2,7) </a:t>
            </a:r>
            <a:r>
              <a:rPr lang="tr-TR" dirty="0"/>
              <a:t>aralığında yer alan sayıları aşağıda verilen kümelere göre sınıflandırınız: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223D57AB-8F4D-DAE3-4F58-03B7A46B46E0}"/>
              </a:ext>
            </a:extLst>
          </p:cNvPr>
          <p:cNvSpPr txBox="1"/>
          <p:nvPr/>
        </p:nvSpPr>
        <p:spPr>
          <a:xfrm>
            <a:off x="706940" y="2008799"/>
            <a:ext cx="264389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solidFill>
                  <a:srgbClr val="000000"/>
                </a:solidFill>
              </a:defRPr>
            </a:pPr>
            <a:r>
              <a:rPr sz="2000" b="1" dirty="0"/>
              <a:t>a) </a:t>
            </a:r>
            <a:r>
              <a:rPr sz="2000" b="1" dirty="0" err="1"/>
              <a:t>Doğal</a:t>
            </a:r>
            <a:r>
              <a:rPr sz="2000" b="1" dirty="0"/>
              <a:t> </a:t>
            </a:r>
            <a:r>
              <a:rPr sz="2000" b="1" dirty="0" err="1"/>
              <a:t>sayılar</a:t>
            </a:r>
            <a:r>
              <a:rPr sz="2000" b="1" dirty="0"/>
              <a:t> </a:t>
            </a:r>
            <a:br>
              <a:rPr sz="2000" b="1" dirty="0"/>
            </a:br>
            <a:r>
              <a:rPr sz="2000" b="1" dirty="0"/>
              <a:t>b) Sayma </a:t>
            </a:r>
            <a:r>
              <a:rPr sz="2000" b="1" dirty="0" err="1"/>
              <a:t>sayılar</a:t>
            </a:r>
            <a:r>
              <a:rPr sz="2000" b="1" dirty="0"/>
              <a:t> </a:t>
            </a:r>
            <a:br>
              <a:rPr sz="2000" b="1" dirty="0"/>
            </a:br>
            <a:r>
              <a:rPr sz="2000" b="1" dirty="0"/>
              <a:t>c) Tam </a:t>
            </a:r>
            <a:r>
              <a:rPr sz="2000" b="1" dirty="0" err="1"/>
              <a:t>sayılar</a:t>
            </a:r>
            <a:br>
              <a:rPr sz="2000" b="1" dirty="0"/>
            </a:br>
            <a:r>
              <a:rPr sz="2000" b="1" dirty="0"/>
              <a:t>d) </a:t>
            </a:r>
            <a:r>
              <a:rPr sz="2000" b="1" dirty="0" err="1"/>
              <a:t>Negatif</a:t>
            </a:r>
            <a:r>
              <a:rPr sz="2000" b="1" dirty="0"/>
              <a:t> tam </a:t>
            </a:r>
            <a:r>
              <a:rPr sz="2000" b="1" dirty="0" err="1"/>
              <a:t>sayılar</a:t>
            </a:r>
            <a:br>
              <a:rPr sz="2000" b="1" dirty="0"/>
            </a:br>
            <a:r>
              <a:rPr sz="2000" b="1" dirty="0"/>
              <a:t>e) </a:t>
            </a:r>
            <a:r>
              <a:rPr sz="2000" b="1" dirty="0" err="1"/>
              <a:t>Pozitif</a:t>
            </a:r>
            <a:r>
              <a:rPr sz="2000" b="1" dirty="0"/>
              <a:t> tam </a:t>
            </a:r>
            <a:r>
              <a:rPr sz="2000" b="1" dirty="0" err="1"/>
              <a:t>saılar</a:t>
            </a:r>
            <a:endParaRPr sz="2000" b="1" dirty="0"/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80EF1951-8F32-6507-C94E-719777E96461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3B01EC16-40E6-536B-F390-B2859929F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14</a:t>
            </a:fld>
            <a:endParaRPr lang="en-US"/>
          </a:p>
        </p:txBody>
      </p:sp>
      <p:pic>
        <p:nvPicPr>
          <p:cNvPr id="4" name="1_8">
            <a:hlinkClick r:id="" action="ppaction://media"/>
            <a:extLst>
              <a:ext uri="{FF2B5EF4-FFF2-40B4-BE49-F238E27FC236}">
                <a16:creationId xmlns:a16="http://schemas.microsoft.com/office/drawing/2014/main" id="{E9F06DB5-6189-31C3-2337-9EDFC7B659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9590" y="623411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3B543-693C-0AFF-7F4F-8CD4090C8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5F2F610-0453-A310-718F-4FB8AC22BC3F}"/>
              </a:ext>
            </a:extLst>
          </p:cNvPr>
          <p:cNvSpPr txBox="1"/>
          <p:nvPr/>
        </p:nvSpPr>
        <p:spPr>
          <a:xfrm>
            <a:off x="582070" y="1453777"/>
            <a:ext cx="819813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F16471F-FC01-96B7-5877-89756CC42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284" y="2157235"/>
            <a:ext cx="7935432" cy="2543530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245FB6F4-93E2-74F1-8612-7189CFE518D8}"/>
              </a:ext>
            </a:extLst>
          </p:cNvPr>
          <p:cNvSpPr txBox="1"/>
          <p:nvPr/>
        </p:nvSpPr>
        <p:spPr>
          <a:xfrm>
            <a:off x="582069" y="582069"/>
            <a:ext cx="819813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F024B1DB-61F5-5774-8F3B-A74F32D1B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15</a:t>
            </a:fld>
            <a:endParaRPr lang="en-US"/>
          </a:p>
        </p:txBody>
      </p:sp>
      <p:pic>
        <p:nvPicPr>
          <p:cNvPr id="3" name="1_9">
            <a:hlinkClick r:id="" action="ppaction://media"/>
            <a:extLst>
              <a:ext uri="{FF2B5EF4-FFF2-40B4-BE49-F238E27FC236}">
                <a16:creationId xmlns:a16="http://schemas.microsoft.com/office/drawing/2014/main" id="{E2B385E9-A0B0-AE53-F14D-A71F30A02E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96034" y="62952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11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0080" y="1345399"/>
            <a:ext cx="844359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/>
            </a:pPr>
            <a:r>
              <a:rPr lang="tr-TR" dirty="0"/>
              <a:t>(−5,0] aralığında yer alan sayıları aşağıda verilen kümelere göre sınıflandırınız: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656038" y="1925600"/>
            <a:ext cx="264389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solidFill>
                  <a:srgbClr val="000000"/>
                </a:solidFill>
              </a:defRPr>
            </a:pPr>
            <a:r>
              <a:rPr sz="2000" b="1" dirty="0"/>
              <a:t>a) </a:t>
            </a:r>
            <a:r>
              <a:rPr sz="2000" b="1" dirty="0" err="1"/>
              <a:t>Doğal</a:t>
            </a:r>
            <a:r>
              <a:rPr sz="2000" b="1" dirty="0"/>
              <a:t> </a:t>
            </a:r>
            <a:r>
              <a:rPr sz="2000" b="1" dirty="0" err="1"/>
              <a:t>sayılar</a:t>
            </a:r>
            <a:r>
              <a:rPr sz="2000" b="1" dirty="0"/>
              <a:t> </a:t>
            </a:r>
            <a:br>
              <a:rPr sz="2000" b="1" dirty="0"/>
            </a:br>
            <a:r>
              <a:rPr sz="2000" b="1" dirty="0"/>
              <a:t>b) Sayma </a:t>
            </a:r>
            <a:r>
              <a:rPr sz="2000" b="1" dirty="0" err="1"/>
              <a:t>sayılar</a:t>
            </a:r>
            <a:r>
              <a:rPr sz="2000" b="1" dirty="0"/>
              <a:t> </a:t>
            </a:r>
            <a:br>
              <a:rPr sz="2000" b="1" dirty="0"/>
            </a:br>
            <a:r>
              <a:rPr sz="2000" b="1" dirty="0"/>
              <a:t>c) Tam </a:t>
            </a:r>
            <a:r>
              <a:rPr sz="2000" b="1" dirty="0" err="1"/>
              <a:t>sayılar</a:t>
            </a:r>
            <a:br>
              <a:rPr sz="2000" b="1" dirty="0"/>
            </a:br>
            <a:r>
              <a:rPr sz="2000" b="1" dirty="0"/>
              <a:t>d) </a:t>
            </a:r>
            <a:r>
              <a:rPr sz="2000" b="1" dirty="0" err="1"/>
              <a:t>Negatif</a:t>
            </a:r>
            <a:r>
              <a:rPr sz="2000" b="1" dirty="0"/>
              <a:t> tam </a:t>
            </a:r>
            <a:r>
              <a:rPr sz="2000" b="1" dirty="0" err="1"/>
              <a:t>sayılar</a:t>
            </a:r>
            <a:br>
              <a:rPr sz="2000" b="1" dirty="0"/>
            </a:br>
            <a:r>
              <a:rPr sz="2000" b="1" dirty="0"/>
              <a:t>e) </a:t>
            </a:r>
            <a:r>
              <a:rPr sz="2000" b="1" dirty="0" err="1"/>
              <a:t>Pozitif</a:t>
            </a:r>
            <a:r>
              <a:rPr sz="2000" b="1" dirty="0"/>
              <a:t> tam </a:t>
            </a:r>
            <a:r>
              <a:rPr sz="2000" b="1" dirty="0" err="1"/>
              <a:t>saılar</a:t>
            </a:r>
            <a:endParaRPr sz="2000" b="1" dirty="0"/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A96A8A9-A5AF-046E-0217-4FF070C76E84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2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84915A9-3C8D-4FA4-7225-A42E1932D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16</a:t>
            </a:fld>
            <a:endParaRPr lang="en-US"/>
          </a:p>
        </p:txBody>
      </p:sp>
      <p:pic>
        <p:nvPicPr>
          <p:cNvPr id="5" name="1_10">
            <a:hlinkClick r:id="" action="ppaction://media"/>
            <a:extLst>
              <a:ext uri="{FF2B5EF4-FFF2-40B4-BE49-F238E27FC236}">
                <a16:creationId xmlns:a16="http://schemas.microsoft.com/office/drawing/2014/main" id="{4568F4F4-2801-505A-60C6-179ECF9FCE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88607" y="627593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8D031-FDC4-2921-DD73-99EB38789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503246-1CDC-0239-ED40-3A343ED1751C}"/>
              </a:ext>
            </a:extLst>
          </p:cNvPr>
          <p:cNvSpPr txBox="1"/>
          <p:nvPr/>
        </p:nvSpPr>
        <p:spPr>
          <a:xfrm>
            <a:off x="582070" y="1453777"/>
            <a:ext cx="839390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FB7EDE33-FD06-99FD-0F44-7AB8BB304E37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2</a:t>
            </a:r>
            <a:endParaRPr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A9A9710-DCCA-C461-7FB4-6D5B48BA1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955" y="2342998"/>
            <a:ext cx="8356089" cy="2789441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A08B3B2-8783-1521-30FC-38A537C6F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17</a:t>
            </a:fld>
            <a:endParaRPr lang="en-US"/>
          </a:p>
        </p:txBody>
      </p:sp>
      <p:pic>
        <p:nvPicPr>
          <p:cNvPr id="3" name="1_17">
            <a:hlinkClick r:id="" action="ppaction://media"/>
            <a:extLst>
              <a:ext uri="{FF2B5EF4-FFF2-40B4-BE49-F238E27FC236}">
                <a16:creationId xmlns:a16="http://schemas.microsoft.com/office/drawing/2014/main" id="{D42751E0-03AB-1600-84DA-0091A2A360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62681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3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0080" y="1371600"/>
            <a:ext cx="860549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/>
            </a:pPr>
            <a:r>
              <a:rPr dirty="0"/>
              <a:t>[-10,-3] </a:t>
            </a:r>
            <a:r>
              <a:rPr lang="tr-TR" dirty="0"/>
              <a:t>aralığında yer alan sayıları aşağıda verilen kümelere göre sınıflandırınız: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27CB2FBB-180F-3F2B-8646-CE39B0149E1A}"/>
              </a:ext>
            </a:extLst>
          </p:cNvPr>
          <p:cNvSpPr txBox="1"/>
          <p:nvPr/>
        </p:nvSpPr>
        <p:spPr>
          <a:xfrm>
            <a:off x="656038" y="1797784"/>
            <a:ext cx="264389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solidFill>
                  <a:srgbClr val="000000"/>
                </a:solidFill>
              </a:defRPr>
            </a:pPr>
            <a:r>
              <a:rPr sz="2000" b="1" dirty="0"/>
              <a:t>a) </a:t>
            </a:r>
            <a:r>
              <a:rPr sz="2000" b="1" dirty="0" err="1"/>
              <a:t>Doğal</a:t>
            </a:r>
            <a:r>
              <a:rPr sz="2000" b="1" dirty="0"/>
              <a:t> </a:t>
            </a:r>
            <a:r>
              <a:rPr sz="2000" b="1" dirty="0" err="1"/>
              <a:t>sayılar</a:t>
            </a:r>
            <a:r>
              <a:rPr sz="2000" b="1" dirty="0"/>
              <a:t> </a:t>
            </a:r>
            <a:br>
              <a:rPr sz="2000" b="1" dirty="0"/>
            </a:br>
            <a:r>
              <a:rPr sz="2000" b="1" dirty="0"/>
              <a:t>b) Sayma </a:t>
            </a:r>
            <a:r>
              <a:rPr sz="2000" b="1" dirty="0" err="1"/>
              <a:t>sayılar</a:t>
            </a:r>
            <a:r>
              <a:rPr sz="2000" b="1" dirty="0"/>
              <a:t> </a:t>
            </a:r>
            <a:br>
              <a:rPr sz="2000" b="1" dirty="0"/>
            </a:br>
            <a:r>
              <a:rPr sz="2000" b="1" dirty="0"/>
              <a:t>c) Tam </a:t>
            </a:r>
            <a:r>
              <a:rPr sz="2000" b="1" dirty="0" err="1"/>
              <a:t>sayılar</a:t>
            </a:r>
            <a:br>
              <a:rPr sz="2000" b="1" dirty="0"/>
            </a:br>
            <a:r>
              <a:rPr sz="2000" b="1" dirty="0"/>
              <a:t>d) </a:t>
            </a:r>
            <a:r>
              <a:rPr sz="2000" b="1" dirty="0" err="1"/>
              <a:t>Negatif</a:t>
            </a:r>
            <a:r>
              <a:rPr sz="2000" b="1" dirty="0"/>
              <a:t> tam </a:t>
            </a:r>
            <a:r>
              <a:rPr sz="2000" b="1" dirty="0" err="1"/>
              <a:t>sayılar</a:t>
            </a:r>
            <a:br>
              <a:rPr sz="2000" b="1" dirty="0"/>
            </a:br>
            <a:r>
              <a:rPr sz="2000" b="1" dirty="0"/>
              <a:t>e) </a:t>
            </a:r>
            <a:r>
              <a:rPr sz="2000" b="1" dirty="0" err="1"/>
              <a:t>Pozitif</a:t>
            </a:r>
            <a:r>
              <a:rPr sz="2000" b="1" dirty="0"/>
              <a:t> tam </a:t>
            </a:r>
            <a:r>
              <a:rPr sz="2000" b="1" dirty="0" err="1"/>
              <a:t>saılar</a:t>
            </a:r>
            <a:endParaRPr sz="2000" b="1" dirty="0"/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813C57B8-C89B-3DBE-5A5D-9E4ADA346599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3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E4515249-CACF-7A7A-7D57-310D7AEF3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18</a:t>
            </a:fld>
            <a:endParaRPr lang="en-US"/>
          </a:p>
        </p:txBody>
      </p:sp>
      <p:pic>
        <p:nvPicPr>
          <p:cNvPr id="4" name="1_18">
            <a:hlinkClick r:id="" action="ppaction://media"/>
            <a:extLst>
              <a:ext uri="{FF2B5EF4-FFF2-40B4-BE49-F238E27FC236}">
                <a16:creationId xmlns:a16="http://schemas.microsoft.com/office/drawing/2014/main" id="{8A18851E-A374-1A16-FA8A-E016BAF9C4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88607" y="635635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59860-D848-C589-B0A2-2D0C81B5B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9D9911-1B07-ECAD-7EAF-F57DF9311E89}"/>
              </a:ext>
            </a:extLst>
          </p:cNvPr>
          <p:cNvSpPr txBox="1"/>
          <p:nvPr/>
        </p:nvSpPr>
        <p:spPr>
          <a:xfrm>
            <a:off x="582070" y="1453777"/>
            <a:ext cx="839390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92BDD2D-3838-038E-90D7-C7AFCCD5D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441" y="2342998"/>
            <a:ext cx="8545118" cy="2172003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AC619903-46E7-E66F-2D4E-11C74B2D8ED9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3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4C40AFCA-A38B-7014-4AA6-C4BEF469F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19</a:t>
            </a:fld>
            <a:endParaRPr lang="en-US"/>
          </a:p>
        </p:txBody>
      </p:sp>
      <p:pic>
        <p:nvPicPr>
          <p:cNvPr id="3" name="1_19">
            <a:hlinkClick r:id="" action="ppaction://media"/>
            <a:extLst>
              <a:ext uri="{FF2B5EF4-FFF2-40B4-BE49-F238E27FC236}">
                <a16:creationId xmlns:a16="http://schemas.microsoft.com/office/drawing/2014/main" id="{E31BA2CC-9CE8-61FE-6888-855C22CDFC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3118" y="6234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3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80CEC-7991-DA9F-8F2B-5985A52BF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A9F68A-C25A-2AAB-1F5E-0FB33C84E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Sayı Kümeleri ve Özellikleri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F5377422-D7C7-6C92-1EDC-CDFAD63EA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640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0080" y="1371600"/>
            <a:ext cx="831855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/>
            </a:pPr>
            <a:r>
              <a:rPr dirty="0"/>
              <a:t>[5,8] </a:t>
            </a:r>
            <a:r>
              <a:rPr lang="tr-TR" dirty="0"/>
              <a:t>aralığında yer alan sayıları aşağıda verilen kümelere göre sınıflandırınız: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6CC98D3-BE2D-6F1B-B5E5-5DDE5FC0779F}"/>
              </a:ext>
            </a:extLst>
          </p:cNvPr>
          <p:cNvSpPr txBox="1"/>
          <p:nvPr/>
        </p:nvSpPr>
        <p:spPr>
          <a:xfrm>
            <a:off x="656038" y="1797784"/>
            <a:ext cx="264389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solidFill>
                  <a:srgbClr val="000000"/>
                </a:solidFill>
              </a:defRPr>
            </a:pPr>
            <a:r>
              <a:rPr sz="2000" b="1" dirty="0"/>
              <a:t>a) </a:t>
            </a:r>
            <a:r>
              <a:rPr sz="2000" b="1" dirty="0" err="1"/>
              <a:t>Doğal</a:t>
            </a:r>
            <a:r>
              <a:rPr sz="2000" b="1" dirty="0"/>
              <a:t> </a:t>
            </a:r>
            <a:r>
              <a:rPr sz="2000" b="1" dirty="0" err="1"/>
              <a:t>sayılar</a:t>
            </a:r>
            <a:r>
              <a:rPr sz="2000" b="1" dirty="0"/>
              <a:t> </a:t>
            </a:r>
            <a:br>
              <a:rPr sz="2000" b="1" dirty="0"/>
            </a:br>
            <a:r>
              <a:rPr sz="2000" b="1" dirty="0"/>
              <a:t>b) Sayma </a:t>
            </a:r>
            <a:r>
              <a:rPr sz="2000" b="1" dirty="0" err="1"/>
              <a:t>sayılar</a:t>
            </a:r>
            <a:r>
              <a:rPr sz="2000" b="1" dirty="0"/>
              <a:t> </a:t>
            </a:r>
            <a:br>
              <a:rPr sz="2000" b="1" dirty="0"/>
            </a:br>
            <a:r>
              <a:rPr sz="2000" b="1" dirty="0"/>
              <a:t>c) Tam </a:t>
            </a:r>
            <a:r>
              <a:rPr sz="2000" b="1" dirty="0" err="1"/>
              <a:t>sayılar</a:t>
            </a:r>
            <a:br>
              <a:rPr sz="2000" b="1" dirty="0"/>
            </a:br>
            <a:r>
              <a:rPr sz="2000" b="1" dirty="0"/>
              <a:t>d) </a:t>
            </a:r>
            <a:r>
              <a:rPr sz="2000" b="1" dirty="0" err="1"/>
              <a:t>Negatif</a:t>
            </a:r>
            <a:r>
              <a:rPr sz="2000" b="1" dirty="0"/>
              <a:t> tam </a:t>
            </a:r>
            <a:r>
              <a:rPr sz="2000" b="1" dirty="0" err="1"/>
              <a:t>sayılar</a:t>
            </a:r>
            <a:br>
              <a:rPr sz="2000" b="1" dirty="0"/>
            </a:br>
            <a:r>
              <a:rPr sz="2000" b="1" dirty="0"/>
              <a:t>e) </a:t>
            </a:r>
            <a:r>
              <a:rPr sz="2000" b="1" dirty="0" err="1"/>
              <a:t>Pozitif</a:t>
            </a:r>
            <a:r>
              <a:rPr sz="2000" b="1" dirty="0"/>
              <a:t> tam </a:t>
            </a:r>
            <a:r>
              <a:rPr sz="2000" b="1" dirty="0" err="1"/>
              <a:t>saılar</a:t>
            </a:r>
            <a:endParaRPr sz="2000" b="1" dirty="0"/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0A66AC1B-BBC2-0E3D-ABAE-5AD66458F94B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4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00EC6D55-9242-6B74-BEE5-873DFE620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20</a:t>
            </a:fld>
            <a:endParaRPr lang="en-US"/>
          </a:p>
        </p:txBody>
      </p:sp>
      <p:pic>
        <p:nvPicPr>
          <p:cNvPr id="4" name="1_20">
            <a:hlinkClick r:id="" action="ppaction://media"/>
            <a:extLst>
              <a:ext uri="{FF2B5EF4-FFF2-40B4-BE49-F238E27FC236}">
                <a16:creationId xmlns:a16="http://schemas.microsoft.com/office/drawing/2014/main" id="{DE98CF47-476D-03A6-8571-8E8A1953B5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58751" y="623411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B73F5-6910-B7F1-00C9-4EA7336CF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63839C-FE30-319A-6941-A8A2DEDE0ABF}"/>
              </a:ext>
            </a:extLst>
          </p:cNvPr>
          <p:cNvSpPr txBox="1"/>
          <p:nvPr/>
        </p:nvSpPr>
        <p:spPr>
          <a:xfrm>
            <a:off x="582070" y="1453777"/>
            <a:ext cx="839390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27B7123-4763-C796-D9AA-BEEE3EA0F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63" y="2385867"/>
            <a:ext cx="7304498" cy="2215630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56DA566B-F909-1D04-6808-5142B9AAB432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4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FD988EBB-9B4B-E271-ECF8-5FBBD6EF3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21</a:t>
            </a:fld>
            <a:endParaRPr lang="en-US"/>
          </a:p>
        </p:txBody>
      </p:sp>
      <p:pic>
        <p:nvPicPr>
          <p:cNvPr id="3" name="1_21">
            <a:hlinkClick r:id="" action="ppaction://media"/>
            <a:extLst>
              <a:ext uri="{FF2B5EF4-FFF2-40B4-BE49-F238E27FC236}">
                <a16:creationId xmlns:a16="http://schemas.microsoft.com/office/drawing/2014/main" id="{7D98735F-BC4B-AE44-58C9-EE88916E8B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99437" y="62218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0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0080" y="1362520"/>
            <a:ext cx="839390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/>
            </a:pPr>
            <a:r>
              <a:rPr dirty="0"/>
              <a:t>[-7,2) </a:t>
            </a:r>
            <a:r>
              <a:rPr lang="tr-TR" dirty="0"/>
              <a:t>aralığında yer alan sayıları aşağıda verilen kümelere göre sınıflandırınız: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46C24E59-407C-1125-08C2-0F4EC20FAF17}"/>
              </a:ext>
            </a:extLst>
          </p:cNvPr>
          <p:cNvSpPr txBox="1"/>
          <p:nvPr/>
        </p:nvSpPr>
        <p:spPr>
          <a:xfrm>
            <a:off x="656038" y="1847698"/>
            <a:ext cx="264389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solidFill>
                  <a:srgbClr val="000000"/>
                </a:solidFill>
              </a:defRPr>
            </a:pPr>
            <a:r>
              <a:rPr sz="2000" b="1" dirty="0"/>
              <a:t>a) </a:t>
            </a:r>
            <a:r>
              <a:rPr sz="2000" b="1" dirty="0" err="1"/>
              <a:t>Doğal</a:t>
            </a:r>
            <a:r>
              <a:rPr sz="2000" b="1" dirty="0"/>
              <a:t> </a:t>
            </a:r>
            <a:r>
              <a:rPr sz="2000" b="1" dirty="0" err="1"/>
              <a:t>sayılar</a:t>
            </a:r>
            <a:r>
              <a:rPr sz="2000" b="1" dirty="0"/>
              <a:t> </a:t>
            </a:r>
            <a:br>
              <a:rPr sz="2000" b="1" dirty="0"/>
            </a:br>
            <a:r>
              <a:rPr sz="2000" b="1" dirty="0"/>
              <a:t>b) Sayma </a:t>
            </a:r>
            <a:r>
              <a:rPr sz="2000" b="1" dirty="0" err="1"/>
              <a:t>sayılar</a:t>
            </a:r>
            <a:r>
              <a:rPr sz="2000" b="1" dirty="0"/>
              <a:t> </a:t>
            </a:r>
            <a:br>
              <a:rPr sz="2000" b="1" dirty="0"/>
            </a:br>
            <a:r>
              <a:rPr sz="2000" b="1" dirty="0"/>
              <a:t>c) Tam </a:t>
            </a:r>
            <a:r>
              <a:rPr sz="2000" b="1" dirty="0" err="1"/>
              <a:t>sayılar</a:t>
            </a:r>
            <a:br>
              <a:rPr sz="2000" b="1" dirty="0"/>
            </a:br>
            <a:r>
              <a:rPr sz="2000" b="1" dirty="0"/>
              <a:t>d) </a:t>
            </a:r>
            <a:r>
              <a:rPr sz="2000" b="1" dirty="0" err="1"/>
              <a:t>Negatif</a:t>
            </a:r>
            <a:r>
              <a:rPr sz="2000" b="1" dirty="0"/>
              <a:t> tam </a:t>
            </a:r>
            <a:r>
              <a:rPr sz="2000" b="1" dirty="0" err="1"/>
              <a:t>sayılar</a:t>
            </a:r>
            <a:br>
              <a:rPr sz="2000" b="1" dirty="0"/>
            </a:br>
            <a:r>
              <a:rPr sz="2000" b="1" dirty="0"/>
              <a:t>e) </a:t>
            </a:r>
            <a:r>
              <a:rPr sz="2000" b="1" dirty="0" err="1"/>
              <a:t>Pozitif</a:t>
            </a:r>
            <a:r>
              <a:rPr sz="2000" b="1" dirty="0"/>
              <a:t> tam </a:t>
            </a:r>
            <a:r>
              <a:rPr sz="2000" b="1" dirty="0" err="1"/>
              <a:t>saılar</a:t>
            </a:r>
            <a:endParaRPr sz="2000" b="1" dirty="0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92EBCC98-3FBC-368B-E12F-C5A37507A688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5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4CD56897-9535-0DEC-8878-76FE3479A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22</a:t>
            </a:fld>
            <a:endParaRPr lang="en-US"/>
          </a:p>
        </p:txBody>
      </p:sp>
      <p:pic>
        <p:nvPicPr>
          <p:cNvPr id="4" name="1_22">
            <a:hlinkClick r:id="" action="ppaction://media"/>
            <a:extLst>
              <a:ext uri="{FF2B5EF4-FFF2-40B4-BE49-F238E27FC236}">
                <a16:creationId xmlns:a16="http://schemas.microsoft.com/office/drawing/2014/main" id="{D8A50490-2C39-B4C4-44E3-44AAC5A6EA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3118" y="627593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CF7D6-05B3-F5A4-20F6-91E9BB463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3491C99-958C-5FA3-3893-A87B0E7522D0}"/>
              </a:ext>
            </a:extLst>
          </p:cNvPr>
          <p:cNvSpPr txBox="1"/>
          <p:nvPr/>
        </p:nvSpPr>
        <p:spPr>
          <a:xfrm>
            <a:off x="582070" y="1453777"/>
            <a:ext cx="839390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D410FC7-A375-0B9E-DA40-A17EED59D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046" y="2385867"/>
            <a:ext cx="8287907" cy="2086266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9B9BF837-4234-DAB5-87A6-C8CA699E8527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5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4A4AB6DD-BF74-B9BC-6608-6202DE098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23</a:t>
            </a:fld>
            <a:endParaRPr lang="en-US"/>
          </a:p>
        </p:txBody>
      </p:sp>
      <p:pic>
        <p:nvPicPr>
          <p:cNvPr id="3" name="1_23">
            <a:hlinkClick r:id="" action="ppaction://media"/>
            <a:extLst>
              <a:ext uri="{FF2B5EF4-FFF2-40B4-BE49-F238E27FC236}">
                <a16:creationId xmlns:a16="http://schemas.microsoft.com/office/drawing/2014/main" id="{DC6CA612-67AE-AB0A-7792-9A02A283F8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68583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91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7F584-7401-111D-541D-C8F59E7AB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6F714D-FF09-6761-CB85-B60D39826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1818968"/>
            <a:ext cx="8229600" cy="2174721"/>
          </a:xfrm>
        </p:spPr>
        <p:txBody>
          <a:bodyPr>
            <a:normAutofit/>
          </a:bodyPr>
          <a:lstStyle/>
          <a:p>
            <a:r>
              <a:rPr lang="tr-TR" dirty="0"/>
              <a:t>DENKLEMLER</a:t>
            </a:r>
            <a:br>
              <a:rPr lang="tr-TR" dirty="0"/>
            </a:br>
            <a:r>
              <a:rPr lang="tr-TR" dirty="0"/>
              <a:t>VE</a:t>
            </a:r>
            <a:br>
              <a:rPr lang="tr-TR" dirty="0"/>
            </a:br>
            <a:r>
              <a:rPr lang="tr-TR" dirty="0"/>
              <a:t>ÇÖZÜM YÖNTEMLERİ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D7A8CD0D-D3F0-F902-B40E-5C0D4CB0F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341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0846B-F549-FD72-02C7-63FF43213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>
            <a:extLst>
              <a:ext uri="{FF2B5EF4-FFF2-40B4-BE49-F238E27FC236}">
                <a16:creationId xmlns:a16="http://schemas.microsoft.com/office/drawing/2014/main" id="{F0054D54-A010-126A-0870-A03FD3593A85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Denklemler ve Çözüm Yöntemleri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BF84883-1115-EF8A-A7E9-3C5797286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25</a:t>
            </a:fld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3695D16-8852-4E2D-A8A5-A239231DC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513" y="1504506"/>
            <a:ext cx="8507012" cy="4143953"/>
          </a:xfrm>
          <a:prstGeom prst="rect">
            <a:avLst/>
          </a:prstGeom>
        </p:spPr>
      </p:pic>
      <p:pic>
        <p:nvPicPr>
          <p:cNvPr id="5" name="1_25">
            <a:hlinkClick r:id="" action="ppaction://media"/>
            <a:extLst>
              <a:ext uri="{FF2B5EF4-FFF2-40B4-BE49-F238E27FC236}">
                <a16:creationId xmlns:a16="http://schemas.microsoft.com/office/drawing/2014/main" id="{51863DF7-7EFE-EDD9-8F21-1706BB7521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58431" y="6280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7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EAC24-95A0-7633-08EB-8BC535A12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>
            <a:extLst>
              <a:ext uri="{FF2B5EF4-FFF2-40B4-BE49-F238E27FC236}">
                <a16:creationId xmlns:a16="http://schemas.microsoft.com/office/drawing/2014/main" id="{92CA6115-F5FE-FC02-1563-E066F27784E0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Denklemler ve Çözüm Yöntemleri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A510231F-EA08-2116-6511-6FCDF1C2C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26</a:t>
            </a:fld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7E99260-58BC-D7D5-F3A4-7DA084E54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69" y="1624414"/>
            <a:ext cx="7657363" cy="4077962"/>
          </a:xfrm>
          <a:prstGeom prst="rect">
            <a:avLst/>
          </a:prstGeom>
        </p:spPr>
      </p:pic>
      <p:pic>
        <p:nvPicPr>
          <p:cNvPr id="5" name="1_26">
            <a:hlinkClick r:id="" action="ppaction://media"/>
            <a:extLst>
              <a:ext uri="{FF2B5EF4-FFF2-40B4-BE49-F238E27FC236}">
                <a16:creationId xmlns:a16="http://schemas.microsoft.com/office/drawing/2014/main" id="{359B1457-6592-544A-38C6-ADE1C0FD32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8593" y="6234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30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4F265-E555-6A8F-7F1C-64FC6CE97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>
            <a:extLst>
              <a:ext uri="{FF2B5EF4-FFF2-40B4-BE49-F238E27FC236}">
                <a16:creationId xmlns:a16="http://schemas.microsoft.com/office/drawing/2014/main" id="{18959ABB-F308-362D-FFCA-71E92939DA7F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Denklemler ve Çözüm Yöntemleri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FA9917C7-0575-7CFB-440D-F681814D1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27</a:t>
            </a:fld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C72A650-C976-B968-3E6A-BC4C496A9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685" y="1928429"/>
            <a:ext cx="8421275" cy="3296110"/>
          </a:xfrm>
          <a:prstGeom prst="rect">
            <a:avLst/>
          </a:prstGeom>
        </p:spPr>
      </p:pic>
      <p:pic>
        <p:nvPicPr>
          <p:cNvPr id="6" name="1_27">
            <a:hlinkClick r:id="" action="ppaction://media"/>
            <a:extLst>
              <a:ext uri="{FF2B5EF4-FFF2-40B4-BE49-F238E27FC236}">
                <a16:creationId xmlns:a16="http://schemas.microsoft.com/office/drawing/2014/main" id="{FB0CF2EA-6557-92A5-5F42-8720F778EF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64100" y="62952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6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1F472-D0BC-1575-86B6-372BE4F5B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>
            <a:extLst>
              <a:ext uri="{FF2B5EF4-FFF2-40B4-BE49-F238E27FC236}">
                <a16:creationId xmlns:a16="http://schemas.microsoft.com/office/drawing/2014/main" id="{9915931F-AB18-5CBA-FFFA-798086F03319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Denklemler ve Çözüm Yöntemleri</a:t>
            </a:r>
            <a:endParaRPr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091E380-9976-293D-031A-8209D1747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69" y="1762679"/>
            <a:ext cx="8103293" cy="3153450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83BF495-C509-68BA-39F4-BF9BD31E8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28</a:t>
            </a:fld>
            <a:endParaRPr lang="en-US"/>
          </a:p>
        </p:txBody>
      </p:sp>
      <p:pic>
        <p:nvPicPr>
          <p:cNvPr id="4" name="1_28">
            <a:hlinkClick r:id="" action="ppaction://media"/>
            <a:extLst>
              <a:ext uri="{FF2B5EF4-FFF2-40B4-BE49-F238E27FC236}">
                <a16:creationId xmlns:a16="http://schemas.microsoft.com/office/drawing/2014/main" id="{05A4AF7A-2375-495A-E373-92C3B9CCA6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99437" y="6234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9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E5E17-4B0F-8011-16C2-5C0FB404B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914BC8-3EF8-08A1-E217-3B153D96D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1818968"/>
            <a:ext cx="8229600" cy="2174721"/>
          </a:xfrm>
        </p:spPr>
        <p:txBody>
          <a:bodyPr>
            <a:normAutofit/>
          </a:bodyPr>
          <a:lstStyle/>
          <a:p>
            <a:r>
              <a:rPr lang="tr-TR" dirty="0"/>
              <a:t>ALIŞTIRMALAR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902FA3B6-6C5D-3709-2A03-910376AA7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29</a:t>
            </a:fld>
            <a:endParaRPr lang="en-US"/>
          </a:p>
        </p:txBody>
      </p:sp>
      <p:pic>
        <p:nvPicPr>
          <p:cNvPr id="4" name="1_29">
            <a:hlinkClick r:id="" action="ppaction://media"/>
            <a:extLst>
              <a:ext uri="{FF2B5EF4-FFF2-40B4-BE49-F238E27FC236}">
                <a16:creationId xmlns:a16="http://schemas.microsoft.com/office/drawing/2014/main" id="{B1FD8FB9-937F-158A-1956-AB32BFF326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3118" y="6234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0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8A5E2B82-DE22-3C57-B310-537581A42B27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b="1" dirty="0"/>
              <a:t>Sayı Kümeleri ve Özellikleri</a:t>
            </a:r>
            <a:endParaRPr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2DA87BB1-2373-391A-6230-1C4E5C2D82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28" y="1316032"/>
            <a:ext cx="7962672" cy="5318242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728E58E-1041-BE7E-C10E-5A0DF50D0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  <p:pic>
        <p:nvPicPr>
          <p:cNvPr id="4" name="1_3">
            <a:hlinkClick r:id="" action="ppaction://media"/>
            <a:extLst>
              <a:ext uri="{FF2B5EF4-FFF2-40B4-BE49-F238E27FC236}">
                <a16:creationId xmlns:a16="http://schemas.microsoft.com/office/drawing/2014/main" id="{E5D63BD2-5369-61A5-4428-07C6A67EE0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2617" y="63905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8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1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75F2DCAD-FA2E-46FC-1ED2-1BB46EBDC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848" y="1297542"/>
            <a:ext cx="6211167" cy="362001"/>
          </a:xfrm>
          <a:prstGeom prst="rect">
            <a:avLst/>
          </a:prstGeom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0BF02E1B-005B-2A26-E826-C97E078162D0}"/>
              </a:ext>
            </a:extLst>
          </p:cNvPr>
          <p:cNvSpPr txBox="1"/>
          <p:nvPr/>
        </p:nvSpPr>
        <p:spPr>
          <a:xfrm>
            <a:off x="514783" y="1822993"/>
            <a:ext cx="797986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1F2B9C7E-4B10-3747-E4E0-3E98D6113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970" y="2348198"/>
            <a:ext cx="8135485" cy="4505954"/>
          </a:xfrm>
          <a:prstGeom prst="rect">
            <a:avLst/>
          </a:prstGeom>
        </p:spPr>
      </p:pic>
      <p:sp>
        <p:nvSpPr>
          <p:cNvPr id="13" name="TextBox 1">
            <a:extLst>
              <a:ext uri="{FF2B5EF4-FFF2-40B4-BE49-F238E27FC236}">
                <a16:creationId xmlns:a16="http://schemas.microsoft.com/office/drawing/2014/main" id="{F5C86B54-6698-A15C-9688-84C20A81EBB9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363DF33-6D05-8285-7D61-10AE64188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30</a:t>
            </a:fld>
            <a:endParaRPr lang="en-US"/>
          </a:p>
        </p:txBody>
      </p:sp>
      <p:pic>
        <p:nvPicPr>
          <p:cNvPr id="3" name="1_30">
            <a:hlinkClick r:id="" action="ppaction://media"/>
            <a:extLst>
              <a:ext uri="{FF2B5EF4-FFF2-40B4-BE49-F238E27FC236}">
                <a16:creationId xmlns:a16="http://schemas.microsoft.com/office/drawing/2014/main" id="{CE8A7540-6D0C-1DA3-DAFC-12E3BFBA12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8607" y="627593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7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1858D-17AA-A531-7330-555BA8D3F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>
            <a:extLst>
              <a:ext uri="{FF2B5EF4-FFF2-40B4-BE49-F238E27FC236}">
                <a16:creationId xmlns:a16="http://schemas.microsoft.com/office/drawing/2014/main" id="{CB397B10-522A-8069-7100-07CDA2432271}"/>
              </a:ext>
            </a:extLst>
          </p:cNvPr>
          <p:cNvSpPr txBox="1"/>
          <p:nvPr/>
        </p:nvSpPr>
        <p:spPr>
          <a:xfrm>
            <a:off x="457200" y="1741929"/>
            <a:ext cx="797986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582EB03-C862-6FC5-2519-CEEF2779D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83" y="1210684"/>
            <a:ext cx="6763694" cy="40963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347AE14E-FFFA-8739-F6C6-98B93BF92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263653"/>
            <a:ext cx="7085859" cy="4515480"/>
          </a:xfrm>
          <a:prstGeom prst="rect">
            <a:avLst/>
          </a:prstGeom>
        </p:spPr>
      </p:pic>
      <p:sp>
        <p:nvSpPr>
          <p:cNvPr id="12" name="TextBox 1">
            <a:extLst>
              <a:ext uri="{FF2B5EF4-FFF2-40B4-BE49-F238E27FC236}">
                <a16:creationId xmlns:a16="http://schemas.microsoft.com/office/drawing/2014/main" id="{B56DAE8D-9F0A-E3B4-43F6-77D33E65C218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2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CF89F300-6078-5E41-D8F5-AAAEF73AE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7723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EE526-CD25-1CC3-36AD-FC12CBF01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>
            <a:extLst>
              <a:ext uri="{FF2B5EF4-FFF2-40B4-BE49-F238E27FC236}">
                <a16:creationId xmlns:a16="http://schemas.microsoft.com/office/drawing/2014/main" id="{CA0145DD-9122-6201-917B-F331C8178FEF}"/>
              </a:ext>
            </a:extLst>
          </p:cNvPr>
          <p:cNvSpPr txBox="1"/>
          <p:nvPr/>
        </p:nvSpPr>
        <p:spPr>
          <a:xfrm>
            <a:off x="457200" y="1741929"/>
            <a:ext cx="851877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A33C1AD6-C1E4-9680-2C27-1DE9D4543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320708"/>
            <a:ext cx="6051660" cy="4129253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2D0AC9AE-0E8B-1143-934E-C38D3B379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13" y="1220923"/>
            <a:ext cx="5343537" cy="395048"/>
          </a:xfrm>
          <a:prstGeom prst="rect">
            <a:avLst/>
          </a:prstGeom>
        </p:spPr>
      </p:pic>
      <p:sp>
        <p:nvSpPr>
          <p:cNvPr id="14" name="TextBox 1">
            <a:extLst>
              <a:ext uri="{FF2B5EF4-FFF2-40B4-BE49-F238E27FC236}">
                <a16:creationId xmlns:a16="http://schemas.microsoft.com/office/drawing/2014/main" id="{36CD8E47-5C0C-EDD2-466E-16C7633B92A4}"/>
              </a:ext>
            </a:extLst>
          </p:cNvPr>
          <p:cNvSpPr txBox="1"/>
          <p:nvPr/>
        </p:nvSpPr>
        <p:spPr>
          <a:xfrm>
            <a:off x="457201" y="582069"/>
            <a:ext cx="851877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3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0CCADE6D-05F6-4D23-EFD9-C1BDB8329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552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0E16D-FD8C-FDE7-CCE3-5DFDDCE75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>
            <a:extLst>
              <a:ext uri="{FF2B5EF4-FFF2-40B4-BE49-F238E27FC236}">
                <a16:creationId xmlns:a16="http://schemas.microsoft.com/office/drawing/2014/main" id="{50E75BB6-811E-C416-42AB-89914FEBE1CF}"/>
              </a:ext>
            </a:extLst>
          </p:cNvPr>
          <p:cNvSpPr txBox="1"/>
          <p:nvPr/>
        </p:nvSpPr>
        <p:spPr>
          <a:xfrm>
            <a:off x="457200" y="1741929"/>
            <a:ext cx="851877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8CB7790-37D4-F79B-B26E-1FC1A32AC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03519"/>
            <a:ext cx="5477639" cy="276264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23B97F2-3C14-4EF4-8E52-FE53A309A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304185"/>
            <a:ext cx="6697742" cy="4057286"/>
          </a:xfrm>
          <a:prstGeom prst="rect">
            <a:avLst/>
          </a:prstGeom>
        </p:spPr>
      </p:pic>
      <p:sp>
        <p:nvSpPr>
          <p:cNvPr id="12" name="TextBox 1">
            <a:extLst>
              <a:ext uri="{FF2B5EF4-FFF2-40B4-BE49-F238E27FC236}">
                <a16:creationId xmlns:a16="http://schemas.microsoft.com/office/drawing/2014/main" id="{E4F79799-0AFA-ABFF-D9C9-3074B5A8539A}"/>
              </a:ext>
            </a:extLst>
          </p:cNvPr>
          <p:cNvSpPr txBox="1"/>
          <p:nvPr/>
        </p:nvSpPr>
        <p:spPr>
          <a:xfrm>
            <a:off x="457201" y="582069"/>
            <a:ext cx="851877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4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07F2674-2A8B-B55A-F1AA-5852C831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7891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B9843-B997-B018-5447-EAED25F16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>
            <a:extLst>
              <a:ext uri="{FF2B5EF4-FFF2-40B4-BE49-F238E27FC236}">
                <a16:creationId xmlns:a16="http://schemas.microsoft.com/office/drawing/2014/main" id="{B0B0A63A-0ABD-A732-6276-9C52D4A27C76}"/>
              </a:ext>
            </a:extLst>
          </p:cNvPr>
          <p:cNvSpPr txBox="1"/>
          <p:nvPr/>
        </p:nvSpPr>
        <p:spPr>
          <a:xfrm>
            <a:off x="457200" y="1741929"/>
            <a:ext cx="851877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951F7AD-975C-BE58-02BD-1ADEEF119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65216"/>
            <a:ext cx="5553850" cy="304843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69886470-DD00-37A8-29F2-F39D32C0A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213173"/>
            <a:ext cx="6307912" cy="4644827"/>
          </a:xfrm>
          <a:prstGeom prst="rect">
            <a:avLst/>
          </a:prstGeom>
        </p:spPr>
      </p:pic>
      <p:sp>
        <p:nvSpPr>
          <p:cNvPr id="12" name="TextBox 1">
            <a:extLst>
              <a:ext uri="{FF2B5EF4-FFF2-40B4-BE49-F238E27FC236}">
                <a16:creationId xmlns:a16="http://schemas.microsoft.com/office/drawing/2014/main" id="{FBD1747B-4340-8B86-06C8-8C21AA6D5A88}"/>
              </a:ext>
            </a:extLst>
          </p:cNvPr>
          <p:cNvSpPr txBox="1"/>
          <p:nvPr/>
        </p:nvSpPr>
        <p:spPr>
          <a:xfrm>
            <a:off x="457201" y="582069"/>
            <a:ext cx="851877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5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0062A68-36F0-8707-1DD3-B9D04CA78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008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8EF46540-4987-5ACB-A9A8-45ABB0A02A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073" y="2019103"/>
            <a:ext cx="7725853" cy="2819794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B720B2FD-CA63-D5B5-3FC4-A39AA3E8BD92}"/>
              </a:ext>
            </a:extLst>
          </p:cNvPr>
          <p:cNvSpPr txBox="1"/>
          <p:nvPr/>
        </p:nvSpPr>
        <p:spPr>
          <a:xfrm>
            <a:off x="457201" y="582069"/>
            <a:ext cx="851877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KESİRLİ DENKLEMLER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7375C889-C504-DCAA-8C1D-201E48E89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35</a:t>
            </a:fld>
            <a:endParaRPr lang="en-US"/>
          </a:p>
        </p:txBody>
      </p:sp>
      <p:pic>
        <p:nvPicPr>
          <p:cNvPr id="3" name="1_35">
            <a:hlinkClick r:id="" action="ppaction://media"/>
            <a:extLst>
              <a:ext uri="{FF2B5EF4-FFF2-40B4-BE49-F238E27FC236}">
                <a16:creationId xmlns:a16="http://schemas.microsoft.com/office/drawing/2014/main" id="{AFD93186-6DDF-4D82-7521-0FB1255E39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8594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9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B090B-5394-216A-C59E-C7C62C0C3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>
            <a:extLst>
              <a:ext uri="{FF2B5EF4-FFF2-40B4-BE49-F238E27FC236}">
                <a16:creationId xmlns:a16="http://schemas.microsoft.com/office/drawing/2014/main" id="{55ECBCD8-F879-B4BB-F7D4-8542FAFD49A1}"/>
              </a:ext>
            </a:extLst>
          </p:cNvPr>
          <p:cNvSpPr txBox="1"/>
          <p:nvPr/>
        </p:nvSpPr>
        <p:spPr>
          <a:xfrm>
            <a:off x="457201" y="582069"/>
            <a:ext cx="851877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KESİRLİ DENKLEMLER</a:t>
            </a:r>
            <a:endParaRPr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4991F16-D4A8-CB5B-4E2C-0010C55A0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100" y="1689649"/>
            <a:ext cx="8199799" cy="3478702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F623A3C7-74CC-E6D2-F614-591A942E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36</a:t>
            </a:fld>
            <a:endParaRPr lang="en-US"/>
          </a:p>
        </p:txBody>
      </p:sp>
      <p:pic>
        <p:nvPicPr>
          <p:cNvPr id="4" name="1_36">
            <a:hlinkClick r:id="" action="ppaction://media"/>
            <a:extLst>
              <a:ext uri="{FF2B5EF4-FFF2-40B4-BE49-F238E27FC236}">
                <a16:creationId xmlns:a16="http://schemas.microsoft.com/office/drawing/2014/main" id="{5D5392C1-86DC-F17A-4E6C-4D66CFF101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28217" y="62952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4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3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10C0E-3354-139F-33A4-98BEFA6AA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>
            <a:extLst>
              <a:ext uri="{FF2B5EF4-FFF2-40B4-BE49-F238E27FC236}">
                <a16:creationId xmlns:a16="http://schemas.microsoft.com/office/drawing/2014/main" id="{27025DDA-1562-4CA4-592D-ADF62ECD76C3}"/>
              </a:ext>
            </a:extLst>
          </p:cNvPr>
          <p:cNvSpPr txBox="1"/>
          <p:nvPr/>
        </p:nvSpPr>
        <p:spPr>
          <a:xfrm>
            <a:off x="457201" y="582069"/>
            <a:ext cx="851877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KESİRLİ DENKLEMLER</a:t>
            </a:r>
            <a:endParaRPr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A76F7AA-E75D-3C1D-F8B1-C05BAE27B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1" y="1446737"/>
            <a:ext cx="8291353" cy="4393624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DCA5AF14-EE28-8A35-AA4D-83F18818F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37</a:t>
            </a:fld>
            <a:endParaRPr lang="en-US"/>
          </a:p>
        </p:txBody>
      </p:sp>
      <p:pic>
        <p:nvPicPr>
          <p:cNvPr id="4" name="1_37">
            <a:hlinkClick r:id="" action="ppaction://media"/>
            <a:extLst>
              <a:ext uri="{FF2B5EF4-FFF2-40B4-BE49-F238E27FC236}">
                <a16:creationId xmlns:a16="http://schemas.microsoft.com/office/drawing/2014/main" id="{FB7D8D5C-3630-2F55-FF6C-13596DA3C9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99437" y="6234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45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0FB6D-84DA-B799-872B-65F7097AD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0AF195-8852-46CD-9979-419B96957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1907458"/>
            <a:ext cx="8229600" cy="2145225"/>
          </a:xfrm>
        </p:spPr>
        <p:txBody>
          <a:bodyPr>
            <a:normAutofit/>
          </a:bodyPr>
          <a:lstStyle/>
          <a:p>
            <a:r>
              <a:rPr lang="tr-TR" dirty="0"/>
              <a:t>ALIŞTIRMALAR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A2DE66E9-18A2-5FEF-1719-9F7FAECE8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38</a:t>
            </a:fld>
            <a:endParaRPr lang="en-US"/>
          </a:p>
        </p:txBody>
      </p:sp>
      <p:pic>
        <p:nvPicPr>
          <p:cNvPr id="4" name="1_38">
            <a:hlinkClick r:id="" action="ppaction://media"/>
            <a:extLst>
              <a:ext uri="{FF2B5EF4-FFF2-40B4-BE49-F238E27FC236}">
                <a16:creationId xmlns:a16="http://schemas.microsoft.com/office/drawing/2014/main" id="{49E882AF-8DE3-17A9-3CA8-1508900D9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44795" y="62952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9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5F0FCA9-96E8-90F2-0479-545927092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811" y="639834"/>
            <a:ext cx="6084234" cy="6185473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9706B450-240F-E793-D357-A20409AF7109}"/>
              </a:ext>
            </a:extLst>
          </p:cNvPr>
          <p:cNvSpPr txBox="1"/>
          <p:nvPr/>
        </p:nvSpPr>
        <p:spPr>
          <a:xfrm>
            <a:off x="582069" y="66857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13A93910-8193-B07B-8595-16A5B292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9F441-D7B2-39CE-3B86-85430EFE0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68AAF1B0-16D3-9630-9186-E181ED2D8FE4}"/>
              </a:ext>
            </a:extLst>
          </p:cNvPr>
          <p:cNvSpPr txBox="1"/>
          <p:nvPr/>
        </p:nvSpPr>
        <p:spPr>
          <a:xfrm>
            <a:off x="442862" y="531092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b="1" dirty="0"/>
              <a:t>Sayı Kümeleri ve Özellikleri</a:t>
            </a:r>
            <a:endParaRPr dirty="0"/>
          </a:p>
        </p:txBody>
      </p:sp>
      <p:sp>
        <p:nvSpPr>
          <p:cNvPr id="14" name="AutoShape 10">
            <a:extLst>
              <a:ext uri="{FF2B5EF4-FFF2-40B4-BE49-F238E27FC236}">
                <a16:creationId xmlns:a16="http://schemas.microsoft.com/office/drawing/2014/main" id="{9EC840DB-103E-DBEF-B683-BACA7F2016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20838" y="-6937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58C12F98-1DED-84D2-FD1B-3DEA29194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862" y="1535708"/>
            <a:ext cx="8219357" cy="404134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5F1BD8EA-F6CE-E2D8-9D59-55048BA3C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  <p:pic>
        <p:nvPicPr>
          <p:cNvPr id="5" name="1_4">
            <a:hlinkClick r:id="" action="ppaction://media"/>
            <a:extLst>
              <a:ext uri="{FF2B5EF4-FFF2-40B4-BE49-F238E27FC236}">
                <a16:creationId xmlns:a16="http://schemas.microsoft.com/office/drawing/2014/main" id="{9199FA37-B0D2-F565-D5FC-A957431B33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4856" y="6234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41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6201D-B975-9411-1CE1-4ED27AE7B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1F1A8991-8105-FE09-9217-6752A44A7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341" y="724699"/>
            <a:ext cx="5054558" cy="6103847"/>
          </a:xfrm>
          <a:prstGeom prst="rect">
            <a:avLst/>
          </a:prstGeom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5DDBC911-B5ED-B331-9ED7-6ACEC823679B}"/>
              </a:ext>
            </a:extLst>
          </p:cNvPr>
          <p:cNvSpPr txBox="1"/>
          <p:nvPr/>
        </p:nvSpPr>
        <p:spPr>
          <a:xfrm>
            <a:off x="375049" y="139924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2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57AE9F4-8C66-6F4D-6C7B-CB79CAC15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5831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B0C3F-774A-6374-961E-61A0C11CB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1C8172AD-4E19-2ECE-6930-3A7F74185F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154" y="889276"/>
            <a:ext cx="5293898" cy="5968724"/>
          </a:xfrm>
          <a:prstGeom prst="rect">
            <a:avLst/>
          </a:prstGeom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B84ACA1C-7A48-2989-A429-06CEF8782792}"/>
              </a:ext>
            </a:extLst>
          </p:cNvPr>
          <p:cNvSpPr txBox="1"/>
          <p:nvPr/>
        </p:nvSpPr>
        <p:spPr>
          <a:xfrm>
            <a:off x="582069" y="198611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3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8EC8403-9301-AC82-E3B3-E8682AD86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2522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0DA0F-8CFC-02BA-3169-7A13C9882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427F7BDD-A6D7-2203-32F8-0C0DAC716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907" y="767653"/>
            <a:ext cx="4852186" cy="60691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FE2588-6D95-7CEA-83A8-FF9DDA09E304}"/>
              </a:ext>
            </a:extLst>
          </p:cNvPr>
          <p:cNvSpPr txBox="1"/>
          <p:nvPr/>
        </p:nvSpPr>
        <p:spPr>
          <a:xfrm>
            <a:off x="473914" y="182878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4</a:t>
            </a:r>
            <a:endParaRPr dirty="0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AD749A58-F67E-0D7C-1479-7C7F5C6DB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346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D97A2-E6A6-C7EE-ABF7-2FB70D57A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2947E1DA-92B3-9295-5967-0BD4F24E0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521" y="687365"/>
            <a:ext cx="4451975" cy="61431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B04FE7-94F8-DAA1-7A06-E0573405BD7D}"/>
              </a:ext>
            </a:extLst>
          </p:cNvPr>
          <p:cNvSpPr txBox="1"/>
          <p:nvPr/>
        </p:nvSpPr>
        <p:spPr>
          <a:xfrm>
            <a:off x="473914" y="102590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5</a:t>
            </a:r>
            <a:endParaRPr dirty="0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4AFCFCFB-39D0-62C6-EC1B-6CBB90E2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686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B91-F802-8E31-7405-F870A9F03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8E667A-A583-BBBD-8173-5C3B4DB30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1907458"/>
            <a:ext cx="8229600" cy="2145225"/>
          </a:xfrm>
        </p:spPr>
        <p:txBody>
          <a:bodyPr>
            <a:normAutofit/>
          </a:bodyPr>
          <a:lstStyle/>
          <a:p>
            <a:r>
              <a:rPr lang="tr-TR" dirty="0"/>
              <a:t>KARIŞIK DENKLEMLER</a:t>
            </a:r>
            <a:br>
              <a:rPr lang="tr-TR" dirty="0"/>
            </a:br>
            <a:r>
              <a:rPr lang="tr-TR" dirty="0"/>
              <a:t>VE</a:t>
            </a:r>
            <a:br>
              <a:rPr lang="tr-TR" dirty="0"/>
            </a:br>
            <a:r>
              <a:rPr lang="tr-TR" dirty="0"/>
              <a:t>ALIŞTIRMALAR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F8FDDA72-020D-D90D-B2D0-81E918A2B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2396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6209A-9D88-1EEB-5C9D-0285D813C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E7F66DA-3482-52AC-1CBA-9C36156DB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8098" y="875069"/>
            <a:ext cx="5335296" cy="59734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33765A-05A2-8839-F938-5AD0411F6356}"/>
              </a:ext>
            </a:extLst>
          </p:cNvPr>
          <p:cNvSpPr txBox="1"/>
          <p:nvPr/>
        </p:nvSpPr>
        <p:spPr>
          <a:xfrm>
            <a:off x="530942" y="169115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</a:t>
            </a:r>
            <a:endParaRPr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2A7CB12-43D7-E1E6-D2A1-B388FAF28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652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27197-C7A2-DB8C-5EA7-CE6D0E9AF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4EE5AB3-D634-9843-58FC-CDA677B6A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537" y="767655"/>
            <a:ext cx="4404064" cy="60903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D580EE-7912-2666-E4AB-F0CF12B527CF}"/>
              </a:ext>
            </a:extLst>
          </p:cNvPr>
          <p:cNvSpPr txBox="1"/>
          <p:nvPr/>
        </p:nvSpPr>
        <p:spPr>
          <a:xfrm>
            <a:off x="375049" y="51127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2</a:t>
            </a:r>
            <a:endParaRPr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7323C88-E562-CC1B-FD9C-4CE6995BB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829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EC205-C68E-63EF-F92B-4A7A06A09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73BC275D-A509-3E17-6482-3FC1C60FE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541" y="820914"/>
            <a:ext cx="3580947" cy="9390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8D153C-F422-FC95-796C-8B7D3A65D60A}"/>
              </a:ext>
            </a:extLst>
          </p:cNvPr>
          <p:cNvSpPr txBox="1"/>
          <p:nvPr/>
        </p:nvSpPr>
        <p:spPr>
          <a:xfrm>
            <a:off x="407541" y="201647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3</a:t>
            </a:r>
            <a:endParaRPr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480B3BA-4572-9415-336E-31B52C1F2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390" y="71708"/>
            <a:ext cx="4100052" cy="6786292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A3F4F4C-978A-EA56-3565-41C584E95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3848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50B84-8453-F7D7-B0E0-604220635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68F9611C-5B43-D652-2F91-61EB679A6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768" y="917580"/>
            <a:ext cx="2606082" cy="852226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42F96E58-D6FB-D194-9780-6058225B3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768" y="2287417"/>
            <a:ext cx="6039144" cy="41998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98A66F-AF29-7E02-2482-274C33B013C1}"/>
              </a:ext>
            </a:extLst>
          </p:cNvPr>
          <p:cNvSpPr txBox="1"/>
          <p:nvPr/>
        </p:nvSpPr>
        <p:spPr>
          <a:xfrm>
            <a:off x="407541" y="201647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4</a:t>
            </a:r>
            <a:endParaRPr dirty="0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46C7D248-71B7-111D-4302-90CB16F4E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4673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8CEE7-6B17-BA33-85F0-996060830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F1A5AD-D845-B086-311D-2DFC7DBE8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1907458"/>
            <a:ext cx="8229600" cy="2145225"/>
          </a:xfrm>
        </p:spPr>
        <p:txBody>
          <a:bodyPr>
            <a:normAutofit/>
          </a:bodyPr>
          <a:lstStyle/>
          <a:p>
            <a:r>
              <a:rPr lang="tr-TR" dirty="0"/>
              <a:t>ÇÖZÜM KÜMESİ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452F72DC-C38D-704E-79E9-7FFC13A2D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188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70943-9224-6CF9-E51D-5F2B16B3F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EBB4E179-5B4F-5321-61F3-1B960F995FA5}"/>
              </a:ext>
            </a:extLst>
          </p:cNvPr>
          <p:cNvSpPr txBox="1"/>
          <p:nvPr/>
        </p:nvSpPr>
        <p:spPr>
          <a:xfrm>
            <a:off x="442862" y="531092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b="1" dirty="0"/>
              <a:t>Sayı Kümeleri ve Özellikleri</a:t>
            </a:r>
            <a:endParaRPr dirty="0"/>
          </a:p>
        </p:txBody>
      </p:sp>
      <p:sp>
        <p:nvSpPr>
          <p:cNvPr id="14" name="AutoShape 10">
            <a:extLst>
              <a:ext uri="{FF2B5EF4-FFF2-40B4-BE49-F238E27FC236}">
                <a16:creationId xmlns:a16="http://schemas.microsoft.com/office/drawing/2014/main" id="{B40A28E7-0359-3873-5F14-23EA185DFE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20838" y="-6937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B2E4B80D-F386-753D-F070-A2470BF5C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  <p:pic>
        <p:nvPicPr>
          <p:cNvPr id="10" name="1_5">
            <a:hlinkClick r:id="" action="ppaction://media"/>
            <a:extLst>
              <a:ext uri="{FF2B5EF4-FFF2-40B4-BE49-F238E27FC236}">
                <a16:creationId xmlns:a16="http://schemas.microsoft.com/office/drawing/2014/main" id="{B4A21B7B-23F9-D250-8C53-7409AC8270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49400" y="6326908"/>
            <a:ext cx="487363" cy="487363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B438E11C-53C6-18A7-3990-B2BBAC5B7F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625" y="2052445"/>
            <a:ext cx="8592749" cy="275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27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1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BD73E-E119-49D5-35BE-641BE66FC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>
            <a:extLst>
              <a:ext uri="{FF2B5EF4-FFF2-40B4-BE49-F238E27FC236}">
                <a16:creationId xmlns:a16="http://schemas.microsoft.com/office/drawing/2014/main" id="{CAE533A7-92EC-F1F4-3572-E1774C854A0B}"/>
              </a:ext>
            </a:extLst>
          </p:cNvPr>
          <p:cNvSpPr txBox="1"/>
          <p:nvPr/>
        </p:nvSpPr>
        <p:spPr>
          <a:xfrm>
            <a:off x="457201" y="582069"/>
            <a:ext cx="851877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ÇÖZÜM KÜMESİ</a:t>
            </a: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8C35798-F51D-D47D-7EE9-E768F1D2F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50</a:t>
            </a:fld>
            <a:endParaRPr lang="en-US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B31B4FA-89A2-8DFC-4C3B-705271860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1" y="2064774"/>
            <a:ext cx="8316177" cy="2285674"/>
          </a:xfrm>
          <a:prstGeom prst="rect">
            <a:avLst/>
          </a:prstGeom>
        </p:spPr>
      </p:pic>
      <p:pic>
        <p:nvPicPr>
          <p:cNvPr id="7" name="1_50">
            <a:hlinkClick r:id="" action="ppaction://media"/>
            <a:extLst>
              <a:ext uri="{FF2B5EF4-FFF2-40B4-BE49-F238E27FC236}">
                <a16:creationId xmlns:a16="http://schemas.microsoft.com/office/drawing/2014/main" id="{F5AAF110-C109-0625-6C3C-7D1A8259C5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60523" y="62624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CD3A2-92A0-A5CE-CDB1-90570991A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977945-9BF3-A5FA-3B8B-9E74E3DE3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1907458"/>
            <a:ext cx="8229600" cy="2145225"/>
          </a:xfrm>
        </p:spPr>
        <p:txBody>
          <a:bodyPr>
            <a:normAutofit/>
          </a:bodyPr>
          <a:lstStyle/>
          <a:p>
            <a:r>
              <a:rPr lang="tr-TR" dirty="0"/>
              <a:t>ALIŞTIRMALAR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CA8BDE1A-8249-2382-557E-650B8C27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90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64418-365A-743D-8457-BDBC5801F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8C03946-38AD-E4D6-450B-187005B5E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909" y="1031722"/>
            <a:ext cx="1679445" cy="905233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5B94775E-5C22-CCFE-E8B7-7C582065B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909" y="2327227"/>
            <a:ext cx="5678130" cy="39976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ED5ED1-541F-C240-7552-53489B146FAD}"/>
              </a:ext>
            </a:extLst>
          </p:cNvPr>
          <p:cNvSpPr txBox="1"/>
          <p:nvPr/>
        </p:nvSpPr>
        <p:spPr>
          <a:xfrm>
            <a:off x="407541" y="201647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</a:t>
            </a:r>
            <a:endParaRPr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3AB7AA6-2B83-7432-9AFC-ED097013D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58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C031F-BF12-5410-C84D-612CE7D2D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31DD9275-44E9-7CCA-86E3-D1D0B8919EF7}"/>
              </a:ext>
            </a:extLst>
          </p:cNvPr>
          <p:cNvSpPr txBox="1"/>
          <p:nvPr/>
        </p:nvSpPr>
        <p:spPr>
          <a:xfrm>
            <a:off x="695632" y="149450"/>
            <a:ext cx="77527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2</a:t>
            </a:r>
            <a:endParaRPr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4B2D93B3-C6D7-A757-CEA9-BFFA84825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677" y="853823"/>
            <a:ext cx="1889266" cy="1092964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74C55DC5-503E-291B-34E3-B6AC3D107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8791" y="696633"/>
            <a:ext cx="5520074" cy="6158173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0CD930F-16BE-1AED-6F5F-836D37DBB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474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6F2DD-0873-0BF9-4756-0D221E3BA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15938CE5-EF85-4C3D-9DD3-F6978A95DF73}"/>
              </a:ext>
            </a:extLst>
          </p:cNvPr>
          <p:cNvSpPr txBox="1"/>
          <p:nvPr/>
        </p:nvSpPr>
        <p:spPr>
          <a:xfrm>
            <a:off x="695632" y="149450"/>
            <a:ext cx="77527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3</a:t>
            </a:r>
            <a:endParaRPr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D091CD6-DA11-A87E-50C4-7424C60F4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632" y="819257"/>
            <a:ext cx="1555108" cy="812898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D11F7EDD-374A-4059-0939-02AABFB1F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571" y="481447"/>
            <a:ext cx="4944874" cy="6376553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6CC4E0F-F359-6EC7-224A-71DD2DB76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631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27D80-9C37-1E95-3F87-08690613A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70318490-7243-C125-DDCF-2ADD31FFFA4E}"/>
              </a:ext>
            </a:extLst>
          </p:cNvPr>
          <p:cNvSpPr txBox="1"/>
          <p:nvPr/>
        </p:nvSpPr>
        <p:spPr>
          <a:xfrm>
            <a:off x="695632" y="149450"/>
            <a:ext cx="77527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4</a:t>
            </a:r>
            <a:endParaRPr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BF5F0BF-10C9-F0F9-10BC-01C94FFF6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43" y="882402"/>
            <a:ext cx="1609954" cy="911832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E553B1C-4351-46D4-E701-70326E01D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328" y="276707"/>
            <a:ext cx="4501769" cy="6304585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5F996676-4A21-D617-BC76-90A3C48F7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9370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6AA31-2FB2-2A0B-280D-A8130C064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E4E190-DC40-86ED-7A1E-C52B0C003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1907458"/>
            <a:ext cx="8229600" cy="2145225"/>
          </a:xfrm>
        </p:spPr>
        <p:txBody>
          <a:bodyPr>
            <a:normAutofit/>
          </a:bodyPr>
          <a:lstStyle/>
          <a:p>
            <a:r>
              <a:rPr lang="tr-TR" dirty="0"/>
              <a:t>EŞİTSİZLİKLER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C0EBBECE-E9BC-E131-51B4-092ED6D55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43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81165-BED2-C00A-3BA8-F3FB215AC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EC127C01-D423-2D4B-8EDE-C6598CB05B40}"/>
              </a:ext>
            </a:extLst>
          </p:cNvPr>
          <p:cNvSpPr txBox="1"/>
          <p:nvPr/>
        </p:nvSpPr>
        <p:spPr>
          <a:xfrm>
            <a:off x="626806" y="562405"/>
            <a:ext cx="77527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EŞİTSİZLİKLER</a:t>
            </a:r>
            <a:endParaRPr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FB17734-2585-D5DE-6E84-A45DC1A4B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340" y="1457049"/>
            <a:ext cx="8081319" cy="4294821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E6146968-55C7-B633-1B13-C4D8C17A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57</a:t>
            </a:fld>
            <a:endParaRPr lang="en-US"/>
          </a:p>
        </p:txBody>
      </p:sp>
      <p:pic>
        <p:nvPicPr>
          <p:cNvPr id="3" name="1_57">
            <a:hlinkClick r:id="" action="ppaction://media"/>
            <a:extLst>
              <a:ext uri="{FF2B5EF4-FFF2-40B4-BE49-F238E27FC236}">
                <a16:creationId xmlns:a16="http://schemas.microsoft.com/office/drawing/2014/main" id="{FF8DDAB9-3BBB-1B55-FF97-3678AF43BF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79542" y="62955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9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18840-79D6-ECBC-D960-D6E1DE0AC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7FBEB830-24EE-4E30-69E4-4B05F2738DFB}"/>
              </a:ext>
            </a:extLst>
          </p:cNvPr>
          <p:cNvSpPr txBox="1"/>
          <p:nvPr/>
        </p:nvSpPr>
        <p:spPr>
          <a:xfrm>
            <a:off x="626806" y="562405"/>
            <a:ext cx="77527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EŞİTSİZLİKLER</a:t>
            </a:r>
            <a:endParaRPr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32D49ED-B9E5-851A-9D7E-3E4CEC859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36" y="2081024"/>
            <a:ext cx="8103341" cy="276627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EC202DC7-CE63-D924-98DE-C38CBA336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58</a:t>
            </a:fld>
            <a:endParaRPr lang="en-US"/>
          </a:p>
        </p:txBody>
      </p:sp>
      <p:pic>
        <p:nvPicPr>
          <p:cNvPr id="5" name="1_58">
            <a:hlinkClick r:id="" action="ppaction://media"/>
            <a:extLst>
              <a:ext uri="{FF2B5EF4-FFF2-40B4-BE49-F238E27FC236}">
                <a16:creationId xmlns:a16="http://schemas.microsoft.com/office/drawing/2014/main" id="{F152D789-401A-7AB6-DEC3-B73F6F318E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69710" y="63563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2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127F3-5651-FD9E-DDAB-FC57CCE21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4956397-C6F4-DAD4-116A-1E7ACC8CC632}"/>
              </a:ext>
            </a:extLst>
          </p:cNvPr>
          <p:cNvSpPr txBox="1"/>
          <p:nvPr/>
        </p:nvSpPr>
        <p:spPr>
          <a:xfrm>
            <a:off x="626806" y="562405"/>
            <a:ext cx="77527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EŞİTSİZLİKLER</a:t>
            </a:r>
            <a:endParaRPr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4FC9994-AAE7-D978-F8E1-4EF830A22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542" y="1306681"/>
            <a:ext cx="7897327" cy="3458058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7AC2787-AF90-716A-727F-28BEEC24C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59</a:t>
            </a:fld>
            <a:endParaRPr lang="en-US"/>
          </a:p>
        </p:txBody>
      </p:sp>
      <p:pic>
        <p:nvPicPr>
          <p:cNvPr id="3" name="1_59">
            <a:hlinkClick r:id="" action="ppaction://media"/>
            <a:extLst>
              <a:ext uri="{FF2B5EF4-FFF2-40B4-BE49-F238E27FC236}">
                <a16:creationId xmlns:a16="http://schemas.microsoft.com/office/drawing/2014/main" id="{620B2DD2-7C23-B587-6A19-87B1D865CF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6187" y="6234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17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8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Subtitle 2">
                <a:extLst>
                  <a:ext uri="{FF2B5EF4-FFF2-40B4-BE49-F238E27FC236}">
                    <a16:creationId xmlns:a16="http://schemas.microsoft.com/office/drawing/2014/main" id="{346290CB-FC01-8606-AFE7-4FF026A4F9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2033" y="1525035"/>
                <a:ext cx="8393901" cy="4270222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000" b="1" dirty="0"/>
                  <a:t>Sayma </a:t>
                </a:r>
                <a:r>
                  <a:rPr lang="en-US" sz="2000" b="1" dirty="0" err="1"/>
                  <a:t>Sayıları</a:t>
                </a:r>
                <a:r>
                  <a:rPr lang="en-US" sz="2000" b="1" dirty="0"/>
                  <a:t> 		: S=N</a:t>
                </a:r>
                <a:r>
                  <a:rPr lang="en-US" sz="2000" b="1" baseline="30000" dirty="0"/>
                  <a:t>+</a:t>
                </a:r>
                <a:r>
                  <a:rPr lang="en-US" sz="2000" b="1" dirty="0"/>
                  <a:t>={1,2,3,..................}</a:t>
                </a:r>
              </a:p>
              <a:p>
                <a:r>
                  <a:rPr lang="en-US" sz="2000" b="1" dirty="0" err="1"/>
                  <a:t>Doğal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Sayılar</a:t>
                </a:r>
                <a:r>
                  <a:rPr lang="en-US" sz="2000" b="1" dirty="0"/>
                  <a:t>  		</a:t>
                </a:r>
                <a:r>
                  <a:rPr lang="tr-TR" sz="2000" b="1" dirty="0"/>
                  <a:t>	</a:t>
                </a:r>
                <a:r>
                  <a:rPr lang="en-US" sz="2000" b="1" dirty="0"/>
                  <a:t>: N={0,1,2,.............}</a:t>
                </a:r>
              </a:p>
              <a:p>
                <a:r>
                  <a:rPr lang="en-US" sz="2000" b="1" dirty="0" err="1"/>
                  <a:t>Tamsayılar</a:t>
                </a:r>
                <a:r>
                  <a:rPr lang="en-US" sz="2000" b="1" dirty="0"/>
                  <a:t>  			: Z={......, -2, -1,0,1,2,........ }</a:t>
                </a:r>
              </a:p>
              <a:p>
                <a:r>
                  <a:rPr lang="en-US" sz="2000" b="1" dirty="0" err="1"/>
                  <a:t>Pozitif</a:t>
                </a:r>
                <a:r>
                  <a:rPr lang="en-US" sz="2000" b="1" dirty="0"/>
                  <a:t> Tam </a:t>
                </a:r>
                <a:r>
                  <a:rPr lang="en-US" sz="2000" b="1" dirty="0" err="1"/>
                  <a:t>Sayılar</a:t>
                </a:r>
                <a:r>
                  <a:rPr lang="en-US" sz="2000" b="1" dirty="0"/>
                  <a:t>		:Z</a:t>
                </a:r>
                <a:r>
                  <a:rPr lang="en-US" sz="2000" b="1" baseline="30000" dirty="0"/>
                  <a:t>+</a:t>
                </a:r>
                <a:r>
                  <a:rPr lang="en-US" sz="2000" b="1" dirty="0"/>
                  <a:t>={ 1,2,3,......... }</a:t>
                </a:r>
              </a:p>
              <a:p>
                <a:r>
                  <a:rPr lang="en-US" sz="2000" b="1" dirty="0" err="1"/>
                  <a:t>Negatif</a:t>
                </a:r>
                <a:r>
                  <a:rPr lang="en-US" sz="2000" b="1" dirty="0"/>
                  <a:t> Tam </a:t>
                </a:r>
                <a:r>
                  <a:rPr lang="en-US" sz="2000" b="1" dirty="0" err="1"/>
                  <a:t>Sayılar</a:t>
                </a:r>
                <a:r>
                  <a:rPr lang="en-US" sz="2000" b="1" dirty="0"/>
                  <a:t>	:Z</a:t>
                </a:r>
                <a:r>
                  <a:rPr lang="en-US" sz="2000" b="1" baseline="30000" dirty="0"/>
                  <a:t>-</a:t>
                </a:r>
                <a:r>
                  <a:rPr lang="en-US" sz="2000" b="1" dirty="0"/>
                  <a:t>={.........-3,-2,-1 }</a:t>
                </a:r>
              </a:p>
              <a:p>
                <a:r>
                  <a:rPr lang="en-US" sz="2000" b="1" dirty="0" err="1"/>
                  <a:t>Rasyonel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Sayılar</a:t>
                </a:r>
                <a:r>
                  <a:rPr lang="en-US" sz="2000" b="1" dirty="0"/>
                  <a:t>		:Q={a/</a:t>
                </a:r>
                <a:r>
                  <a:rPr lang="en-US" sz="2000" b="1" dirty="0" err="1"/>
                  <a:t>b: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a</a:t>
                </a:r>
                <a14:m>
                  <m:oMath xmlns:m="http://schemas.openxmlformats.org/officeDocument/2006/math">
                    <m:r>
                      <a:rPr lang="en-US" sz="2000" b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b="1" dirty="0"/>
                  <a:t> Z, b</a:t>
                </a:r>
                <a:r>
                  <a:rPr lang="en-US" sz="2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sz="2000" b="1" dirty="0" err="1"/>
                  <a:t>Z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ve</a:t>
                </a:r>
                <a:r>
                  <a:rPr lang="en-US" sz="2000" b="1" dirty="0"/>
                  <a:t> b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000" b="1" dirty="0"/>
                  <a:t>0}</a:t>
                </a:r>
              </a:p>
              <a:p>
                <a:r>
                  <a:rPr lang="en-US" sz="2000" b="1" dirty="0" err="1"/>
                  <a:t>Irrasyonel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Sayılar</a:t>
                </a:r>
                <a:r>
                  <a:rPr lang="en-US" sz="2000" b="1" dirty="0"/>
                  <a:t>		:Q’=&gt; Rasyonel olmayan sayılar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2000" b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, </m:t>
                    </m:r>
                    <m:rad>
                      <m:radPr>
                        <m:ctrlP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2000" b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e>
                    </m:rad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sz="2000" b="1" dirty="0"/>
                  <a:t>, …</a:t>
                </a:r>
              </a:p>
              <a:p>
                <a:r>
                  <a:rPr lang="en-US" sz="2000" b="1" dirty="0" err="1"/>
                  <a:t>Gerçel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Sayılar</a:t>
                </a:r>
                <a:r>
                  <a:rPr lang="en-US" sz="2000" b="1" dirty="0"/>
                  <a:t>		</a:t>
                </a:r>
                <a:r>
                  <a:rPr lang="tr-TR" sz="2000" b="1" dirty="0"/>
                  <a:t>	</a:t>
                </a:r>
                <a:r>
                  <a:rPr lang="en-US" sz="2000" b="1" dirty="0"/>
                  <a:t>:R=QUQ’</a:t>
                </a:r>
              </a:p>
              <a:p>
                <a:endParaRPr lang="en-US" sz="2000" b="1" dirty="0"/>
              </a:p>
              <a:p>
                <a:r>
                  <a:rPr lang="en-US" sz="2000" b="1" i="1" u="sng" dirty="0">
                    <a:solidFill>
                      <a:srgbClr val="FF0000"/>
                    </a:solidFill>
                  </a:rPr>
                  <a:t>0, </a:t>
                </a:r>
                <a:r>
                  <a:rPr lang="en-US" sz="2000" b="1" i="1" u="sng" dirty="0" err="1">
                    <a:solidFill>
                      <a:srgbClr val="FF0000"/>
                    </a:solidFill>
                  </a:rPr>
                  <a:t>pozitif</a:t>
                </a:r>
                <a:r>
                  <a:rPr lang="en-US" sz="2000" b="1" i="1" u="sng" dirty="0">
                    <a:solidFill>
                      <a:srgbClr val="FF0000"/>
                    </a:solidFill>
                  </a:rPr>
                  <a:t> </a:t>
                </a:r>
                <a:r>
                  <a:rPr lang="en-US" sz="2000" b="1" i="1" u="sng" dirty="0" err="1">
                    <a:solidFill>
                      <a:srgbClr val="FF0000"/>
                    </a:solidFill>
                  </a:rPr>
                  <a:t>ya</a:t>
                </a:r>
                <a:r>
                  <a:rPr lang="en-US" sz="2000" b="1" i="1" u="sng" dirty="0">
                    <a:solidFill>
                      <a:srgbClr val="FF0000"/>
                    </a:solidFill>
                  </a:rPr>
                  <a:t> da </a:t>
                </a:r>
                <a:r>
                  <a:rPr lang="en-US" sz="2000" b="1" i="1" u="sng" dirty="0" err="1">
                    <a:solidFill>
                      <a:srgbClr val="FF0000"/>
                    </a:solidFill>
                  </a:rPr>
                  <a:t>negatif</a:t>
                </a:r>
                <a:r>
                  <a:rPr lang="en-US" sz="2000" b="1" i="1" u="sng" dirty="0">
                    <a:solidFill>
                      <a:srgbClr val="FF0000"/>
                    </a:solidFill>
                  </a:rPr>
                  <a:t> </a:t>
                </a:r>
                <a:r>
                  <a:rPr lang="en-US" sz="2000" b="1" i="1" u="sng" dirty="0" err="1">
                    <a:solidFill>
                      <a:srgbClr val="FF0000"/>
                    </a:solidFill>
                  </a:rPr>
                  <a:t>değildir</a:t>
                </a:r>
                <a:r>
                  <a:rPr lang="en-US" sz="2000" b="1" i="1" u="sng" dirty="0">
                    <a:solidFill>
                      <a:srgbClr val="FF0000"/>
                    </a:solidFill>
                  </a:rPr>
                  <a:t>. </a:t>
                </a:r>
              </a:p>
              <a:p>
                <a:r>
                  <a:rPr lang="en-US" sz="2000" b="1" i="1" u="sng" dirty="0" err="1">
                    <a:solidFill>
                      <a:srgbClr val="FF0000"/>
                    </a:solidFill>
                  </a:rPr>
                  <a:t>İşareti</a:t>
                </a:r>
                <a:r>
                  <a:rPr lang="en-US" sz="2000" b="1" i="1" u="sng" dirty="0">
                    <a:solidFill>
                      <a:srgbClr val="FF0000"/>
                    </a:solidFill>
                  </a:rPr>
                  <a:t> </a:t>
                </a:r>
                <a:r>
                  <a:rPr lang="en-US" sz="2000" b="1" i="1" u="sng" dirty="0" err="1">
                    <a:solidFill>
                      <a:srgbClr val="FF0000"/>
                    </a:solidFill>
                  </a:rPr>
                  <a:t>olmayan</a:t>
                </a:r>
                <a:r>
                  <a:rPr lang="en-US" sz="2000" b="1" i="1" u="sng" dirty="0">
                    <a:solidFill>
                      <a:srgbClr val="FF0000"/>
                    </a:solidFill>
                  </a:rPr>
                  <a:t>(</a:t>
                </a:r>
                <a:r>
                  <a:rPr lang="en-US" sz="2000" b="1" i="1" u="sng" dirty="0" err="1">
                    <a:solidFill>
                      <a:srgbClr val="FF0000"/>
                    </a:solidFill>
                  </a:rPr>
                  <a:t>nötr</a:t>
                </a:r>
                <a:r>
                  <a:rPr lang="en-US" sz="2000" b="1" i="1" u="sng" dirty="0">
                    <a:solidFill>
                      <a:srgbClr val="FF0000"/>
                    </a:solidFill>
                  </a:rPr>
                  <a:t>) </a:t>
                </a:r>
                <a:r>
                  <a:rPr lang="en-US" sz="2000" b="1" i="1" u="sng" dirty="0" err="1">
                    <a:solidFill>
                      <a:srgbClr val="FF0000"/>
                    </a:solidFill>
                  </a:rPr>
                  <a:t>sayı</a:t>
                </a:r>
                <a:r>
                  <a:rPr lang="en-US" sz="2000" b="1" i="1" u="sng" dirty="0">
                    <a:solidFill>
                      <a:srgbClr val="FF0000"/>
                    </a:solidFill>
                  </a:rPr>
                  <a:t> </a:t>
                </a:r>
                <a:r>
                  <a:rPr lang="en-US" sz="2000" b="1" i="1" u="sng" dirty="0" err="1">
                    <a:solidFill>
                      <a:srgbClr val="FF0000"/>
                    </a:solidFill>
                  </a:rPr>
                  <a:t>sadece</a:t>
                </a:r>
                <a:r>
                  <a:rPr lang="en-US" sz="2000" b="1" i="1" u="sng" dirty="0">
                    <a:solidFill>
                      <a:srgbClr val="FF0000"/>
                    </a:solidFill>
                  </a:rPr>
                  <a:t> </a:t>
                </a:r>
                <a:r>
                  <a:rPr lang="en-US" sz="2000" b="1" i="1" u="sng" dirty="0" err="1">
                    <a:solidFill>
                      <a:srgbClr val="FF0000"/>
                    </a:solidFill>
                  </a:rPr>
                  <a:t>sıfırdır</a:t>
                </a:r>
                <a:r>
                  <a:rPr lang="en-US" sz="2000" b="1" i="1" u="sng" dirty="0">
                    <a:solidFill>
                      <a:srgbClr val="FF0000"/>
                    </a:solidFill>
                  </a:rPr>
                  <a:t>.</a:t>
                </a:r>
                <a:r>
                  <a:rPr lang="en-US" sz="2000" b="1" dirty="0"/>
                  <a:t> </a:t>
                </a:r>
                <a:endParaRPr lang="en-US" sz="2000" dirty="0"/>
              </a:p>
            </p:txBody>
          </p:sp>
        </mc:Choice>
        <mc:Fallback>
          <p:sp>
            <p:nvSpPr>
              <p:cNvPr id="6" name="Subtitle 2">
                <a:extLst>
                  <a:ext uri="{FF2B5EF4-FFF2-40B4-BE49-F238E27FC236}">
                    <a16:creationId xmlns:a16="http://schemas.microsoft.com/office/drawing/2014/main" id="{346290CB-FC01-8606-AFE7-4FF026A4F9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033" y="1525035"/>
                <a:ext cx="8393901" cy="4270222"/>
              </a:xfrm>
              <a:prstGeom prst="rect">
                <a:avLst/>
              </a:prstGeom>
              <a:blipFill>
                <a:blip r:embed="rId4"/>
                <a:stretch>
                  <a:fillRect l="-654" t="-7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E7AB0C8-40BE-4442-417C-387904A17B5C}"/>
              </a:ext>
            </a:extLst>
          </p:cNvPr>
          <p:cNvSpPr txBox="1"/>
          <p:nvPr/>
        </p:nvSpPr>
        <p:spPr>
          <a:xfrm>
            <a:off x="442862" y="531092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b="1" dirty="0"/>
              <a:t>Sayı Kümeleri ve Özellikleri</a:t>
            </a:r>
            <a:endParaRPr dirty="0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80C089C8-E398-3214-FEBD-1270D77DE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</a:t>
            </a:fld>
            <a:endParaRPr lang="en-US"/>
          </a:p>
        </p:txBody>
      </p:sp>
      <p:pic>
        <p:nvPicPr>
          <p:cNvPr id="4" name="1_6">
            <a:hlinkClick r:id="" action="ppaction://media"/>
            <a:extLst>
              <a:ext uri="{FF2B5EF4-FFF2-40B4-BE49-F238E27FC236}">
                <a16:creationId xmlns:a16="http://schemas.microsoft.com/office/drawing/2014/main" id="{6ADAE1FF-F10C-82FF-F64C-2C30C7F352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49400" y="62952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2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7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77B46-0005-5C23-1C77-B9EF3F1FB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CE36F1-C944-31A8-330C-BCD2942DF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1907458"/>
            <a:ext cx="8229600" cy="2145225"/>
          </a:xfrm>
        </p:spPr>
        <p:txBody>
          <a:bodyPr>
            <a:normAutofit/>
          </a:bodyPr>
          <a:lstStyle/>
          <a:p>
            <a:r>
              <a:rPr lang="tr-TR" dirty="0"/>
              <a:t>ALIŞTIRMALAR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7D5D140F-8261-8A38-5428-64DE01895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511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336D9-66D8-D970-EBB7-605B614BD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56D18FC4-AF5E-2851-CEE2-DBACB2E45F2E}"/>
              </a:ext>
            </a:extLst>
          </p:cNvPr>
          <p:cNvSpPr txBox="1"/>
          <p:nvPr/>
        </p:nvSpPr>
        <p:spPr>
          <a:xfrm>
            <a:off x="695632" y="149450"/>
            <a:ext cx="77527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</a:t>
            </a:r>
            <a:endParaRPr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440924F-F05C-463E-0EAA-F23648458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50" y="734225"/>
            <a:ext cx="2940282" cy="758187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E42C36A-5CB6-F1FE-B276-D39DCF753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404" y="734225"/>
            <a:ext cx="4812454" cy="5777065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6C4A6294-27DD-89CA-AE1D-DB9AEB55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2514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E9970-918C-000E-A853-78F9E9C30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DE08CACD-B232-7294-289A-18335118B9D1}"/>
              </a:ext>
            </a:extLst>
          </p:cNvPr>
          <p:cNvSpPr txBox="1"/>
          <p:nvPr/>
        </p:nvSpPr>
        <p:spPr>
          <a:xfrm>
            <a:off x="695632" y="149450"/>
            <a:ext cx="77527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2</a:t>
            </a:r>
            <a:endParaRPr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6E533A0-2FD3-00B5-3C16-EABD207A3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59" y="843554"/>
            <a:ext cx="3280126" cy="526626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415C1930-F920-6FC7-E6EA-7E5AA9521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735" y="1012467"/>
            <a:ext cx="5201265" cy="578039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DBE28E78-488E-C926-FD71-09929A876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995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B4BF1-7A16-6005-15C3-9AD033374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B9952CF0-EC0A-71EF-1E24-672943E4A681}"/>
              </a:ext>
            </a:extLst>
          </p:cNvPr>
          <p:cNvSpPr txBox="1"/>
          <p:nvPr/>
        </p:nvSpPr>
        <p:spPr>
          <a:xfrm>
            <a:off x="695632" y="149450"/>
            <a:ext cx="77527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3</a:t>
            </a:r>
            <a:endParaRPr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C32F06B-0B33-72CA-8423-B1EB694F2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87" y="734225"/>
            <a:ext cx="3386429" cy="723314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36A6B6D0-98B7-7880-E8A6-344B78514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216" y="1457539"/>
            <a:ext cx="4896465" cy="5351212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EC5EB5C6-F555-4FF9-A5DF-8C641871B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4029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34C84-2EB8-DF94-50AD-BA7E5C954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8295E82A-78F8-3764-F5C3-94AF4F8A3263}"/>
              </a:ext>
            </a:extLst>
          </p:cNvPr>
          <p:cNvSpPr txBox="1"/>
          <p:nvPr/>
        </p:nvSpPr>
        <p:spPr>
          <a:xfrm>
            <a:off x="695632" y="149450"/>
            <a:ext cx="77527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4</a:t>
            </a:r>
            <a:endParaRPr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D5C8A22-14BE-A3DA-02EE-FF67D0800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85" y="857363"/>
            <a:ext cx="1536817" cy="79445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1D2D679-1511-DB6A-AFB9-755EAF51A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7657" y="1839415"/>
            <a:ext cx="5170711" cy="464200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39D47BD-E618-3EA4-5C28-DD1858896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2030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2F519-3788-EDEC-A650-ABB6AFE83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000C92C-8251-0800-13D6-AA2FE5608501}"/>
              </a:ext>
            </a:extLst>
          </p:cNvPr>
          <p:cNvSpPr txBox="1"/>
          <p:nvPr/>
        </p:nvSpPr>
        <p:spPr>
          <a:xfrm>
            <a:off x="695632" y="149450"/>
            <a:ext cx="77527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5</a:t>
            </a:r>
            <a:endParaRPr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1E1E658-AF6B-CFAA-C8C7-AFA701CCE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893" y="808507"/>
            <a:ext cx="3318024" cy="803983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5C11B38C-0AED-4027-67A2-D922F166C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045" y="399149"/>
            <a:ext cx="4420217" cy="6458851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37F820E2-677E-E5EA-2782-DE1DA0D4C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20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81FD2-7D80-0122-1B7A-5460739D6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120101C-31D8-9DD7-B661-0461552757A9}"/>
              </a:ext>
            </a:extLst>
          </p:cNvPr>
          <p:cNvSpPr txBox="1"/>
          <p:nvPr/>
        </p:nvSpPr>
        <p:spPr>
          <a:xfrm>
            <a:off x="582070" y="149450"/>
            <a:ext cx="797986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6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E9F4FF-BFAF-C02D-5F97-89F7FFF3336B}"/>
              </a:ext>
            </a:extLst>
          </p:cNvPr>
          <p:cNvSpPr txBox="1"/>
          <p:nvPr/>
        </p:nvSpPr>
        <p:spPr>
          <a:xfrm>
            <a:off x="582070" y="1541874"/>
            <a:ext cx="797986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62BE95A-D697-226E-2EC1-FE62FD024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070" y="909417"/>
            <a:ext cx="3801030" cy="584774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9E52218-E721-993A-CF1F-2F16E59AE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070" y="1989667"/>
            <a:ext cx="5992061" cy="4477375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03AFFF4-C333-1BCD-4DD2-20CC08BE9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625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C319A-E9CE-7AC8-7A01-F76689511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121547-2EA2-38DF-D6CA-D5A4F9344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1907458"/>
            <a:ext cx="8229600" cy="2145225"/>
          </a:xfrm>
        </p:spPr>
        <p:txBody>
          <a:bodyPr>
            <a:normAutofit/>
          </a:bodyPr>
          <a:lstStyle/>
          <a:p>
            <a:r>
              <a:rPr lang="tr-TR" dirty="0"/>
              <a:t>KARIŞIK ALIŞTIRMALARI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79D6C1AE-47D3-38CD-D703-C0D29D49C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716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01D52-2DD1-732D-A350-4331D4A7D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FD74DA99-259A-7E6F-CC78-D92410EA6A88}"/>
              </a:ext>
            </a:extLst>
          </p:cNvPr>
          <p:cNvSpPr txBox="1"/>
          <p:nvPr/>
        </p:nvSpPr>
        <p:spPr>
          <a:xfrm>
            <a:off x="695632" y="149450"/>
            <a:ext cx="77527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</a:t>
            </a:r>
            <a:endParaRPr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83A0717-DA2F-5695-39F9-933CA4696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632" y="869510"/>
            <a:ext cx="3747881" cy="5847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EF78E1-3DDC-A0CF-D006-E029DECE20DE}"/>
              </a:ext>
            </a:extLst>
          </p:cNvPr>
          <p:cNvSpPr txBox="1"/>
          <p:nvPr/>
        </p:nvSpPr>
        <p:spPr>
          <a:xfrm>
            <a:off x="582070" y="1541874"/>
            <a:ext cx="797986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B1C0B3EB-D97F-294F-84AB-509CABE62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678" y="2119129"/>
            <a:ext cx="7830643" cy="2619741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6C992B9F-41E8-3A0D-76F5-E5454E255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00982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6E6E4-9170-37CB-6A6F-63E8F10EC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DBD4B8BC-2150-03E6-478E-28A9B04E9F66}"/>
              </a:ext>
            </a:extLst>
          </p:cNvPr>
          <p:cNvSpPr txBox="1"/>
          <p:nvPr/>
        </p:nvSpPr>
        <p:spPr>
          <a:xfrm>
            <a:off x="582070" y="149450"/>
            <a:ext cx="786629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2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9C0955-EBE8-E95D-4149-38937647273B}"/>
              </a:ext>
            </a:extLst>
          </p:cNvPr>
          <p:cNvSpPr txBox="1"/>
          <p:nvPr/>
        </p:nvSpPr>
        <p:spPr>
          <a:xfrm>
            <a:off x="582070" y="1541874"/>
            <a:ext cx="797986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3410E9F-61B9-4C47-9570-77CC63F3D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632" y="971337"/>
            <a:ext cx="3532386" cy="400109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D69DE81A-90BE-FD10-2B20-CE12B9B60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070" y="2179095"/>
            <a:ext cx="7983064" cy="2972215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479DB526-BE00-EF50-E7C9-CDA16CAB8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93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err="1"/>
              <a:t>Sayı</a:t>
            </a:r>
            <a:r>
              <a:rPr dirty="0"/>
              <a:t> </a:t>
            </a:r>
            <a:r>
              <a:rPr dirty="0" err="1"/>
              <a:t>Aralıklarında</a:t>
            </a:r>
            <a:r>
              <a:rPr dirty="0"/>
              <a:t> </a:t>
            </a:r>
            <a:r>
              <a:rPr dirty="0" err="1"/>
              <a:t>Parantezler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Açık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Kapalı</a:t>
            </a:r>
            <a:r>
              <a:rPr dirty="0"/>
              <a:t> </a:t>
            </a:r>
            <a:r>
              <a:rPr dirty="0" err="1"/>
              <a:t>Aralıkların</a:t>
            </a:r>
            <a:r>
              <a:rPr dirty="0"/>
              <a:t> </a:t>
            </a:r>
            <a:r>
              <a:rPr dirty="0" err="1"/>
              <a:t>Kullanımı</a:t>
            </a:r>
            <a:endParaRPr dirty="0"/>
          </a:p>
        </p:txBody>
      </p:sp>
      <p:pic>
        <p:nvPicPr>
          <p:cNvPr id="4" name="1_7">
            <a:hlinkClick r:id="" action="ppaction://media"/>
            <a:extLst>
              <a:ext uri="{FF2B5EF4-FFF2-40B4-BE49-F238E27FC236}">
                <a16:creationId xmlns:a16="http://schemas.microsoft.com/office/drawing/2014/main" id="{4C779BF5-458E-26FF-8124-4E757BE355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58200" y="615386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E94C0-2BF7-AF45-025F-4BD637FE0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469C63DD-5E05-41CC-CBAD-51C054692A35}"/>
              </a:ext>
            </a:extLst>
          </p:cNvPr>
          <p:cNvSpPr txBox="1"/>
          <p:nvPr/>
        </p:nvSpPr>
        <p:spPr>
          <a:xfrm>
            <a:off x="582070" y="149450"/>
            <a:ext cx="797986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3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A00073-EC36-2A7C-DC8B-EDE8C6C6D2B3}"/>
              </a:ext>
            </a:extLst>
          </p:cNvPr>
          <p:cNvSpPr txBox="1"/>
          <p:nvPr/>
        </p:nvSpPr>
        <p:spPr>
          <a:xfrm>
            <a:off x="582070" y="1541874"/>
            <a:ext cx="797986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6EEC227-3698-B895-AF61-D2AE58746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070" y="893718"/>
            <a:ext cx="3755556" cy="58477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DACAB413-4D47-5789-82D7-2B07CAFE1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362" y="2171524"/>
            <a:ext cx="8129690" cy="2536924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B49A0129-CAEA-6567-744B-A8383B61A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01346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13F2D-E117-B394-BCDC-99DD05049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8A173C62-7E3B-4866-DE14-D942E600D601}"/>
              </a:ext>
            </a:extLst>
          </p:cNvPr>
          <p:cNvSpPr txBox="1"/>
          <p:nvPr/>
        </p:nvSpPr>
        <p:spPr>
          <a:xfrm>
            <a:off x="582070" y="149450"/>
            <a:ext cx="797986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4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5B4A12-54AE-2B5D-B0BF-EB99D5530CE1}"/>
              </a:ext>
            </a:extLst>
          </p:cNvPr>
          <p:cNvSpPr txBox="1"/>
          <p:nvPr/>
        </p:nvSpPr>
        <p:spPr>
          <a:xfrm>
            <a:off x="582070" y="1361254"/>
            <a:ext cx="797986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7282340-BF29-FC69-EA40-A38510FE9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65" y="867264"/>
            <a:ext cx="3942135" cy="54157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6C750A2-8C70-B9A5-9700-BA1EFC65C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5" y="1817764"/>
            <a:ext cx="7569687" cy="504023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6AECB070-6A65-63C2-ABCE-AF56F23FB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4014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56BB3-0590-6C43-7027-A7EEC4B3A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4AABCB75-8CE7-C264-EDA9-7FFA767948C3}"/>
              </a:ext>
            </a:extLst>
          </p:cNvPr>
          <p:cNvSpPr txBox="1"/>
          <p:nvPr/>
        </p:nvSpPr>
        <p:spPr>
          <a:xfrm>
            <a:off x="582070" y="149450"/>
            <a:ext cx="797986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5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1F1657-F198-7FD5-56AD-F97C2966D970}"/>
              </a:ext>
            </a:extLst>
          </p:cNvPr>
          <p:cNvSpPr txBox="1"/>
          <p:nvPr/>
        </p:nvSpPr>
        <p:spPr>
          <a:xfrm>
            <a:off x="582070" y="1541874"/>
            <a:ext cx="797986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5B9B723-FBBB-21D9-CB42-95F0B877D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070" y="911761"/>
            <a:ext cx="3168036" cy="45257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7228C92-CEAD-4719-3708-2C72D9080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070" y="2119520"/>
            <a:ext cx="5907220" cy="4707631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991E4DD-E8F5-62DA-6509-030A86A37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3060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E00ED-F407-C7FD-5325-DFA30EB6C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D4B93F1E-27A8-6CCD-3D24-2F970EFDC931}"/>
              </a:ext>
            </a:extLst>
          </p:cNvPr>
          <p:cNvSpPr txBox="1"/>
          <p:nvPr/>
        </p:nvSpPr>
        <p:spPr>
          <a:xfrm>
            <a:off x="582070" y="149450"/>
            <a:ext cx="797986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6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B7B50D-734C-000A-6B61-A91ECB0BF939}"/>
              </a:ext>
            </a:extLst>
          </p:cNvPr>
          <p:cNvSpPr txBox="1"/>
          <p:nvPr/>
        </p:nvSpPr>
        <p:spPr>
          <a:xfrm>
            <a:off x="582070" y="1541874"/>
            <a:ext cx="7979860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AC7C25A-E955-41D2-3BBF-1EC48B6E4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070" y="932436"/>
            <a:ext cx="3124691" cy="44490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DF99FB58-3CA2-58F3-6C6D-24FDEF73E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070" y="2353489"/>
            <a:ext cx="6308969" cy="3880163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0BAF2DD5-8368-5715-86AB-6B78762A0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55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Sayı</a:t>
            </a:r>
            <a:r>
              <a:rPr dirty="0"/>
              <a:t> </a:t>
            </a:r>
            <a:r>
              <a:rPr dirty="0" err="1"/>
              <a:t>aralıkları</a:t>
            </a:r>
            <a:r>
              <a:rPr dirty="0"/>
              <a:t>, belli </a:t>
            </a:r>
            <a:r>
              <a:rPr dirty="0" err="1"/>
              <a:t>bir</a:t>
            </a:r>
            <a:r>
              <a:rPr dirty="0"/>
              <a:t> </a:t>
            </a:r>
            <a:r>
              <a:rPr dirty="0" err="1"/>
              <a:t>sayı</a:t>
            </a:r>
            <a:r>
              <a:rPr dirty="0"/>
              <a:t> </a:t>
            </a:r>
            <a:r>
              <a:rPr dirty="0" err="1"/>
              <a:t>kümesini</a:t>
            </a:r>
            <a:r>
              <a:rPr dirty="0"/>
              <a:t> </a:t>
            </a:r>
            <a:r>
              <a:rPr dirty="0" err="1"/>
              <a:t>ifade</a:t>
            </a:r>
            <a:r>
              <a:rPr dirty="0"/>
              <a:t> </a:t>
            </a:r>
            <a:r>
              <a:rPr dirty="0" err="1"/>
              <a:t>etmek</a:t>
            </a:r>
            <a:r>
              <a:rPr dirty="0"/>
              <a:t> </a:t>
            </a:r>
            <a:r>
              <a:rPr dirty="0" err="1"/>
              <a:t>için</a:t>
            </a:r>
            <a:r>
              <a:rPr dirty="0"/>
              <a:t> </a:t>
            </a:r>
            <a:r>
              <a:rPr dirty="0" err="1"/>
              <a:t>kullanılır</a:t>
            </a:r>
            <a:r>
              <a:rPr dirty="0"/>
              <a:t>.</a:t>
            </a:r>
          </a:p>
          <a:p>
            <a:r>
              <a:rPr dirty="0" err="1"/>
              <a:t>Aralıklarda</a:t>
            </a:r>
            <a:r>
              <a:rPr dirty="0"/>
              <a:t> </a:t>
            </a:r>
            <a:r>
              <a:rPr dirty="0" err="1"/>
              <a:t>parantezler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köşeli</a:t>
            </a:r>
            <a:r>
              <a:rPr dirty="0"/>
              <a:t> </a:t>
            </a:r>
            <a:r>
              <a:rPr dirty="0" err="1"/>
              <a:t>parantezler</a:t>
            </a:r>
            <a:r>
              <a:rPr dirty="0"/>
              <a:t> </a:t>
            </a:r>
            <a:r>
              <a:rPr dirty="0" err="1"/>
              <a:t>farklı</a:t>
            </a:r>
            <a:r>
              <a:rPr dirty="0"/>
              <a:t> </a:t>
            </a:r>
            <a:r>
              <a:rPr dirty="0" err="1"/>
              <a:t>anlamlar</a:t>
            </a:r>
            <a:r>
              <a:rPr dirty="0"/>
              <a:t> </a:t>
            </a:r>
            <a:r>
              <a:rPr dirty="0" err="1"/>
              <a:t>taşır</a:t>
            </a:r>
            <a:r>
              <a:rPr dirty="0"/>
              <a:t>.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DD5B5748-B567-BB59-7553-DC9CE5015234}"/>
              </a:ext>
            </a:extLst>
          </p:cNvPr>
          <p:cNvSpPr txBox="1"/>
          <p:nvPr/>
        </p:nvSpPr>
        <p:spPr>
          <a:xfrm>
            <a:off x="442862" y="531092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b="1" dirty="0"/>
              <a:t>Giriş</a:t>
            </a:r>
            <a:endParaRPr dirty="0"/>
          </a:p>
        </p:txBody>
      </p:sp>
      <p:pic>
        <p:nvPicPr>
          <p:cNvPr id="7" name="1_8">
            <a:hlinkClick r:id="" action="ppaction://media"/>
            <a:extLst>
              <a:ext uri="{FF2B5EF4-FFF2-40B4-BE49-F238E27FC236}">
                <a16:creationId xmlns:a16="http://schemas.microsoft.com/office/drawing/2014/main" id="{16EDBCE7-D9BA-CCB4-3D79-DBBE28D63A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3118" y="622269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4959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sz="3200" b="1" dirty="0" err="1"/>
              <a:t>Kapalı</a:t>
            </a:r>
            <a:r>
              <a:rPr sz="3200" dirty="0"/>
              <a:t> </a:t>
            </a:r>
            <a:r>
              <a:rPr sz="3200" b="1" dirty="0" err="1"/>
              <a:t>Aralık</a:t>
            </a:r>
            <a:r>
              <a:rPr sz="3200" dirty="0"/>
              <a:t> [ 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Köşeli</a:t>
            </a:r>
            <a:r>
              <a:rPr dirty="0"/>
              <a:t> </a:t>
            </a:r>
            <a:r>
              <a:rPr dirty="0" err="1"/>
              <a:t>parantez</a:t>
            </a:r>
            <a:r>
              <a:rPr dirty="0"/>
              <a:t> → </a:t>
            </a:r>
            <a:r>
              <a:rPr dirty="0" err="1"/>
              <a:t>Sınır</a:t>
            </a:r>
            <a:r>
              <a:rPr dirty="0"/>
              <a:t> </a:t>
            </a:r>
            <a:r>
              <a:rPr dirty="0" err="1"/>
              <a:t>dahil</a:t>
            </a:r>
            <a:r>
              <a:rPr dirty="0"/>
              <a:t> </a:t>
            </a:r>
            <a:r>
              <a:rPr dirty="0" err="1"/>
              <a:t>demektir</a:t>
            </a:r>
            <a:r>
              <a:rPr dirty="0"/>
              <a:t>.</a:t>
            </a:r>
            <a:r>
              <a:rPr lang="tr-TR" dirty="0"/>
              <a:t> Sayıyı içine dahil eder.</a:t>
            </a:r>
            <a:endParaRPr dirty="0"/>
          </a:p>
          <a:p>
            <a:r>
              <a:rPr dirty="0"/>
              <a:t>Örnek: [2, 5] → 2 </a:t>
            </a:r>
            <a:r>
              <a:rPr dirty="0" err="1"/>
              <a:t>ve</a:t>
            </a:r>
            <a:r>
              <a:rPr dirty="0"/>
              <a:t> 5 </a:t>
            </a:r>
            <a:r>
              <a:rPr dirty="0" err="1"/>
              <a:t>dahil</a:t>
            </a:r>
            <a:r>
              <a:rPr dirty="0"/>
              <a:t> </a:t>
            </a:r>
            <a:r>
              <a:rPr dirty="0" err="1"/>
              <a:t>olmak</a:t>
            </a:r>
            <a:r>
              <a:rPr dirty="0"/>
              <a:t> </a:t>
            </a:r>
            <a:r>
              <a:rPr dirty="0" err="1"/>
              <a:t>üzere</a:t>
            </a:r>
            <a:r>
              <a:rPr dirty="0"/>
              <a:t> 2 </a:t>
            </a:r>
            <a:r>
              <a:rPr dirty="0" err="1"/>
              <a:t>ile</a:t>
            </a:r>
            <a:r>
              <a:rPr dirty="0"/>
              <a:t> 5 </a:t>
            </a:r>
            <a:r>
              <a:rPr dirty="0" err="1"/>
              <a:t>arasındaki</a:t>
            </a:r>
            <a:r>
              <a:rPr dirty="0"/>
              <a:t> </a:t>
            </a:r>
            <a:r>
              <a:rPr dirty="0" err="1"/>
              <a:t>tüm</a:t>
            </a:r>
            <a:r>
              <a:rPr dirty="0"/>
              <a:t> </a:t>
            </a:r>
            <a:r>
              <a:rPr dirty="0" err="1"/>
              <a:t>sayılar</a:t>
            </a:r>
            <a:r>
              <a:rPr dirty="0"/>
              <a:t>.</a:t>
            </a:r>
          </a:p>
        </p:txBody>
      </p:sp>
      <p:pic>
        <p:nvPicPr>
          <p:cNvPr id="5" name="1_9">
            <a:hlinkClick r:id="" action="ppaction://media"/>
            <a:extLst>
              <a:ext uri="{FF2B5EF4-FFF2-40B4-BE49-F238E27FC236}">
                <a16:creationId xmlns:a16="http://schemas.microsoft.com/office/drawing/2014/main" id="{E22BA5AD-3EDE-3E65-7587-62D099950A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68583" y="612616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778</Words>
  <Application>Microsoft Office PowerPoint</Application>
  <PresentationFormat>Ekran Gösterisi (4:3)</PresentationFormat>
  <Paragraphs>190</Paragraphs>
  <Slides>73</Slides>
  <Notes>0</Notes>
  <HiddenSlides>0</HiddenSlides>
  <MMClips>36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73</vt:i4>
      </vt:variant>
    </vt:vector>
  </HeadingPairs>
  <TitlesOfParts>
    <vt:vector size="78" baseType="lpstr">
      <vt:lpstr>Aptos</vt:lpstr>
      <vt:lpstr>Arial</vt:lpstr>
      <vt:lpstr>Calibri</vt:lpstr>
      <vt:lpstr>Cambria Math</vt:lpstr>
      <vt:lpstr>Office Theme</vt:lpstr>
      <vt:lpstr>TEMEL MATEMATİK-I</vt:lpstr>
      <vt:lpstr>Sayı Kümeleri ve Özellikleri</vt:lpstr>
      <vt:lpstr>PowerPoint Sunusu</vt:lpstr>
      <vt:lpstr>PowerPoint Sunusu</vt:lpstr>
      <vt:lpstr>PowerPoint Sunusu</vt:lpstr>
      <vt:lpstr>PowerPoint Sunusu</vt:lpstr>
      <vt:lpstr>Sayı Aralıklarında Parantezler</vt:lpstr>
      <vt:lpstr>PowerPoint Sunusu</vt:lpstr>
      <vt:lpstr>Kapalı Aralık [ ]</vt:lpstr>
      <vt:lpstr>Açık Aralık ( )</vt:lpstr>
      <vt:lpstr>Karışık Kullanım</vt:lpstr>
      <vt:lpstr>Sonsuzluk ile Kullanım</vt:lpstr>
      <vt:lpstr>ALIŞTIRMALAR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DENKLEMLER VE ÇÖZÜM YÖNTEMLERİ</vt:lpstr>
      <vt:lpstr>PowerPoint Sunusu</vt:lpstr>
      <vt:lpstr>PowerPoint Sunusu</vt:lpstr>
      <vt:lpstr>PowerPoint Sunusu</vt:lpstr>
      <vt:lpstr>PowerPoint Sunusu</vt:lpstr>
      <vt:lpstr>ALIŞTIRMALAR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ALIŞTIRMALAR</vt:lpstr>
      <vt:lpstr>PowerPoint Sunusu</vt:lpstr>
      <vt:lpstr>PowerPoint Sunusu</vt:lpstr>
      <vt:lpstr>PowerPoint Sunusu</vt:lpstr>
      <vt:lpstr>PowerPoint Sunusu</vt:lpstr>
      <vt:lpstr>PowerPoint Sunusu</vt:lpstr>
      <vt:lpstr>KARIŞIK DENKLEMLER VE ALIŞTIRMALAR</vt:lpstr>
      <vt:lpstr>PowerPoint Sunusu</vt:lpstr>
      <vt:lpstr>PowerPoint Sunusu</vt:lpstr>
      <vt:lpstr>PowerPoint Sunusu</vt:lpstr>
      <vt:lpstr>PowerPoint Sunusu</vt:lpstr>
      <vt:lpstr>ÇÖZÜM KÜMESİ</vt:lpstr>
      <vt:lpstr>PowerPoint Sunusu</vt:lpstr>
      <vt:lpstr>ALIŞTIRMALAR</vt:lpstr>
      <vt:lpstr>PowerPoint Sunusu</vt:lpstr>
      <vt:lpstr>PowerPoint Sunusu</vt:lpstr>
      <vt:lpstr>PowerPoint Sunusu</vt:lpstr>
      <vt:lpstr>PowerPoint Sunusu</vt:lpstr>
      <vt:lpstr>EŞİTSİZLİKLER</vt:lpstr>
      <vt:lpstr>PowerPoint Sunusu</vt:lpstr>
      <vt:lpstr>PowerPoint Sunusu</vt:lpstr>
      <vt:lpstr>PowerPoint Sunusu</vt:lpstr>
      <vt:lpstr>ALIŞTIRMALAR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KARIŞIK ALIŞTIRMALARI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Ayşe Cansev Özdemir</dc:creator>
  <cp:keywords/>
  <dc:description>generated using python-pptx</dc:description>
  <cp:lastModifiedBy>qwer öz</cp:lastModifiedBy>
  <cp:revision>198</cp:revision>
  <dcterms:created xsi:type="dcterms:W3CDTF">2013-01-27T09:14:16Z</dcterms:created>
  <dcterms:modified xsi:type="dcterms:W3CDTF">2025-09-09T12:02:00Z</dcterms:modified>
  <cp:category/>
</cp:coreProperties>
</file>