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2" r:id="rId2"/>
    <p:sldId id="267" r:id="rId3"/>
    <p:sldId id="313" r:id="rId4"/>
    <p:sldId id="322" r:id="rId5"/>
    <p:sldId id="323" r:id="rId6"/>
    <p:sldId id="339" r:id="rId7"/>
    <p:sldId id="340" r:id="rId8"/>
    <p:sldId id="341" r:id="rId9"/>
    <p:sldId id="342" r:id="rId10"/>
    <p:sldId id="257" r:id="rId11"/>
    <p:sldId id="259" r:id="rId12"/>
    <p:sldId id="290" r:id="rId13"/>
    <p:sldId id="291" r:id="rId14"/>
    <p:sldId id="343" r:id="rId15"/>
    <p:sldId id="344" r:id="rId16"/>
    <p:sldId id="292" r:id="rId17"/>
    <p:sldId id="325" r:id="rId18"/>
    <p:sldId id="326" r:id="rId19"/>
    <p:sldId id="327" r:id="rId20"/>
    <p:sldId id="310" r:id="rId21"/>
    <p:sldId id="338" r:id="rId22"/>
    <p:sldId id="295" r:id="rId23"/>
    <p:sldId id="311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7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5" autoAdjust="0"/>
  </p:normalViewPr>
  <p:slideViewPr>
    <p:cSldViewPr snapToGrid="0" snapToObjects="1"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294EA-8C5F-D241-B622-6ECBB3F55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MATEMATİK-I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CBE3F7-9009-BAEE-9662-FE5607FEB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Ayşe Cansev ÖZDEMİR</a:t>
            </a:r>
          </a:p>
        </p:txBody>
      </p:sp>
    </p:spTree>
    <p:extLst>
      <p:ext uri="{BB962C8B-B14F-4D97-AF65-F5344CB8AC3E}">
        <p14:creationId xmlns:p14="http://schemas.microsoft.com/office/powerpoint/2010/main" val="2520683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B028462A-2C32-5F36-C5E2-D8E47CDAA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44" y="2108138"/>
            <a:ext cx="8633012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sayısını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75" b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defa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kendisi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tr-TR" sz="1875" b="1" dirty="0">
                <a:latin typeface="Arial" panose="020B0604020202020204" pitchFamily="34" charset="0"/>
                <a:cs typeface="Arial" panose="020B0604020202020204" pitchFamily="34" charset="0"/>
              </a:rPr>
              <a:t> çarpma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işlemi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işlemleridir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7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75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    n </a:t>
            </a:r>
            <a:r>
              <a:rPr lang="en-US" sz="1875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tane</a:t>
            </a:r>
            <a:endParaRPr lang="en-US" sz="1875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7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75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87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gösterimi</a:t>
            </a:r>
            <a:r>
              <a:rPr lang="en-US" sz="187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bxbxbxb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……….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75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Kısa</a:t>
            </a:r>
            <a:r>
              <a:rPr lang="en-US" sz="187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gösterimi</a:t>
            </a:r>
            <a:r>
              <a:rPr lang="en-US" sz="187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: b</a:t>
            </a:r>
            <a:r>
              <a:rPr lang="tr-TR" sz="1875" b="1" dirty="0">
                <a:latin typeface="Arial" panose="020B0604020202020204" pitchFamily="34" charset="0"/>
                <a:cs typeface="Arial" panose="020B0604020202020204" pitchFamily="34" charset="0"/>
              </a:rPr>
              <a:t>ⁿ</a:t>
            </a:r>
            <a:endParaRPr lang="en-US" sz="187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7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1875" b="1" dirty="0">
                <a:latin typeface="Arial" panose="020B0604020202020204" pitchFamily="34" charset="0"/>
                <a:cs typeface="Arial" panose="020B0604020202020204" pitchFamily="34" charset="0"/>
              </a:rPr>
              <a:t>ⁿ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875" b="1" dirty="0" err="1">
                <a:latin typeface="Arial" panose="020B0604020202020204" pitchFamily="34" charset="0"/>
                <a:cs typeface="Arial" panose="020B0604020202020204" pitchFamily="34" charset="0"/>
              </a:rPr>
              <a:t>bxbxbxb</a:t>
            </a:r>
            <a:r>
              <a:rPr lang="en-US" sz="1875" b="1" dirty="0">
                <a:latin typeface="Arial" panose="020B0604020202020204" pitchFamily="34" charset="0"/>
                <a:cs typeface="Arial" panose="020B0604020202020204" pitchFamily="34" charset="0"/>
              </a:rPr>
              <a:t>……….</a:t>
            </a:r>
          </a:p>
        </p:txBody>
      </p:sp>
      <p:pic>
        <p:nvPicPr>
          <p:cNvPr id="20" name="Resim Yer Tutucusu 4">
            <a:extLst>
              <a:ext uri="{FF2B5EF4-FFF2-40B4-BE49-F238E27FC236}">
                <a16:creationId xmlns:a16="http://schemas.microsoft.com/office/drawing/2014/main" id="{1494E2E5-7BFB-53D4-FE72-4E56799942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23" b="923"/>
          <a:stretch>
            <a:fillRect/>
          </a:stretch>
        </p:blipFill>
        <p:spPr>
          <a:xfrm>
            <a:off x="5295436" y="2685061"/>
            <a:ext cx="2645318" cy="2597655"/>
          </a:xfrm>
          <a:prstGeom prst="ellipse">
            <a:avLst/>
          </a:prstGeom>
        </p:spPr>
      </p:pic>
      <p:sp>
        <p:nvSpPr>
          <p:cNvPr id="3" name="Sağ Ayraç 2">
            <a:extLst>
              <a:ext uri="{FF2B5EF4-FFF2-40B4-BE49-F238E27FC236}">
                <a16:creationId xmlns:a16="http://schemas.microsoft.com/office/drawing/2014/main" id="{CAEAC5F5-FB03-226C-181A-C8AF9C3212FD}"/>
              </a:ext>
            </a:extLst>
          </p:cNvPr>
          <p:cNvSpPr/>
          <p:nvPr/>
        </p:nvSpPr>
        <p:spPr>
          <a:xfrm rot="16200000">
            <a:off x="3351851" y="2224669"/>
            <a:ext cx="255494" cy="1741056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B7DBC1A3-6E35-75CB-5A08-452B6C77B007}"/>
              </a:ext>
            </a:extLst>
          </p:cNvPr>
          <p:cNvSpPr txBox="1"/>
          <p:nvPr/>
        </p:nvSpPr>
        <p:spPr>
          <a:xfrm>
            <a:off x="478444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SAYILARDA İŞLEMLER</a:t>
            </a:r>
            <a:endParaRPr dirty="0"/>
          </a:p>
        </p:txBody>
      </p:sp>
      <p:pic>
        <p:nvPicPr>
          <p:cNvPr id="4" name="3_10">
            <a:hlinkClick r:id="" action="ppaction://media"/>
            <a:extLst>
              <a:ext uri="{FF2B5EF4-FFF2-40B4-BE49-F238E27FC236}">
                <a16:creationId xmlns:a16="http://schemas.microsoft.com/office/drawing/2014/main" id="{7311FF23-B07C-6F34-C998-3EFBF927A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4982" y="6186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kdörtgen 21">
            <a:extLst>
              <a:ext uri="{FF2B5EF4-FFF2-40B4-BE49-F238E27FC236}">
                <a16:creationId xmlns:a16="http://schemas.microsoft.com/office/drawing/2014/main" id="{1820302D-9734-FF4A-2AFA-0F3B383898DA}"/>
              </a:ext>
            </a:extLst>
          </p:cNvPr>
          <p:cNvSpPr/>
          <p:nvPr/>
        </p:nvSpPr>
        <p:spPr>
          <a:xfrm>
            <a:off x="478445" y="3835686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ADAB70D-B127-2260-BDAD-61DB3FD0D0B6}"/>
              </a:ext>
            </a:extLst>
          </p:cNvPr>
          <p:cNvSpPr txBox="1"/>
          <p:nvPr/>
        </p:nvSpPr>
        <p:spPr>
          <a:xfrm>
            <a:off x="779930" y="1753964"/>
            <a:ext cx="6835308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9 sayısını</a:t>
            </a:r>
            <a:r>
              <a:rPr lang="en-US" sz="1875" dirty="0">
                <a:latin typeface="Arial Black" panose="020B0A04020102020204" pitchFamily="34" charset="0"/>
              </a:rPr>
              <a:t> 5 </a:t>
            </a:r>
            <a:r>
              <a:rPr lang="en-US" sz="1875" dirty="0" err="1">
                <a:latin typeface="Arial Black" panose="020B0A04020102020204" pitchFamily="34" charset="0"/>
              </a:rPr>
              <a:t>defa</a:t>
            </a:r>
            <a:r>
              <a:rPr lang="en-US" sz="1875" dirty="0">
                <a:latin typeface="Arial Black" panose="020B0A04020102020204" pitchFamily="34" charset="0"/>
              </a:rPr>
              <a:t> </a:t>
            </a:r>
            <a:r>
              <a:rPr lang="en-US" sz="1875" dirty="0" err="1">
                <a:latin typeface="Arial Black" panose="020B0A04020102020204" pitchFamily="34" charset="0"/>
              </a:rPr>
              <a:t>kendisi</a:t>
            </a:r>
            <a:r>
              <a:rPr lang="en-US" sz="1875" dirty="0">
                <a:latin typeface="Arial Black" panose="020B0A04020102020204" pitchFamily="34" charset="0"/>
              </a:rPr>
              <a:t> </a:t>
            </a:r>
            <a:r>
              <a:rPr lang="en-US" sz="1875" dirty="0" err="1">
                <a:latin typeface="Arial Black" panose="020B0A04020102020204" pitchFamily="34" charset="0"/>
              </a:rPr>
              <a:t>ile</a:t>
            </a:r>
            <a:r>
              <a:rPr lang="tr-TR" sz="1875" dirty="0">
                <a:latin typeface="Arial Black" panose="020B0A04020102020204" pitchFamily="34" charset="0"/>
              </a:rPr>
              <a:t> çarp</a:t>
            </a:r>
            <a:r>
              <a:rPr lang="en-US" sz="1875" dirty="0" err="1">
                <a:latin typeface="Arial Black" panose="020B0A04020102020204" pitchFamily="34" charset="0"/>
              </a:rPr>
              <a:t>alım</a:t>
            </a:r>
            <a:r>
              <a:rPr lang="tr-TR" sz="1875" dirty="0">
                <a:latin typeface="Arial Black" panose="020B0A04020102020204" pitchFamily="34" charset="0"/>
              </a:rPr>
              <a:t>;</a:t>
            </a:r>
            <a:endParaRPr lang="en-US" sz="1875" dirty="0">
              <a:latin typeface="Arial Black" panose="020B0A04020102020204" pitchFamily="34" charset="0"/>
            </a:endParaRPr>
          </a:p>
          <a:p>
            <a:r>
              <a:rPr lang="tr-TR" sz="1875" dirty="0">
                <a:latin typeface="Arial Black" panose="020B0A04020102020204" pitchFamily="34" charset="0"/>
              </a:rPr>
              <a:t> </a:t>
            </a:r>
            <a:r>
              <a:rPr lang="en-US" sz="1875" dirty="0">
                <a:latin typeface="Arial Black" panose="020B0A04020102020204" pitchFamily="34" charset="0"/>
              </a:rPr>
              <a:t>                                     </a:t>
            </a:r>
            <a:r>
              <a:rPr lang="en-US" sz="1875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5 </a:t>
            </a:r>
            <a:r>
              <a:rPr lang="en-US" sz="1875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tane</a:t>
            </a:r>
            <a:endParaRPr lang="en-US" sz="1875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1875" dirty="0">
              <a:latin typeface="Arial Black" panose="020B0A040201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75" dirty="0" err="1">
                <a:latin typeface="Arial Black" panose="020B0A04020102020204" pitchFamily="34" charset="0"/>
              </a:rPr>
              <a:t>Uzun</a:t>
            </a:r>
            <a:r>
              <a:rPr lang="en-US" sz="1875" dirty="0">
                <a:latin typeface="Arial Black" panose="020B0A04020102020204" pitchFamily="34" charset="0"/>
              </a:rPr>
              <a:t> </a:t>
            </a:r>
            <a:r>
              <a:rPr lang="en-US" sz="1875" dirty="0" err="1">
                <a:latin typeface="Arial Black" panose="020B0A04020102020204" pitchFamily="34" charset="0"/>
              </a:rPr>
              <a:t>gösterimi</a:t>
            </a:r>
            <a:r>
              <a:rPr lang="en-US" sz="1875" dirty="0">
                <a:latin typeface="Arial Black" panose="020B0A04020102020204" pitchFamily="34" charset="0"/>
              </a:rPr>
              <a:t> : </a:t>
            </a:r>
            <a:r>
              <a:rPr lang="tr-TR" sz="1875" dirty="0">
                <a:latin typeface="Arial Black" panose="020B0A04020102020204" pitchFamily="34" charset="0"/>
              </a:rPr>
              <a:t>9 X 9 X 9 X 9 X 9</a:t>
            </a:r>
            <a:endParaRPr lang="en-US" sz="1875" dirty="0">
              <a:latin typeface="Arial Black" panose="020B0A04020102020204" pitchFamily="34" charset="0"/>
            </a:endParaRPr>
          </a:p>
          <a:p>
            <a:r>
              <a:rPr lang="tr-TR" sz="1875" dirty="0">
                <a:latin typeface="Arial Black" panose="020B0A04020102020204" pitchFamily="34" charset="0"/>
              </a:rPr>
              <a:t> </a:t>
            </a:r>
            <a:endParaRPr lang="en-US" sz="1875" dirty="0">
              <a:latin typeface="Arial Black" panose="020B0A040201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75" dirty="0" err="1">
                <a:latin typeface="Arial Black" panose="020B0A04020102020204" pitchFamily="34" charset="0"/>
              </a:rPr>
              <a:t>Kısa</a:t>
            </a:r>
            <a:r>
              <a:rPr lang="en-US" sz="1875" dirty="0">
                <a:latin typeface="Arial Black" panose="020B0A04020102020204" pitchFamily="34" charset="0"/>
              </a:rPr>
              <a:t> </a:t>
            </a:r>
            <a:r>
              <a:rPr lang="en-US" sz="1875" dirty="0" err="1">
                <a:latin typeface="Arial Black" panose="020B0A04020102020204" pitchFamily="34" charset="0"/>
              </a:rPr>
              <a:t>gösterimi</a:t>
            </a:r>
            <a:r>
              <a:rPr lang="en-US" sz="1875" dirty="0">
                <a:latin typeface="Arial Black" panose="020B0A04020102020204" pitchFamily="34" charset="0"/>
              </a:rPr>
              <a:t>  : </a:t>
            </a:r>
            <a:r>
              <a:rPr lang="tr-TR" sz="1875" dirty="0">
                <a:latin typeface="Arial Black" panose="020B0A04020102020204" pitchFamily="34" charset="0"/>
              </a:rPr>
              <a:t>9⁵</a:t>
            </a:r>
          </a:p>
        </p:txBody>
      </p:sp>
      <p:sp>
        <p:nvSpPr>
          <p:cNvPr id="5" name="Eşit Değildir 4">
            <a:extLst>
              <a:ext uri="{FF2B5EF4-FFF2-40B4-BE49-F238E27FC236}">
                <a16:creationId xmlns:a16="http://schemas.microsoft.com/office/drawing/2014/main" id="{4F3CAC4C-7CC4-95DC-ECAA-E4A4CC4C3210}"/>
              </a:ext>
            </a:extLst>
          </p:cNvPr>
          <p:cNvSpPr/>
          <p:nvPr/>
        </p:nvSpPr>
        <p:spPr>
          <a:xfrm>
            <a:off x="3810471" y="4565803"/>
            <a:ext cx="1689105" cy="1050131"/>
          </a:xfrm>
          <a:prstGeom prst="mathNotEqual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350">
              <a:solidFill>
                <a:schemeClr val="tx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38440CA-3EF4-392B-0B4C-A38796FBDD8F}"/>
              </a:ext>
            </a:extLst>
          </p:cNvPr>
          <p:cNvSpPr/>
          <p:nvPr/>
        </p:nvSpPr>
        <p:spPr>
          <a:xfrm>
            <a:off x="2211994" y="4744620"/>
            <a:ext cx="1340345" cy="692497"/>
          </a:xfrm>
          <a:prstGeom prst="rect">
            <a:avLst/>
          </a:prstGeom>
          <a:solidFill>
            <a:srgbClr val="C00000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40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9 X 5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08B2E08-7975-CBB0-B4B3-D68FA56052F3}"/>
              </a:ext>
            </a:extLst>
          </p:cNvPr>
          <p:cNvSpPr/>
          <p:nvPr/>
        </p:nvSpPr>
        <p:spPr>
          <a:xfrm>
            <a:off x="5757510" y="4743261"/>
            <a:ext cx="693138" cy="692497"/>
          </a:xfrm>
          <a:prstGeom prst="rect">
            <a:avLst/>
          </a:prstGeom>
          <a:solidFill>
            <a:srgbClr val="C00000"/>
          </a:solidFill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9⁵</a:t>
            </a:r>
            <a:endParaRPr lang="tr-TR" sz="405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Grafik 7" descr="Ünlem İşareti düz dolguyla">
            <a:extLst>
              <a:ext uri="{FF2B5EF4-FFF2-40B4-BE49-F238E27FC236}">
                <a16:creationId xmlns:a16="http://schemas.microsoft.com/office/drawing/2014/main" id="{944E2867-8412-51F1-CE28-BFD9C98CC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1107" y="3631346"/>
            <a:ext cx="916380" cy="91638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2DD7F7BC-F4F5-5EBA-189D-1F2715FD7845}"/>
              </a:ext>
            </a:extLst>
          </p:cNvPr>
          <p:cNvSpPr/>
          <p:nvPr/>
        </p:nvSpPr>
        <p:spPr>
          <a:xfrm>
            <a:off x="3481568" y="3736125"/>
            <a:ext cx="170091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4050" b="1" dirty="0">
                <a:ln/>
                <a:solidFill>
                  <a:schemeClr val="accent3"/>
                </a:solidFill>
              </a:rPr>
              <a:t>DİKKAT</a:t>
            </a:r>
          </a:p>
        </p:txBody>
      </p:sp>
      <p:sp>
        <p:nvSpPr>
          <p:cNvPr id="2" name="Sağ Ayraç 1">
            <a:extLst>
              <a:ext uri="{FF2B5EF4-FFF2-40B4-BE49-F238E27FC236}">
                <a16:creationId xmlns:a16="http://schemas.microsoft.com/office/drawing/2014/main" id="{14FA0A58-9E5F-3F6B-93D7-B2D7203B0EBA}"/>
              </a:ext>
            </a:extLst>
          </p:cNvPr>
          <p:cNvSpPr/>
          <p:nvPr/>
        </p:nvSpPr>
        <p:spPr>
          <a:xfrm rot="16200000">
            <a:off x="4216297" y="1463780"/>
            <a:ext cx="255494" cy="2070507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8E039F3B-90DA-4F8C-A32C-273332EF6359}"/>
              </a:ext>
            </a:extLst>
          </p:cNvPr>
          <p:cNvSpPr txBox="1"/>
          <p:nvPr/>
        </p:nvSpPr>
        <p:spPr>
          <a:xfrm>
            <a:off x="478444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SAYILARDA İŞLEMLER</a:t>
            </a:r>
          </a:p>
        </p:txBody>
      </p:sp>
      <p:pic>
        <p:nvPicPr>
          <p:cNvPr id="4" name="3_11">
            <a:hlinkClick r:id="" action="ppaction://media"/>
            <a:extLst>
              <a:ext uri="{FF2B5EF4-FFF2-40B4-BE49-F238E27FC236}">
                <a16:creationId xmlns:a16="http://schemas.microsoft.com/office/drawing/2014/main" id="{3834017F-95E9-A8E4-2D1C-BB4DAD6A35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549" y="63281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AD10790-D8DD-0EDA-E419-4EEA46FA3298}"/>
              </a:ext>
            </a:extLst>
          </p:cNvPr>
          <p:cNvSpPr txBox="1"/>
          <p:nvPr/>
        </p:nvSpPr>
        <p:spPr>
          <a:xfrm>
            <a:off x="372338" y="2075201"/>
            <a:ext cx="8640293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ü"/>
            </a:pPr>
            <a:r>
              <a:rPr lang="en-US" sz="1875" b="1" dirty="0">
                <a:latin typeface="Arial Black" panose="020B0A04020102020204" pitchFamily="34" charset="0"/>
              </a:rPr>
              <a:t>Ç</a:t>
            </a:r>
            <a:r>
              <a:rPr lang="tr-TR" sz="1875" b="1" dirty="0" err="1">
                <a:latin typeface="Arial Black" panose="020B0A04020102020204" pitchFamily="34" charset="0"/>
              </a:rPr>
              <a:t>arpma</a:t>
            </a:r>
            <a:r>
              <a:rPr lang="tr-TR" sz="1875" b="1" dirty="0">
                <a:latin typeface="Arial Black" panose="020B0A04020102020204" pitchFamily="34" charset="0"/>
              </a:rPr>
              <a:t> işlemi yapılırken tabanlar aynıysa üsler toplanır.</a:t>
            </a:r>
            <a:endParaRPr lang="en-US" sz="1875" b="1" dirty="0">
              <a:latin typeface="Arial Black" panose="020B0A04020102020204" pitchFamily="34" charset="0"/>
            </a:endParaRP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r>
              <a:rPr lang="en-US" sz="1875" b="1" dirty="0">
                <a:latin typeface="Arial Black" panose="020B0A04020102020204" pitchFamily="34" charset="0"/>
              </a:rPr>
              <a:t>a</a:t>
            </a:r>
            <a:r>
              <a:rPr lang="en-US" sz="1875" b="1" baseline="30000" dirty="0">
                <a:latin typeface="Arial Black" panose="020B0A04020102020204" pitchFamily="34" charset="0"/>
              </a:rPr>
              <a:t>m</a:t>
            </a:r>
            <a:r>
              <a:rPr lang="en-US" sz="1875" b="1" dirty="0">
                <a:latin typeface="Arial Black" panose="020B0A04020102020204" pitchFamily="34" charset="0"/>
              </a:rPr>
              <a:t>.a</a:t>
            </a:r>
            <a:r>
              <a:rPr lang="en-US" sz="1875" b="1" baseline="30000" dirty="0">
                <a:latin typeface="Arial Black" panose="020B0A04020102020204" pitchFamily="34" charset="0"/>
              </a:rPr>
              <a:t>n</a:t>
            </a:r>
            <a:r>
              <a:rPr lang="en-US" sz="1875" b="1" dirty="0">
                <a:latin typeface="Arial Black" panose="020B0A04020102020204" pitchFamily="34" charset="0"/>
              </a:rPr>
              <a:t>=</a:t>
            </a:r>
            <a:r>
              <a:rPr lang="en-US" sz="1875" b="1" dirty="0" err="1">
                <a:latin typeface="Arial Black" panose="020B0A04020102020204" pitchFamily="34" charset="0"/>
              </a:rPr>
              <a:t>a</a:t>
            </a:r>
            <a:r>
              <a:rPr lang="en-US" sz="1875" b="1" baseline="30000" dirty="0" err="1">
                <a:latin typeface="Arial Black" panose="020B0A04020102020204" pitchFamily="34" charset="0"/>
              </a:rPr>
              <a:t>m+n</a:t>
            </a:r>
            <a:r>
              <a:rPr lang="tr-TR" sz="1875" b="1" dirty="0">
                <a:latin typeface="Arial Black" panose="020B0A04020102020204" pitchFamily="34" charset="0"/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tr-TR" sz="1875" b="1" dirty="0">
              <a:latin typeface="Arial Black" panose="020B0A04020102020204" pitchFamily="34" charset="0"/>
            </a:endParaRPr>
          </a:p>
          <a:p>
            <a:r>
              <a:rPr lang="tr-TR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Örnek: </a:t>
            </a:r>
            <a:r>
              <a:rPr lang="tr-TR" sz="1875" b="1" dirty="0">
                <a:latin typeface="Arial Black" panose="020B0A04020102020204" pitchFamily="34" charset="0"/>
              </a:rPr>
              <a:t>3⁴</a:t>
            </a:r>
            <a:r>
              <a:rPr lang="en-US" sz="1875" b="1" dirty="0">
                <a:latin typeface="Arial Black" panose="020B0A04020102020204" pitchFamily="34" charset="0"/>
              </a:rPr>
              <a:t>.</a:t>
            </a:r>
            <a:r>
              <a:rPr lang="tr-TR" sz="1875" b="1" dirty="0">
                <a:latin typeface="Arial Black" panose="020B0A04020102020204" pitchFamily="34" charset="0"/>
              </a:rPr>
              <a:t>3⁸</a:t>
            </a:r>
            <a:r>
              <a:rPr lang="en-US" sz="1875" b="1" dirty="0">
                <a:latin typeface="Arial Black" panose="020B0A04020102020204" pitchFamily="34" charset="0"/>
              </a:rPr>
              <a:t>=</a:t>
            </a:r>
            <a:r>
              <a:rPr lang="tr-TR" sz="1875" b="1" dirty="0">
                <a:latin typeface="Arial Black" panose="020B0A04020102020204" pitchFamily="34" charset="0"/>
              </a:rPr>
              <a:t> 3⁴</a:t>
            </a:r>
            <a:r>
              <a:rPr lang="en-US" sz="1875" b="1" dirty="0">
                <a:latin typeface="Arial Black" panose="020B0A04020102020204" pitchFamily="34" charset="0"/>
              </a:rPr>
              <a:t>+</a:t>
            </a:r>
            <a:r>
              <a:rPr lang="tr-TR" sz="1875" b="1" dirty="0">
                <a:latin typeface="Arial Black" panose="020B0A04020102020204" pitchFamily="34" charset="0"/>
              </a:rPr>
              <a:t>⁸</a:t>
            </a:r>
            <a:r>
              <a:rPr lang="en-US" sz="1875" b="1" dirty="0">
                <a:latin typeface="Arial Black" panose="020B0A04020102020204" pitchFamily="34" charset="0"/>
              </a:rPr>
              <a:t>=</a:t>
            </a:r>
            <a:r>
              <a:rPr lang="tr-TR" sz="1875" b="1" dirty="0">
                <a:latin typeface="Arial Black" panose="020B0A04020102020204" pitchFamily="34" charset="0"/>
              </a:rPr>
              <a:t> 3</a:t>
            </a:r>
            <a:r>
              <a:rPr lang="en-US" sz="1875" b="1" baseline="30000" dirty="0">
                <a:latin typeface="Arial Black" panose="020B0A04020102020204" pitchFamily="34" charset="0"/>
              </a:rPr>
              <a:t>12</a:t>
            </a:r>
          </a:p>
          <a:p>
            <a:endParaRPr lang="tr-TR" sz="1875" b="1" dirty="0">
              <a:latin typeface="Arial Black" panose="020B0A04020102020204" pitchFamily="34" charset="0"/>
            </a:endParaRPr>
          </a:p>
          <a:p>
            <a:endParaRPr lang="tr-TR" sz="1875" b="1" dirty="0">
              <a:latin typeface="Arial Black" panose="020B0A040201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b="1" dirty="0">
                <a:latin typeface="Arial Black" panose="020B0A04020102020204" pitchFamily="34" charset="0"/>
              </a:rPr>
              <a:t>Üsler aynıysa tabanlar çarpılır.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tr-TR" sz="1875" b="1" dirty="0">
              <a:latin typeface="Arial Black" panose="020B0A04020102020204" pitchFamily="34" charset="0"/>
            </a:endParaRPr>
          </a:p>
          <a:p>
            <a:r>
              <a:rPr lang="tr-TR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Örnek: </a:t>
            </a:r>
            <a:r>
              <a:rPr lang="tr-TR" sz="1875" b="1" dirty="0">
                <a:latin typeface="Arial Black" panose="020B0A04020102020204" pitchFamily="34" charset="0"/>
              </a:rPr>
              <a:t>3⁴</a:t>
            </a:r>
            <a:r>
              <a:rPr lang="en-US" sz="1875" b="1" dirty="0">
                <a:latin typeface="Arial Black" panose="020B0A04020102020204" pitchFamily="34" charset="0"/>
              </a:rPr>
              <a:t>.</a:t>
            </a:r>
            <a:r>
              <a:rPr lang="tr-TR" sz="1875" b="1" dirty="0">
                <a:latin typeface="Arial Black" panose="020B0A04020102020204" pitchFamily="34" charset="0"/>
              </a:rPr>
              <a:t>5⁴ = </a:t>
            </a:r>
            <a:r>
              <a:rPr lang="en-US" sz="1875" b="1" dirty="0">
                <a:latin typeface="Arial Black" panose="020B0A04020102020204" pitchFamily="34" charset="0"/>
              </a:rPr>
              <a:t>(</a:t>
            </a:r>
            <a:r>
              <a:rPr lang="tr-TR" sz="1875" b="1" dirty="0">
                <a:latin typeface="Arial Black" panose="020B0A04020102020204" pitchFamily="34" charset="0"/>
              </a:rPr>
              <a:t>3</a:t>
            </a:r>
            <a:r>
              <a:rPr lang="en-US" sz="1875" b="1" dirty="0">
                <a:latin typeface="Arial Black" panose="020B0A04020102020204" pitchFamily="34" charset="0"/>
              </a:rPr>
              <a:t>.</a:t>
            </a:r>
            <a:r>
              <a:rPr lang="tr-TR" sz="1875" b="1" dirty="0">
                <a:latin typeface="Arial Black" panose="020B0A04020102020204" pitchFamily="34" charset="0"/>
              </a:rPr>
              <a:t>5)⁴ = 15⁴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6BE24B3-741E-971C-FAD9-46CBEC33BCB4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 ÇARPMA VE BÖLME İŞLEMLERİ</a:t>
            </a:r>
            <a:endParaRPr dirty="0"/>
          </a:p>
        </p:txBody>
      </p:sp>
      <p:pic>
        <p:nvPicPr>
          <p:cNvPr id="4" name="3_12">
            <a:hlinkClick r:id="" action="ppaction://media"/>
            <a:extLst>
              <a:ext uri="{FF2B5EF4-FFF2-40B4-BE49-F238E27FC236}">
                <a16:creationId xmlns:a16="http://schemas.microsoft.com/office/drawing/2014/main" id="{EE404D86-F6F3-1E6F-DA0D-2F7C850EB2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5268" y="622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3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AD10790-D8DD-0EDA-E419-4EEA46FA3298}"/>
              </a:ext>
            </a:extLst>
          </p:cNvPr>
          <p:cNvSpPr txBox="1"/>
          <p:nvPr/>
        </p:nvSpPr>
        <p:spPr>
          <a:xfrm>
            <a:off x="478445" y="2095942"/>
            <a:ext cx="8640293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b="1" dirty="0">
                <a:latin typeface="Arial Black" panose="020B0A04020102020204" pitchFamily="34" charset="0"/>
              </a:rPr>
              <a:t>Bölme çarpmanın tersi olduğundan; üslü sayılarda bölme işlemi yapılırken üsler birbirinden çıkarılır.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tr-TR" sz="1875" b="1" dirty="0">
              <a:latin typeface="Arial Black" panose="020B0A04020102020204" pitchFamily="34" charset="0"/>
            </a:endParaRPr>
          </a:p>
          <a:p>
            <a:r>
              <a:rPr lang="tr-TR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Örnek: </a:t>
            </a:r>
            <a:r>
              <a:rPr lang="tr-TR" sz="1875" b="1" dirty="0">
                <a:latin typeface="Arial Black" panose="020B0A04020102020204" pitchFamily="34" charset="0"/>
              </a:rPr>
              <a:t>3⁸ / 3⁴</a:t>
            </a:r>
            <a:r>
              <a:rPr lang="en-US" sz="1875" b="1" dirty="0">
                <a:latin typeface="Arial Black" panose="020B0A04020102020204" pitchFamily="34" charset="0"/>
              </a:rPr>
              <a:t>=</a:t>
            </a:r>
            <a:r>
              <a:rPr lang="tr-TR" sz="1875" b="1" dirty="0">
                <a:latin typeface="Arial Black" panose="020B0A04020102020204" pitchFamily="34" charset="0"/>
              </a:rPr>
              <a:t> 3⁸</a:t>
            </a:r>
            <a:r>
              <a:rPr lang="en-US" sz="1875" b="1" baseline="30000" dirty="0">
                <a:latin typeface="Arial Black" panose="020B0A04020102020204" pitchFamily="34" charset="0"/>
              </a:rPr>
              <a:t>-</a:t>
            </a:r>
            <a:r>
              <a:rPr lang="tr-TR" sz="1875" b="1" dirty="0">
                <a:latin typeface="Arial Black" panose="020B0A04020102020204" pitchFamily="34" charset="0"/>
              </a:rPr>
              <a:t>⁴</a:t>
            </a:r>
            <a:r>
              <a:rPr lang="en-US" sz="1875" b="1" dirty="0">
                <a:latin typeface="Arial Black" panose="020B0A04020102020204" pitchFamily="34" charset="0"/>
              </a:rPr>
              <a:t>=</a:t>
            </a:r>
            <a:r>
              <a:rPr lang="tr-TR" sz="1875" b="1" dirty="0">
                <a:latin typeface="Arial Black" panose="020B0A04020102020204" pitchFamily="34" charset="0"/>
              </a:rPr>
              <a:t> 3⁴</a:t>
            </a: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b="1" dirty="0">
                <a:latin typeface="Arial Black" panose="020B0A04020102020204" pitchFamily="34" charset="0"/>
              </a:rPr>
              <a:t>Üsler aynı ise tabanlar bölünür.</a:t>
            </a:r>
          </a:p>
          <a:p>
            <a:endParaRPr lang="tr-TR" sz="1875" b="1" dirty="0">
              <a:latin typeface="Arial Black" panose="020B0A04020102020204" pitchFamily="34" charset="0"/>
            </a:endParaRPr>
          </a:p>
          <a:p>
            <a:r>
              <a:rPr lang="tr-TR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Örnek: </a:t>
            </a:r>
            <a:r>
              <a:rPr lang="tr-TR" sz="1875" b="1" dirty="0">
                <a:latin typeface="Arial Black" panose="020B0A04020102020204" pitchFamily="34" charset="0"/>
              </a:rPr>
              <a:t>15⁴/ 3⁴ = (15/3)⁴ = 5⁴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B37919A1-B70E-3ECA-704F-3423A8BF7F3D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 ÇARPMA VE BÖLME İŞLEMLERİ</a:t>
            </a:r>
            <a:endParaRPr dirty="0"/>
          </a:p>
        </p:txBody>
      </p:sp>
      <p:pic>
        <p:nvPicPr>
          <p:cNvPr id="4" name="3_13">
            <a:hlinkClick r:id="" action="ppaction://media"/>
            <a:extLst>
              <a:ext uri="{FF2B5EF4-FFF2-40B4-BE49-F238E27FC236}">
                <a16:creationId xmlns:a16="http://schemas.microsoft.com/office/drawing/2014/main" id="{ABDF13AB-8270-1F1A-B1A2-5D3179765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1436" y="6235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6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1D50A-BF59-3EEA-AC8E-FB42D69D7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A152EA5-3237-3EC2-24F9-5C114A60F0CC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es-ES" dirty="0"/>
              <a:t>Negatif Üsler ve Kesirli Tabanlar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D19A6A0-3536-8E97-E2D2-5C84FC292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9" y="1799839"/>
            <a:ext cx="7968342" cy="2762222"/>
          </a:xfrm>
          <a:prstGeom prst="rect">
            <a:avLst/>
          </a:prstGeom>
        </p:spPr>
      </p:pic>
      <p:pic>
        <p:nvPicPr>
          <p:cNvPr id="2" name="3_14">
            <a:hlinkClick r:id="" action="ppaction://media"/>
            <a:extLst>
              <a:ext uri="{FF2B5EF4-FFF2-40B4-BE49-F238E27FC236}">
                <a16:creationId xmlns:a16="http://schemas.microsoft.com/office/drawing/2014/main" id="{62F36A76-C785-901F-623D-80239856A8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5268" y="6156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3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D4ED0-B1EF-6605-4E57-C5B724998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5F98890-63DE-D75F-0F82-A3B92A763FFF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es-ES" dirty="0"/>
              <a:t>Negatif Tabanlar ve Parantezlerin Önemi</a:t>
            </a:r>
            <a:endParaRPr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F157138-1712-C2A7-6941-6C101AB4B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01" y="1445171"/>
            <a:ext cx="8075260" cy="4304751"/>
          </a:xfrm>
          <a:prstGeom prst="rect">
            <a:avLst/>
          </a:prstGeom>
        </p:spPr>
      </p:pic>
      <p:pic>
        <p:nvPicPr>
          <p:cNvPr id="2" name="3_15">
            <a:hlinkClick r:id="" action="ppaction://media"/>
            <a:extLst>
              <a:ext uri="{FF2B5EF4-FFF2-40B4-BE49-F238E27FC236}">
                <a16:creationId xmlns:a16="http://schemas.microsoft.com/office/drawing/2014/main" id="{3C8542B5-BCEB-8FFC-6526-C786483FA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33179" y="6166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D4CA5974-FB58-99C6-0F6C-8F92BE13674E}"/>
              </a:ext>
            </a:extLst>
          </p:cNvPr>
          <p:cNvSpPr txBox="1"/>
          <p:nvPr/>
        </p:nvSpPr>
        <p:spPr>
          <a:xfrm>
            <a:off x="198344" y="1795534"/>
            <a:ext cx="8747311" cy="384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0 haricindeki bir sayının üssü 0 olursa; bu sayı  her zaman 1’e eşit olur.</a:t>
            </a:r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                                                                </a:t>
            </a:r>
          </a:p>
          <a:p>
            <a:r>
              <a:rPr lang="en-US" sz="1875" b="1" dirty="0">
                <a:latin typeface="Arial Black" panose="020B0A04020102020204" pitchFamily="34" charset="0"/>
              </a:rPr>
              <a:t>1</a:t>
            </a:r>
            <a:r>
              <a:rPr lang="en-US" sz="1875" b="1" baseline="30000" dirty="0">
                <a:latin typeface="Arial Black" panose="020B0A04020102020204" pitchFamily="34" charset="0"/>
              </a:rPr>
              <a:t>0 </a:t>
            </a:r>
            <a:r>
              <a:rPr lang="en-US" sz="1875" b="1" dirty="0">
                <a:latin typeface="Arial Black" panose="020B0A04020102020204" pitchFamily="34" charset="0"/>
              </a:rPr>
              <a:t>=1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2</a:t>
            </a:r>
            <a:r>
              <a:rPr lang="en-US" sz="1875" b="1" baseline="30000" dirty="0">
                <a:latin typeface="Arial Black" panose="020B0A04020102020204" pitchFamily="34" charset="0"/>
              </a:rPr>
              <a:t>0</a:t>
            </a:r>
            <a:r>
              <a:rPr lang="en-US" sz="1875" b="1" dirty="0">
                <a:latin typeface="Arial Black" panose="020B0A04020102020204" pitchFamily="34" charset="0"/>
              </a:rPr>
              <a:t> =1 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2999</a:t>
            </a:r>
            <a:r>
              <a:rPr lang="en-US" sz="1875" b="1" baseline="30000" dirty="0">
                <a:latin typeface="Arial Black" panose="020B0A04020102020204" pitchFamily="34" charset="0"/>
              </a:rPr>
              <a:t>0</a:t>
            </a:r>
            <a:r>
              <a:rPr lang="en-US" sz="1875" b="1" dirty="0">
                <a:latin typeface="Arial Black" panose="020B0A04020102020204" pitchFamily="34" charset="0"/>
              </a:rPr>
              <a:t> =1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339999</a:t>
            </a:r>
            <a:r>
              <a:rPr lang="en-US" sz="1875" b="1" baseline="30000" dirty="0">
                <a:latin typeface="Arial Black" panose="020B0A04020102020204" pitchFamily="34" charset="0"/>
              </a:rPr>
              <a:t>0</a:t>
            </a:r>
            <a:r>
              <a:rPr lang="en-US" sz="1875" b="1" dirty="0">
                <a:latin typeface="Arial Black" panose="020B0A04020102020204" pitchFamily="34" charset="0"/>
              </a:rPr>
              <a:t> =1 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, (12/53)</a:t>
            </a:r>
            <a:r>
              <a:rPr lang="en-US" sz="1875" b="1" baseline="30000" dirty="0">
                <a:latin typeface="Arial Black" panose="020B0A04020102020204" pitchFamily="34" charset="0"/>
              </a:rPr>
              <a:t> 0</a:t>
            </a:r>
            <a:r>
              <a:rPr lang="en-US" sz="1875" b="1" dirty="0">
                <a:latin typeface="Arial Black" panose="020B0A04020102020204" pitchFamily="34" charset="0"/>
              </a:rPr>
              <a:t> =1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875" b="1" dirty="0">
              <a:latin typeface="Arial Black" panose="020B0A040201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0 sayının üssü 0 olursa; bu sayı </a:t>
            </a:r>
            <a:r>
              <a:rPr lang="en-US" sz="1875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belirsizdir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.</a:t>
            </a:r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1875" b="1" dirty="0">
                <a:latin typeface="Arial Black" panose="020B0A04020102020204" pitchFamily="34" charset="0"/>
              </a:rPr>
              <a:t>0</a:t>
            </a:r>
            <a:r>
              <a:rPr lang="en-US" sz="1875" b="1" baseline="30000" dirty="0">
                <a:latin typeface="Arial Black" panose="020B0A04020102020204" pitchFamily="34" charset="0"/>
              </a:rPr>
              <a:t>0 </a:t>
            </a:r>
            <a:r>
              <a:rPr lang="en-US" sz="1875" b="1" dirty="0">
                <a:latin typeface="Arial Black" panose="020B0A04020102020204" pitchFamily="34" charset="0"/>
              </a:rPr>
              <a:t>= </a:t>
            </a:r>
            <a:r>
              <a:rPr lang="en-US" sz="1875" b="1" dirty="0" err="1">
                <a:latin typeface="Arial Black" panose="020B0A04020102020204" pitchFamily="34" charset="0"/>
              </a:rPr>
              <a:t>belirsiz</a:t>
            </a:r>
            <a:r>
              <a:rPr lang="en-US" sz="1875" b="1" dirty="0">
                <a:latin typeface="Arial Black" panose="020B0A04020102020204" pitchFamily="34" charset="0"/>
              </a:rPr>
              <a:t>..</a:t>
            </a:r>
          </a:p>
          <a:p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Bir sayının üssü 1 olursa bu sayı her zaman kendisine eşit olur. </a:t>
            </a:r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1875" b="1" dirty="0">
                <a:latin typeface="Arial Black" panose="020B0A04020102020204" pitchFamily="34" charset="0"/>
              </a:rPr>
              <a:t>1</a:t>
            </a:r>
            <a:r>
              <a:rPr lang="en-US" sz="1875" b="1" baseline="30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=1,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2</a:t>
            </a:r>
            <a:r>
              <a:rPr lang="en-US" sz="1875" b="1" baseline="30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=2 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2999</a:t>
            </a:r>
            <a:r>
              <a:rPr lang="en-US" sz="1875" b="1" baseline="30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=2999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,</a:t>
            </a:r>
            <a:r>
              <a:rPr lang="en-US" sz="1875" b="1" baseline="30000" dirty="0">
                <a:latin typeface="Arial Black" panose="020B0A04020102020204" pitchFamily="34" charset="0"/>
              </a:rPr>
              <a:t> </a:t>
            </a:r>
            <a:r>
              <a:rPr lang="en-US" sz="1875" b="1" dirty="0">
                <a:latin typeface="Arial Black" panose="020B0A04020102020204" pitchFamily="34" charset="0"/>
              </a:rPr>
              <a:t>339999</a:t>
            </a:r>
            <a:r>
              <a:rPr lang="en-US" sz="1875" b="1" baseline="30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=339999, (12/53)</a:t>
            </a:r>
            <a:r>
              <a:rPr lang="en-US" sz="1875" b="1" baseline="30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 = (12/53)</a:t>
            </a:r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1D445DD-5BC5-3055-2A38-0A50A5382C2C}"/>
              </a:ext>
            </a:extLst>
          </p:cNvPr>
          <p:cNvSpPr/>
          <p:nvPr/>
        </p:nvSpPr>
        <p:spPr>
          <a:xfrm>
            <a:off x="323266" y="1103035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Grafik 7" descr="Ünlem İşareti düz dolguyla">
            <a:extLst>
              <a:ext uri="{FF2B5EF4-FFF2-40B4-BE49-F238E27FC236}">
                <a16:creationId xmlns:a16="http://schemas.microsoft.com/office/drawing/2014/main" id="{330A5239-797B-5139-5AF1-D520AB24F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482" y="950903"/>
            <a:ext cx="916380" cy="91638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935A2677-B3D4-87CD-689D-DE6DC396C19A}"/>
              </a:ext>
            </a:extLst>
          </p:cNvPr>
          <p:cNvSpPr/>
          <p:nvPr/>
        </p:nvSpPr>
        <p:spPr>
          <a:xfrm>
            <a:off x="3222428" y="1062844"/>
            <a:ext cx="18953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50" b="1" dirty="0">
                <a:ln/>
                <a:solidFill>
                  <a:schemeClr val="accent3"/>
                </a:solidFill>
              </a:rPr>
              <a:t>ÖNEMLİ</a:t>
            </a:r>
            <a:endParaRPr lang="tr-TR" sz="405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" name="3_16">
            <a:hlinkClick r:id="" action="ppaction://media"/>
            <a:extLst>
              <a:ext uri="{FF2B5EF4-FFF2-40B4-BE49-F238E27FC236}">
                <a16:creationId xmlns:a16="http://schemas.microsoft.com/office/drawing/2014/main" id="{9F3DCE49-2ACD-10DA-878D-4CB701938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3066" y="62060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2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D4CA5974-FB58-99C6-0F6C-8F92BE13674E}"/>
                  </a:ext>
                </a:extLst>
              </p:cNvPr>
              <p:cNvSpPr txBox="1"/>
              <p:nvPr/>
            </p:nvSpPr>
            <p:spPr>
              <a:xfrm>
                <a:off x="323265" y="1691160"/>
                <a:ext cx="8747311" cy="4194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>
                  <a:buFont typeface="Wingdings" panose="05000000000000000000" pitchFamily="2" charset="2"/>
                  <a:buChar char="ü"/>
                </a:pPr>
                <a:r>
                  <a:rPr lang="tr-TR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Bir sayının üssü 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“</a:t>
                </a:r>
                <a:r>
                  <a:rPr lang="en-US" sz="2250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–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”</a:t>
                </a:r>
                <a:r>
                  <a:rPr lang="tr-TR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ifadeyle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yazılmış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ise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: </a:t>
                </a:r>
                <a:r>
                  <a:rPr lang="tr-TR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a‾ⁿ= 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</a:t>
                </a:r>
                <a:r>
                  <a:rPr lang="tr-TR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1/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</a:t>
                </a: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Köklü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ifadelerin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gösterimi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en-US" sz="1875" b="1" baseline="30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𝐧</m:t>
                    </m:r>
                    <m:rad>
                      <m:radPr>
                        <m:degHide m:val="on"/>
                        <m:ctrlPr>
                          <a:rPr lang="en-US" sz="1875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75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rad>
                    <m:r>
                      <a:rPr lang="en-US" sz="1875" b="1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= a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1/n</a:t>
                </a: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(a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m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=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en-US" sz="1875" baseline="30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m</a:t>
                </a:r>
                <a:r>
                  <a:rPr lang="en-US" sz="1875" b="1" baseline="30000" dirty="0" err="1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x</a:t>
                </a:r>
                <a:r>
                  <a:rPr lang="en-US" sz="1875" baseline="30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</a:t>
                </a:r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endParaRPr lang="en-US" sz="1875" dirty="0">
                  <a:solidFill>
                    <a:srgbClr val="C00000"/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(a</a:t>
                </a:r>
                <a:r>
                  <a:rPr lang="en-US" sz="1875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m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n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=</a:t>
                </a:r>
                <a:r>
                  <a:rPr lang="en-US" sz="1875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(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en-US" sz="1875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n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m 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her zaman </a:t>
                </a:r>
                <a:r>
                  <a:rPr lang="en-US" sz="1875" dirty="0" err="1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eşit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olmaz</a:t>
                </a:r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!</a:t>
                </a: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(-3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en-US" sz="1875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(-3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5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</a:t>
                </a:r>
              </a:p>
              <a:p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(-9)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5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75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(-243)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</a:t>
                </a:r>
              </a:p>
              <a:p>
                <a:r>
                  <a:rPr lang="en-US" sz="3750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-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59049 </a:t>
                </a:r>
                <a14:m>
                  <m:oMath xmlns:m="http://schemas.openxmlformats.org/officeDocument/2006/math">
                    <m:r>
                      <a:rPr lang="en-US" sz="1875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2250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+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59049</a:t>
                </a:r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D4CA5974-FB58-99C6-0F6C-8F92BE136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65" y="1691160"/>
                <a:ext cx="8747311" cy="4194931"/>
              </a:xfrm>
              <a:prstGeom prst="rect">
                <a:avLst/>
              </a:prstGeom>
              <a:blipFill>
                <a:blip r:embed="rId4"/>
                <a:stretch>
                  <a:fillRect l="-2230" t="-871" b="-47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81D445DD-5BC5-3055-2A38-0A50A5382C2C}"/>
              </a:ext>
            </a:extLst>
          </p:cNvPr>
          <p:cNvSpPr/>
          <p:nvPr/>
        </p:nvSpPr>
        <p:spPr>
          <a:xfrm>
            <a:off x="323266" y="1103035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Grafik 7" descr="Ünlem İşareti düz dolguyla">
            <a:extLst>
              <a:ext uri="{FF2B5EF4-FFF2-40B4-BE49-F238E27FC236}">
                <a16:creationId xmlns:a16="http://schemas.microsoft.com/office/drawing/2014/main" id="{330A5239-797B-5139-5AF1-D520AB24F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2482" y="950903"/>
            <a:ext cx="916380" cy="91638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935A2677-B3D4-87CD-689D-DE6DC396C19A}"/>
              </a:ext>
            </a:extLst>
          </p:cNvPr>
          <p:cNvSpPr/>
          <p:nvPr/>
        </p:nvSpPr>
        <p:spPr>
          <a:xfrm>
            <a:off x="3222428" y="1062844"/>
            <a:ext cx="18953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50" b="1" dirty="0">
                <a:ln/>
                <a:solidFill>
                  <a:schemeClr val="accent3"/>
                </a:solidFill>
              </a:rPr>
              <a:t>ÖNEMLİ</a:t>
            </a:r>
            <a:endParaRPr lang="tr-TR" sz="4050" b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4B2CAD4-CA5D-C8F9-A773-34D96299B840}"/>
              </a:ext>
            </a:extLst>
          </p:cNvPr>
          <p:cNvSpPr/>
          <p:nvPr/>
        </p:nvSpPr>
        <p:spPr>
          <a:xfrm>
            <a:off x="448187" y="3151285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Grafik 2" descr="Ünlem İşareti düz dolguyla">
            <a:extLst>
              <a:ext uri="{FF2B5EF4-FFF2-40B4-BE49-F238E27FC236}">
                <a16:creationId xmlns:a16="http://schemas.microsoft.com/office/drawing/2014/main" id="{CA1283C9-712D-9B03-C43E-96C6C786C0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06832" y="2948940"/>
            <a:ext cx="916380" cy="91638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16CE2C91-6253-F6C5-A506-2F826BA1DBE2}"/>
              </a:ext>
            </a:extLst>
          </p:cNvPr>
          <p:cNvSpPr/>
          <p:nvPr/>
        </p:nvSpPr>
        <p:spPr>
          <a:xfrm>
            <a:off x="3508756" y="3041640"/>
            <a:ext cx="170091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4050" b="1" dirty="0">
                <a:ln/>
                <a:solidFill>
                  <a:schemeClr val="accent3"/>
                </a:solidFill>
              </a:rPr>
              <a:t>DİKKAT</a:t>
            </a:r>
          </a:p>
        </p:txBody>
      </p:sp>
      <p:pic>
        <p:nvPicPr>
          <p:cNvPr id="5" name="3_17">
            <a:hlinkClick r:id="" action="ppaction://media"/>
            <a:extLst>
              <a:ext uri="{FF2B5EF4-FFF2-40B4-BE49-F238E27FC236}">
                <a16:creationId xmlns:a16="http://schemas.microsoft.com/office/drawing/2014/main" id="{0C708651-4732-0443-13E2-2EFAA27F3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77051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3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D4CA5974-FB58-99C6-0F6C-8F92BE13674E}"/>
                  </a:ext>
                </a:extLst>
              </p:cNvPr>
              <p:cNvSpPr txBox="1"/>
              <p:nvPr/>
            </p:nvSpPr>
            <p:spPr>
              <a:xfrm>
                <a:off x="323266" y="1691159"/>
                <a:ext cx="8747311" cy="4035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(-a)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2n</a:t>
                </a:r>
                <a14:m>
                  <m:oMath xmlns:m="http://schemas.openxmlformats.org/officeDocument/2006/math">
                    <m:r>
                      <a:rPr lang="en-US" sz="1875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(-a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2n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</a:p>
              <a:p>
                <a:pPr marL="257175" indent="-257175">
                  <a:buFont typeface="Wingdings" panose="05000000000000000000" pitchFamily="2" charset="2"/>
                  <a:buChar char="ü"/>
                </a:pPr>
                <a:endParaRPr lang="en-US" sz="1875" baseline="30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(-a)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2n-1</a:t>
                </a:r>
                <a14:m>
                  <m:oMath xmlns:m="http://schemas.openxmlformats.org/officeDocument/2006/math">
                    <m:r>
                      <a:rPr lang="en-US" sz="1875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(-a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2n-1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1875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b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eşitliğinde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;</a:t>
                </a: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tek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sayı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ise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a=b</a:t>
                </a: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n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çift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sayı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ise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a=+/-b</a:t>
                </a: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b="1" i="1" u="sng" dirty="0" err="1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Örnek</a:t>
                </a:r>
                <a:r>
                  <a:rPr lang="en-US" sz="1875" b="1" i="1" u="sng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endParaRPr lang="en-US" sz="1875" b="1" i="1" u="sng" dirty="0">
                  <a:solidFill>
                    <a:srgbClr val="C00000"/>
                  </a:solidFill>
                  <a:latin typeface="Arial Black" panose="020B0A04020102020204" pitchFamily="34" charset="0"/>
                </a:endParaRPr>
              </a:p>
              <a:p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(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ax+b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3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=(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cx+d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en-US" sz="1875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3   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3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tek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sayı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 =&gt; 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ax+b</a:t>
                </a:r>
                <a:r>
                  <a:rPr lang="en-US" sz="1875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=</a:t>
                </a:r>
                <a:r>
                  <a:rPr lang="en-US" sz="1875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cx+d</a:t>
                </a:r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  <a:p>
                <a:endParaRPr lang="en-US" sz="187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D4CA5974-FB58-99C6-0F6C-8F92BE136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66" y="1691159"/>
                <a:ext cx="8747311" cy="4035720"/>
              </a:xfrm>
              <a:prstGeom prst="rect">
                <a:avLst/>
              </a:prstGeom>
              <a:blipFill>
                <a:blip r:embed="rId4"/>
                <a:stretch>
                  <a:fillRect l="-627" t="-6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81D445DD-5BC5-3055-2A38-0A50A5382C2C}"/>
              </a:ext>
            </a:extLst>
          </p:cNvPr>
          <p:cNvSpPr/>
          <p:nvPr/>
        </p:nvSpPr>
        <p:spPr>
          <a:xfrm>
            <a:off x="323266" y="1082865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Grafik 7" descr="Ünlem İşareti düz dolguyla">
            <a:extLst>
              <a:ext uri="{FF2B5EF4-FFF2-40B4-BE49-F238E27FC236}">
                <a16:creationId xmlns:a16="http://schemas.microsoft.com/office/drawing/2014/main" id="{330A5239-797B-5139-5AF1-D520AB24F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2482" y="950903"/>
            <a:ext cx="916380" cy="91638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16CE2C91-6253-F6C5-A506-2F826BA1DBE2}"/>
              </a:ext>
            </a:extLst>
          </p:cNvPr>
          <p:cNvSpPr/>
          <p:nvPr/>
        </p:nvSpPr>
        <p:spPr>
          <a:xfrm>
            <a:off x="3304915" y="998662"/>
            <a:ext cx="170091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4050" b="1" dirty="0">
                <a:ln/>
                <a:solidFill>
                  <a:schemeClr val="accent3"/>
                </a:solidFill>
              </a:rPr>
              <a:t>DİKKAT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37E7158-202A-11FC-D8E0-D39E29AB37A2}"/>
              </a:ext>
            </a:extLst>
          </p:cNvPr>
          <p:cNvSpPr/>
          <p:nvPr/>
        </p:nvSpPr>
        <p:spPr>
          <a:xfrm>
            <a:off x="323266" y="2827480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Grafik 2" descr="Ünlem İşareti düz dolguyla">
            <a:extLst>
              <a:ext uri="{FF2B5EF4-FFF2-40B4-BE49-F238E27FC236}">
                <a16:creationId xmlns:a16="http://schemas.microsoft.com/office/drawing/2014/main" id="{FF82F950-8B8B-D8D0-0EBC-1B3ECA0920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34018" y="2651357"/>
            <a:ext cx="916380" cy="91638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0C0A6425-6ED8-425A-3866-2D2D6DE11B6C}"/>
              </a:ext>
            </a:extLst>
          </p:cNvPr>
          <p:cNvSpPr/>
          <p:nvPr/>
        </p:nvSpPr>
        <p:spPr>
          <a:xfrm>
            <a:off x="3486451" y="2699117"/>
            <a:ext cx="170091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4050" b="1" dirty="0">
                <a:ln/>
                <a:solidFill>
                  <a:schemeClr val="accent3"/>
                </a:solidFill>
              </a:rPr>
              <a:t>DİKKAT</a:t>
            </a:r>
          </a:p>
        </p:txBody>
      </p:sp>
      <p:pic>
        <p:nvPicPr>
          <p:cNvPr id="9" name="3_18">
            <a:hlinkClick r:id="" action="ppaction://media"/>
            <a:extLst>
              <a:ext uri="{FF2B5EF4-FFF2-40B4-BE49-F238E27FC236}">
                <a16:creationId xmlns:a16="http://schemas.microsoft.com/office/drawing/2014/main" id="{DE071141-92DD-798D-5F32-F7AFD6DB0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62204" y="6208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4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4481F60-4F25-4834-B15F-642066A4F00C}"/>
              </a:ext>
            </a:extLst>
          </p:cNvPr>
          <p:cNvSpPr txBox="1"/>
          <p:nvPr/>
        </p:nvSpPr>
        <p:spPr>
          <a:xfrm>
            <a:off x="497541" y="1928864"/>
            <a:ext cx="7906870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abanlar ve üsler aynıysa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:</a:t>
            </a:r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Örnek:</a:t>
            </a:r>
            <a:r>
              <a:rPr lang="en-US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1875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3⁸ + 3⁴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=?</a:t>
            </a:r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endParaRPr lang="en-US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1875" b="1" i="1" u="sng" dirty="0" err="1">
                <a:solidFill>
                  <a:srgbClr val="C00000"/>
                </a:solidFill>
                <a:latin typeface="Arial Black" panose="020B0A04020102020204" pitchFamily="34" charset="0"/>
              </a:rPr>
              <a:t>Çözüm</a:t>
            </a:r>
            <a:r>
              <a:rPr lang="en-US" sz="1875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endParaRPr lang="tr-TR" sz="1875" b="1" i="1" u="sng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3⁸ + 3⁴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= 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3⁴. 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+ 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= 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tr-TR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3⁴</a:t>
            </a:r>
            <a:r>
              <a:rPr lang="en-US" sz="1875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+ 1)=81(81+1)=81.82</a:t>
            </a:r>
          </a:p>
          <a:p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endParaRPr lang="tr-TR" sz="1875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E5E7267-6075-9227-688A-52372DE564DB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 TOPLAMA VE ÇIKARMA İŞLEMLERİ</a:t>
            </a:r>
            <a:endParaRPr dirty="0"/>
          </a:p>
        </p:txBody>
      </p:sp>
      <p:pic>
        <p:nvPicPr>
          <p:cNvPr id="4" name="3_19">
            <a:hlinkClick r:id="" action="ppaction://media"/>
            <a:extLst>
              <a:ext uri="{FF2B5EF4-FFF2-40B4-BE49-F238E27FC236}">
                <a16:creationId xmlns:a16="http://schemas.microsoft.com/office/drawing/2014/main" id="{D15CEE62-E4A6-1325-04A8-B7D78B8EF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5268" y="62557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2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0CEC-7991-DA9F-8F2B-5985A52B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9F68A-C25A-2AAB-1F5E-0FB33C84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ÜSLÜ SAYILAR</a:t>
            </a:r>
          </a:p>
        </p:txBody>
      </p:sp>
    </p:spTree>
    <p:extLst>
      <p:ext uri="{BB962C8B-B14F-4D97-AF65-F5344CB8AC3E}">
        <p14:creationId xmlns:p14="http://schemas.microsoft.com/office/powerpoint/2010/main" val="9776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81D445DD-5BC5-3055-2A38-0A50A5382C2C}"/>
              </a:ext>
            </a:extLst>
          </p:cNvPr>
          <p:cNvSpPr/>
          <p:nvPr/>
        </p:nvSpPr>
        <p:spPr>
          <a:xfrm>
            <a:off x="323265" y="629829"/>
            <a:ext cx="8497467" cy="473206"/>
          </a:xfrm>
          <a:prstGeom prst="rect">
            <a:avLst/>
          </a:prstGeom>
          <a:gradFill>
            <a:gsLst>
              <a:gs pos="97350">
                <a:srgbClr val="2F5497"/>
              </a:gs>
              <a:gs pos="94700">
                <a:schemeClr val="accent1">
                  <a:lumMod val="50000"/>
                </a:schemeClr>
              </a:gs>
              <a:gs pos="0">
                <a:srgbClr val="C00000"/>
              </a:gs>
              <a:gs pos="10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endParaRPr lang="tr-TR" sz="2625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Grafik 7" descr="Ünlem İşareti düz dolguyla">
            <a:extLst>
              <a:ext uri="{FF2B5EF4-FFF2-40B4-BE49-F238E27FC236}">
                <a16:creationId xmlns:a16="http://schemas.microsoft.com/office/drawing/2014/main" id="{330A5239-797B-5139-5AF1-D520AB24F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481" y="477697"/>
            <a:ext cx="916380" cy="916380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935A2677-B3D4-87CD-689D-DE6DC396C19A}"/>
              </a:ext>
            </a:extLst>
          </p:cNvPr>
          <p:cNvSpPr/>
          <p:nvPr/>
        </p:nvSpPr>
        <p:spPr>
          <a:xfrm>
            <a:off x="3222427" y="589638"/>
            <a:ext cx="18953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50" b="1" dirty="0">
                <a:ln/>
                <a:solidFill>
                  <a:schemeClr val="accent3"/>
                </a:solidFill>
              </a:rPr>
              <a:t>ÖNEMLİ</a:t>
            </a:r>
            <a:endParaRPr lang="tr-TR" sz="4050" b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Metin Yer Tutucusu 38">
            <a:extLst>
              <a:ext uri="{FF2B5EF4-FFF2-40B4-BE49-F238E27FC236}">
                <a16:creationId xmlns:a16="http://schemas.microsoft.com/office/drawing/2014/main" id="{4084B3C1-0E9B-F804-2819-736831D0CDCC}"/>
              </a:ext>
            </a:extLst>
          </p:cNvPr>
          <p:cNvSpPr txBox="1">
            <a:spLocks/>
          </p:cNvSpPr>
          <p:nvPr/>
        </p:nvSpPr>
        <p:spPr>
          <a:xfrm>
            <a:off x="1151897" y="1867282"/>
            <a:ext cx="6036454" cy="3624839"/>
          </a:xfrm>
          <a:prstGeom prst="rect">
            <a:avLst/>
          </a:prstGeom>
        </p:spPr>
        <p:txBody>
          <a:bodyPr rtlCol="0"/>
          <a:lstStyle>
            <a:defPPr>
              <a:defRPr lang="tr-T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tr-TR" sz="2100" dirty="0">
                <a:latin typeface="Arial Black" panose="020B0A04020102020204" pitchFamily="34" charset="0"/>
              </a:rPr>
              <a:t>n çift bir sayı olmak üzere;</a:t>
            </a:r>
            <a:endParaRPr lang="en-US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100" dirty="0">
                <a:latin typeface="Arial Black" panose="020B0A04020102020204" pitchFamily="34" charset="0"/>
              </a:rPr>
              <a:t>(-A)ⁿ</a:t>
            </a:r>
            <a:r>
              <a:rPr lang="en-US" sz="2100" dirty="0">
                <a:latin typeface="Arial Black" panose="020B0A04020102020204" pitchFamily="34" charset="0"/>
              </a:rPr>
              <a:t> </a:t>
            </a:r>
            <a:r>
              <a:rPr lang="tr-TR" sz="2100" dirty="0">
                <a:latin typeface="Arial Black" panose="020B0A04020102020204" pitchFamily="34" charset="0"/>
              </a:rPr>
              <a:t>= Aⁿ</a:t>
            </a:r>
          </a:p>
          <a:p>
            <a:pPr marL="0" indent="0">
              <a:buNone/>
            </a:pPr>
            <a:r>
              <a:rPr lang="tr-TR" sz="2100" dirty="0">
                <a:latin typeface="Arial Black" panose="020B0A04020102020204" pitchFamily="34" charset="0"/>
              </a:rPr>
              <a:t>-Aⁿ</a:t>
            </a:r>
            <a:r>
              <a:rPr lang="en-US" sz="2100" dirty="0">
                <a:latin typeface="Arial Black" panose="020B0A04020102020204" pitchFamily="34" charset="0"/>
              </a:rPr>
              <a:t> </a:t>
            </a:r>
            <a:r>
              <a:rPr lang="tr-TR" sz="2100" dirty="0">
                <a:latin typeface="Arial Black" panose="020B0A04020102020204" pitchFamily="34" charset="0"/>
              </a:rPr>
              <a:t>≠</a:t>
            </a:r>
            <a:r>
              <a:rPr lang="en-US" sz="2100" dirty="0">
                <a:latin typeface="Arial Black" panose="020B0A04020102020204" pitchFamily="34" charset="0"/>
              </a:rPr>
              <a:t> </a:t>
            </a:r>
            <a:r>
              <a:rPr lang="tr-TR" sz="2100" dirty="0">
                <a:latin typeface="Arial Black" panose="020B0A04020102020204" pitchFamily="34" charset="0"/>
              </a:rPr>
              <a:t>Aⁿ</a:t>
            </a:r>
            <a:endParaRPr lang="en-US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sz="2100" dirty="0"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100" dirty="0">
                <a:latin typeface="Arial Black" panose="020B0A04020102020204" pitchFamily="34" charset="0"/>
              </a:rPr>
              <a:t>n tek bir sayı olmak üzere;</a:t>
            </a:r>
            <a:endParaRPr lang="en-US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100" dirty="0">
                <a:latin typeface="Arial Black" panose="020B0A04020102020204" pitchFamily="34" charset="0"/>
              </a:rPr>
              <a:t>(-B)ⁿ</a:t>
            </a:r>
            <a:r>
              <a:rPr lang="en-US" sz="2100" dirty="0">
                <a:latin typeface="Arial Black" panose="020B0A04020102020204" pitchFamily="34" charset="0"/>
              </a:rPr>
              <a:t> </a:t>
            </a:r>
            <a:r>
              <a:rPr lang="tr-TR" sz="2100" dirty="0">
                <a:latin typeface="Arial Black" panose="020B0A04020102020204" pitchFamily="34" charset="0"/>
              </a:rPr>
              <a:t>= -Bⁿ</a:t>
            </a:r>
            <a:endParaRPr lang="en-US" sz="2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100" dirty="0">
                <a:latin typeface="Arial Black" panose="020B0A04020102020204" pitchFamily="34" charset="0"/>
              </a:rPr>
              <a:t>(Aⁿ)ⁿ</a:t>
            </a:r>
            <a:r>
              <a:rPr lang="en-US" sz="2100" dirty="0">
                <a:latin typeface="Arial Black" panose="020B0A04020102020204" pitchFamily="34" charset="0"/>
              </a:rPr>
              <a:t> </a:t>
            </a:r>
            <a:r>
              <a:rPr lang="tr-TR" sz="2100" dirty="0">
                <a:latin typeface="Arial Black" panose="020B0A04020102020204" pitchFamily="34" charset="0"/>
              </a:rPr>
              <a:t>= </a:t>
            </a:r>
            <a:r>
              <a:rPr lang="tr-TR" sz="2100" dirty="0" err="1">
                <a:latin typeface="Arial Black" panose="020B0A04020102020204" pitchFamily="34" charset="0"/>
              </a:rPr>
              <a:t>A</a:t>
            </a:r>
            <a:r>
              <a:rPr lang="tr-TR" sz="2100" baseline="30000" dirty="0" err="1">
                <a:latin typeface="Arial Black" panose="020B0A04020102020204" pitchFamily="34" charset="0"/>
              </a:rPr>
              <a:t>n.n</a:t>
            </a:r>
            <a:endParaRPr lang="tr-TR" sz="2100" baseline="30000" dirty="0">
              <a:latin typeface="Arial Black" panose="020B0A04020102020204" pitchFamily="34" charset="0"/>
            </a:endParaRPr>
          </a:p>
          <a:p>
            <a:endParaRPr lang="tr-TR" sz="2100" dirty="0">
              <a:latin typeface="Arial Black" panose="020B0A04020102020204" pitchFamily="34" charset="0"/>
            </a:endParaRPr>
          </a:p>
        </p:txBody>
      </p:sp>
      <p:pic>
        <p:nvPicPr>
          <p:cNvPr id="3" name="3_20">
            <a:hlinkClick r:id="" action="ppaction://media"/>
            <a:extLst>
              <a:ext uri="{FF2B5EF4-FFF2-40B4-BE49-F238E27FC236}">
                <a16:creationId xmlns:a16="http://schemas.microsoft.com/office/drawing/2014/main" id="{8F5A3DF2-0F50-F54F-F291-70B4133E9F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7051" y="6235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1CA0-68D6-B6E9-8E4C-155A0DAAA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1EBD8C-399E-3C10-3BBB-D4C1E7846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78741"/>
            <a:ext cx="8229600" cy="1143000"/>
          </a:xfrm>
        </p:spPr>
        <p:txBody>
          <a:bodyPr/>
          <a:lstStyle/>
          <a:p>
            <a:r>
              <a:rPr lang="tr-TR" b="1" dirty="0"/>
              <a:t>ALIŞTIRMALAR</a:t>
            </a:r>
          </a:p>
        </p:txBody>
      </p:sp>
    </p:spTree>
    <p:extLst>
      <p:ext uri="{BB962C8B-B14F-4D97-AF65-F5344CB8AC3E}">
        <p14:creationId xmlns:p14="http://schemas.microsoft.com/office/powerpoint/2010/main" val="2376846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AA02A95-2025-FCA5-00D3-BF5AAAFC4340}"/>
              </a:ext>
            </a:extLst>
          </p:cNvPr>
          <p:cNvSpPr txBox="1"/>
          <p:nvPr/>
        </p:nvSpPr>
        <p:spPr>
          <a:xfrm>
            <a:off x="478445" y="1424368"/>
            <a:ext cx="5561410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(−3) </a:t>
            </a:r>
            <a:r>
              <a:rPr lang="tr-TR" sz="1875" baseline="30000" dirty="0">
                <a:latin typeface="Arial Black" panose="020B0A04020102020204" pitchFamily="34" charset="0"/>
              </a:rPr>
              <a:t>−2 </a:t>
            </a:r>
            <a:r>
              <a:rPr lang="tr-TR" sz="1875" dirty="0">
                <a:latin typeface="Arial Black" panose="020B0A04020102020204" pitchFamily="34" charset="0"/>
              </a:rPr>
              <a:t>− (−2 </a:t>
            </a:r>
            <a:r>
              <a:rPr lang="tr-TR" sz="1875" baseline="30000" dirty="0">
                <a:latin typeface="Arial Black" panose="020B0A04020102020204" pitchFamily="34" charset="0"/>
              </a:rPr>
              <a:t>2</a:t>
            </a:r>
            <a:r>
              <a:rPr lang="tr-TR" sz="1875" dirty="0">
                <a:latin typeface="Arial Black" panose="020B0A04020102020204" pitchFamily="34" charset="0"/>
              </a:rPr>
              <a:t> ) =?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0F47F74F-05AC-00C4-B52B-8AC763049F53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BD439A0B-6CC6-D9E3-F65D-7D9AD35C8E9D}"/>
              </a:ext>
            </a:extLst>
          </p:cNvPr>
          <p:cNvSpPr txBox="1"/>
          <p:nvPr/>
        </p:nvSpPr>
        <p:spPr>
          <a:xfrm>
            <a:off x="478445" y="198792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DC23AEF-D3FF-E43F-288C-8C1D00B44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79" y="2626324"/>
            <a:ext cx="8342983" cy="286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03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BEBCEED3-D102-909A-2778-D85C079C2321}"/>
              </a:ext>
            </a:extLst>
          </p:cNvPr>
          <p:cNvSpPr txBox="1"/>
          <p:nvPr/>
        </p:nvSpPr>
        <p:spPr>
          <a:xfrm>
            <a:off x="514783" y="1382134"/>
            <a:ext cx="762695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4.3</a:t>
            </a:r>
            <a:r>
              <a:rPr lang="tr-TR" sz="1875" baseline="30000" dirty="0">
                <a:latin typeface="Arial Black" panose="020B0A04020102020204" pitchFamily="34" charset="0"/>
              </a:rPr>
              <a:t>14</a:t>
            </a:r>
            <a:r>
              <a:rPr lang="tr-TR" sz="1875" dirty="0">
                <a:latin typeface="Arial Black" panose="020B0A04020102020204" pitchFamily="34" charset="0"/>
              </a:rPr>
              <a:t> + 2. 3</a:t>
            </a:r>
            <a:r>
              <a:rPr lang="tr-TR" sz="1875" baseline="30000" dirty="0">
                <a:latin typeface="Arial Black" panose="020B0A04020102020204" pitchFamily="34" charset="0"/>
              </a:rPr>
              <a:t>15</a:t>
            </a:r>
            <a:r>
              <a:rPr lang="tr-TR" sz="1875" dirty="0">
                <a:latin typeface="Arial Black" panose="020B0A04020102020204" pitchFamily="34" charset="0"/>
              </a:rPr>
              <a:t> = 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</a:rPr>
              <a:t>𝑥</a:t>
            </a:r>
            <a:r>
              <a:rPr lang="tr-TR" sz="1875" dirty="0">
                <a:latin typeface="Arial Black" panose="020B0A04020102020204" pitchFamily="34" charset="0"/>
              </a:rPr>
              <a:t>. 3</a:t>
            </a:r>
            <a:r>
              <a:rPr lang="tr-TR" sz="1875" baseline="30000" dirty="0">
                <a:latin typeface="Arial Black" panose="020B0A04020102020204" pitchFamily="34" charset="0"/>
              </a:rPr>
              <a:t>12</a:t>
            </a:r>
            <a:r>
              <a:rPr lang="tr-TR" sz="1875" dirty="0">
                <a:latin typeface="Arial Black" panose="020B0A04020102020204" pitchFamily="34" charset="0"/>
              </a:rPr>
              <a:t> ifadesindeki x değeri kaçtır?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0FBC1C-EC8F-3601-7F29-F1C54707E256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879F128-0C3E-120A-8808-C2016A3EB7AD}"/>
              </a:ext>
            </a:extLst>
          </p:cNvPr>
          <p:cNvSpPr txBox="1"/>
          <p:nvPr/>
        </p:nvSpPr>
        <p:spPr>
          <a:xfrm>
            <a:off x="514784" y="1921813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5A858F5-0271-7C24-CAAB-D09B18054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4" y="2469724"/>
            <a:ext cx="6731896" cy="391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42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D125D-6359-4712-CD23-E4DE7439B7E6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8D6F01-BF20-6B3F-C2E9-582E640168AD}"/>
              </a:ext>
            </a:extLst>
          </p:cNvPr>
          <p:cNvSpPr txBox="1"/>
          <p:nvPr/>
        </p:nvSpPr>
        <p:spPr>
          <a:xfrm>
            <a:off x="478443" y="2062499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C3EB44E-C44F-4861-9244-8FD53F512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48" y="1419199"/>
            <a:ext cx="3246535" cy="629431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19AADA04-00EA-EA90-2D15-F932257A9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44" y="2845808"/>
            <a:ext cx="8011984" cy="33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72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D9C61C-1CA4-9487-95DA-BEE1625AFCAF}"/>
              </a:ext>
            </a:extLst>
          </p:cNvPr>
          <p:cNvSpPr txBox="1"/>
          <p:nvPr/>
        </p:nvSpPr>
        <p:spPr>
          <a:xfrm>
            <a:off x="462017" y="464085"/>
            <a:ext cx="851395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133F132-D124-AF80-5204-8308024AD813}"/>
              </a:ext>
            </a:extLst>
          </p:cNvPr>
          <p:cNvSpPr txBox="1"/>
          <p:nvPr/>
        </p:nvSpPr>
        <p:spPr>
          <a:xfrm>
            <a:off x="462017" y="1994014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9C7D7193-60FB-F82A-7308-F122C3EE8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1130616"/>
            <a:ext cx="4429529" cy="764811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1DC26C42-7B26-8156-D33E-BAFBECFBD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86" y="2394124"/>
            <a:ext cx="6154009" cy="447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97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FF33FE-91DB-CC9A-E07D-B072E8472F7B}"/>
              </a:ext>
            </a:extLst>
          </p:cNvPr>
          <p:cNvSpPr txBox="1"/>
          <p:nvPr/>
        </p:nvSpPr>
        <p:spPr>
          <a:xfrm>
            <a:off x="514782" y="289681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72F8A318-5DB5-47EE-47DB-09E583209CD4}"/>
              </a:ext>
            </a:extLst>
          </p:cNvPr>
          <p:cNvSpPr txBox="1"/>
          <p:nvPr/>
        </p:nvSpPr>
        <p:spPr>
          <a:xfrm>
            <a:off x="514782" y="138353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FFDA4D6E-E323-C8B5-EE02-18AAF124A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924856"/>
            <a:ext cx="6439799" cy="362001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E38B9C41-15A7-1A34-AE62-447BB5B57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34" y="1795939"/>
            <a:ext cx="7631960" cy="506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8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CE27FAA5-CE04-58A2-5C98-FA6D648F8FBF}"/>
              </a:ext>
            </a:extLst>
          </p:cNvPr>
          <p:cNvSpPr txBox="1"/>
          <p:nvPr/>
        </p:nvSpPr>
        <p:spPr>
          <a:xfrm>
            <a:off x="520281" y="1521526"/>
            <a:ext cx="7737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 Black" panose="020B0A04020102020204" pitchFamily="34" charset="0"/>
              </a:rPr>
              <a:t>A=2</a:t>
            </a:r>
            <a:r>
              <a:rPr lang="en-US" sz="1500" baseline="30000" dirty="0">
                <a:latin typeface="Arial Black" panose="020B0A04020102020204" pitchFamily="34" charset="0"/>
              </a:rPr>
              <a:t>-1/2</a:t>
            </a:r>
            <a:r>
              <a:rPr lang="en-US" sz="1500" dirty="0">
                <a:latin typeface="Arial Black" panose="020B0A04020102020204" pitchFamily="34" charset="0"/>
              </a:rPr>
              <a:t> , B=4</a:t>
            </a:r>
            <a:r>
              <a:rPr lang="en-US" sz="1500" baseline="30000" dirty="0">
                <a:latin typeface="Arial Black" panose="020B0A04020102020204" pitchFamily="34" charset="0"/>
              </a:rPr>
              <a:t>-3/2</a:t>
            </a:r>
            <a:r>
              <a:rPr lang="en-US" sz="1500" dirty="0">
                <a:latin typeface="Arial Black" panose="020B0A04020102020204" pitchFamily="34" charset="0"/>
              </a:rPr>
              <a:t>, C=8</a:t>
            </a:r>
            <a:r>
              <a:rPr lang="en-US" sz="1500" baseline="30000" dirty="0">
                <a:latin typeface="Arial Black" panose="020B0A04020102020204" pitchFamily="34" charset="0"/>
              </a:rPr>
              <a:t>-4/3 </a:t>
            </a:r>
            <a:r>
              <a:rPr lang="en-US" sz="1500" dirty="0">
                <a:latin typeface="Arial Black" panose="020B0A04020102020204" pitchFamily="34" charset="0"/>
              </a:rPr>
              <a:t> </a:t>
            </a:r>
            <a:r>
              <a:rPr lang="en-US" sz="1500" dirty="0" err="1">
                <a:latin typeface="Arial Black" panose="020B0A04020102020204" pitchFamily="34" charset="0"/>
              </a:rPr>
              <a:t>sayıları</a:t>
            </a:r>
            <a:r>
              <a:rPr lang="en-US" sz="1500" dirty="0">
                <a:latin typeface="Arial Black" panose="020B0A04020102020204" pitchFamily="34" charset="0"/>
              </a:rPr>
              <a:t> </a:t>
            </a:r>
            <a:r>
              <a:rPr lang="en-US" sz="1500" dirty="0" err="1">
                <a:latin typeface="Arial Black" panose="020B0A04020102020204" pitchFamily="34" charset="0"/>
              </a:rPr>
              <a:t>büyükten</a:t>
            </a:r>
            <a:r>
              <a:rPr lang="en-US" sz="1500" dirty="0">
                <a:latin typeface="Arial Black" panose="020B0A04020102020204" pitchFamily="34" charset="0"/>
              </a:rPr>
              <a:t> </a:t>
            </a:r>
            <a:r>
              <a:rPr lang="en-US" sz="1500" dirty="0" err="1">
                <a:latin typeface="Arial Black" panose="020B0A04020102020204" pitchFamily="34" charset="0"/>
              </a:rPr>
              <a:t>küçüğe</a:t>
            </a:r>
            <a:r>
              <a:rPr lang="en-US" sz="1500" dirty="0">
                <a:latin typeface="Arial Black" panose="020B0A04020102020204" pitchFamily="34" charset="0"/>
              </a:rPr>
              <a:t> </a:t>
            </a:r>
            <a:r>
              <a:rPr lang="en-US" sz="1500" dirty="0" err="1">
                <a:latin typeface="Arial Black" panose="020B0A04020102020204" pitchFamily="34" charset="0"/>
              </a:rPr>
              <a:t>göre</a:t>
            </a:r>
            <a:r>
              <a:rPr lang="en-US" sz="1500" dirty="0">
                <a:latin typeface="Arial Black" panose="020B0A04020102020204" pitchFamily="34" charset="0"/>
              </a:rPr>
              <a:t> </a:t>
            </a:r>
            <a:r>
              <a:rPr lang="en-US" sz="1500" dirty="0" err="1">
                <a:latin typeface="Arial Black" panose="020B0A04020102020204" pitchFamily="34" charset="0"/>
              </a:rPr>
              <a:t>sıralayınız</a:t>
            </a:r>
            <a:r>
              <a:rPr lang="en-US" sz="1500" dirty="0">
                <a:latin typeface="Arial Black" panose="020B0A04020102020204" pitchFamily="34" charset="0"/>
              </a:rPr>
              <a:t>.</a:t>
            </a:r>
            <a:r>
              <a:rPr lang="en-US" sz="1500" baseline="30000" dirty="0">
                <a:latin typeface="Arial Black" panose="020B0A04020102020204" pitchFamily="34" charset="0"/>
              </a:rPr>
              <a:t> </a:t>
            </a:r>
            <a:endParaRPr lang="tr-TR" sz="1500" baseline="30000" dirty="0">
              <a:latin typeface="Arial Black" panose="020B0A04020102020204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6F8A661-C688-DCE3-2FB4-FF1B0A2CA09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9A2E11D-691F-2E62-9C0E-BDA93F5D41F6}"/>
              </a:ext>
            </a:extLst>
          </p:cNvPr>
          <p:cNvSpPr txBox="1"/>
          <p:nvPr/>
        </p:nvSpPr>
        <p:spPr>
          <a:xfrm>
            <a:off x="419833" y="199931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DAD72EF-A676-BDC7-CEDD-006A01C95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2554054"/>
            <a:ext cx="6174252" cy="393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66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ADD96101-D036-1D01-DB48-662E8CB6ACE1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7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CA26826-F360-76DB-EA02-7A3C1E8B5535}"/>
              </a:ext>
            </a:extLst>
          </p:cNvPr>
          <p:cNvSpPr txBox="1"/>
          <p:nvPr/>
        </p:nvSpPr>
        <p:spPr>
          <a:xfrm>
            <a:off x="514783" y="181827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C6EBCAC-D943-6CA5-B024-4B3CA2EB6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35" y="1299305"/>
            <a:ext cx="3778815" cy="40011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E88C3228-CB30-0CC1-F224-71B3CA84F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83" y="2426687"/>
            <a:ext cx="7973704" cy="299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7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4A82452E-D249-18B5-A1DB-5C3E8470B8AD}"/>
              </a:ext>
            </a:extLst>
          </p:cNvPr>
          <p:cNvSpPr txBox="1"/>
          <p:nvPr/>
        </p:nvSpPr>
        <p:spPr>
          <a:xfrm>
            <a:off x="514783" y="25407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8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E18A2-D35F-583D-2800-B66CE9D069FE}"/>
              </a:ext>
            </a:extLst>
          </p:cNvPr>
          <p:cNvSpPr txBox="1"/>
          <p:nvPr/>
        </p:nvSpPr>
        <p:spPr>
          <a:xfrm>
            <a:off x="514783" y="1812014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3676265-7339-BE42-BEB9-AEA2C21AA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4" y="981290"/>
            <a:ext cx="3597939" cy="72242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4B7E1CCA-81B4-2F45-4542-DCFAFFC77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521" y="1751887"/>
            <a:ext cx="3972479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54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A5E2B82-DE22-3C57-B310-537581A42B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</a:t>
            </a:r>
            <a:endParaRPr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007B347-0331-30DF-7E22-514862A9D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19" y="1709667"/>
            <a:ext cx="8396847" cy="1092527"/>
          </a:xfrm>
          <a:prstGeom prst="rect">
            <a:avLst/>
          </a:prstGeom>
        </p:spPr>
      </p:pic>
      <p:pic>
        <p:nvPicPr>
          <p:cNvPr id="2" name="3_3">
            <a:hlinkClick r:id="" action="ppaction://media"/>
            <a:extLst>
              <a:ext uri="{FF2B5EF4-FFF2-40B4-BE49-F238E27FC236}">
                <a16:creationId xmlns:a16="http://schemas.microsoft.com/office/drawing/2014/main" id="{0350B98D-57F7-126F-576D-B3622E8A0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5484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2AEDA10F-1C2E-9A32-E4DF-49EB4BDC3A91}"/>
              </a:ext>
            </a:extLst>
          </p:cNvPr>
          <p:cNvSpPr txBox="1"/>
          <p:nvPr/>
        </p:nvSpPr>
        <p:spPr>
          <a:xfrm>
            <a:off x="514783" y="1380318"/>
            <a:ext cx="5212889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9</a:t>
            </a:r>
            <a:r>
              <a:rPr lang="tr-TR" sz="1875" baseline="30000" dirty="0">
                <a:latin typeface="Arial Black" panose="020B0A04020102020204" pitchFamily="34" charset="0"/>
              </a:rPr>
              <a:t> −16 </a:t>
            </a:r>
            <a:r>
              <a:rPr lang="tr-TR" sz="1875" dirty="0">
                <a:latin typeface="Arial Black" panose="020B0A04020102020204" pitchFamily="34" charset="0"/>
              </a:rPr>
              <a:t>sayısı 27</a:t>
            </a:r>
            <a:r>
              <a:rPr lang="tr-TR" sz="1875" baseline="30000" dirty="0">
                <a:latin typeface="Arial Black" panose="020B0A04020102020204" pitchFamily="34" charset="0"/>
              </a:rPr>
              <a:t>5</a:t>
            </a:r>
            <a:r>
              <a:rPr lang="tr-TR" sz="1875" dirty="0">
                <a:latin typeface="Arial Black" panose="020B0A04020102020204" pitchFamily="34" charset="0"/>
              </a:rPr>
              <a:t> sayısının kaç katıdır?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EA17C7-5496-5BBA-505C-F3CA01BB89D0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9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CFDD9B-FE2A-8A18-6A83-9985D1F70CFC}"/>
              </a:ext>
            </a:extLst>
          </p:cNvPr>
          <p:cNvSpPr txBox="1"/>
          <p:nvPr/>
        </p:nvSpPr>
        <p:spPr>
          <a:xfrm>
            <a:off x="478445" y="198792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1198E63-CB2D-416A-CC72-860525AA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67" y="2582274"/>
            <a:ext cx="6846830" cy="30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62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462B199-7D82-3414-0189-721AE8BFE706}"/>
              </a:ext>
            </a:extLst>
          </p:cNvPr>
          <p:cNvSpPr txBox="1"/>
          <p:nvPr/>
        </p:nvSpPr>
        <p:spPr>
          <a:xfrm>
            <a:off x="514783" y="1424734"/>
            <a:ext cx="6331516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−2 </a:t>
            </a:r>
            <a:r>
              <a:rPr lang="tr-TR" sz="1875" baseline="30000" dirty="0">
                <a:latin typeface="Arial Black" panose="020B0A04020102020204" pitchFamily="34" charset="0"/>
              </a:rPr>
              <a:t>−1 </a:t>
            </a:r>
            <a:r>
              <a:rPr lang="tr-TR" sz="1875" dirty="0">
                <a:latin typeface="Arial Black" panose="020B0A04020102020204" pitchFamily="34" charset="0"/>
              </a:rPr>
              <a:t>− 2 </a:t>
            </a:r>
            <a:r>
              <a:rPr lang="tr-TR" sz="1875" baseline="30000" dirty="0">
                <a:latin typeface="Arial Black" panose="020B0A04020102020204" pitchFamily="34" charset="0"/>
              </a:rPr>
              <a:t>−2</a:t>
            </a:r>
            <a:r>
              <a:rPr lang="tr-TR" sz="1875" dirty="0">
                <a:latin typeface="Arial Black" panose="020B0A04020102020204" pitchFamily="34" charset="0"/>
              </a:rPr>
              <a:t> işleminin sonucu kaçtır?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E77E45C-2023-9750-2816-D9D6EBC22FA9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10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4AC91-C855-B3BD-CA4D-429A5A1CF010}"/>
              </a:ext>
            </a:extLst>
          </p:cNvPr>
          <p:cNvSpPr txBox="1"/>
          <p:nvPr/>
        </p:nvSpPr>
        <p:spPr>
          <a:xfrm>
            <a:off x="478445" y="198792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7072841-9F7F-B347-9341-A0B0D6E94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2570357"/>
            <a:ext cx="5747038" cy="22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69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E384AFA8-29E6-F0D6-1477-48328084F98B}"/>
              </a:ext>
            </a:extLst>
          </p:cNvPr>
          <p:cNvSpPr txBox="1"/>
          <p:nvPr/>
        </p:nvSpPr>
        <p:spPr>
          <a:xfrm>
            <a:off x="514783" y="1432447"/>
            <a:ext cx="5794474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75" dirty="0">
                <a:latin typeface="Arial Black" panose="020B0A04020102020204" pitchFamily="34" charset="0"/>
              </a:rPr>
              <a:t>−2</a:t>
            </a:r>
            <a:r>
              <a:rPr lang="tr-TR" sz="1875" baseline="30000" dirty="0">
                <a:latin typeface="Arial Black" panose="020B0A04020102020204" pitchFamily="34" charset="0"/>
              </a:rPr>
              <a:t>2</a:t>
            </a:r>
            <a:r>
              <a:rPr lang="tr-TR" sz="1875" dirty="0">
                <a:latin typeface="Arial Black" panose="020B0A04020102020204" pitchFamily="34" charset="0"/>
              </a:rPr>
              <a:t> + −3</a:t>
            </a:r>
            <a:r>
              <a:rPr lang="tr-TR" sz="1875" baseline="30000" dirty="0">
                <a:latin typeface="Arial Black" panose="020B0A04020102020204" pitchFamily="34" charset="0"/>
              </a:rPr>
              <a:t>2 </a:t>
            </a:r>
            <a:r>
              <a:rPr lang="tr-TR" sz="1875" dirty="0">
                <a:latin typeface="Arial Black" panose="020B0A04020102020204" pitchFamily="34" charset="0"/>
              </a:rPr>
              <a:t>− (−1)</a:t>
            </a:r>
            <a:r>
              <a:rPr lang="tr-TR" sz="1875" baseline="30000" dirty="0">
                <a:latin typeface="Arial Black" panose="020B0A04020102020204" pitchFamily="34" charset="0"/>
              </a:rPr>
              <a:t>18</a:t>
            </a:r>
            <a:r>
              <a:rPr lang="tr-TR" sz="1875" dirty="0">
                <a:latin typeface="Arial Black" panose="020B0A04020102020204" pitchFamily="34" charset="0"/>
              </a:rPr>
              <a:t> − 4</a:t>
            </a:r>
            <a:r>
              <a:rPr lang="tr-TR" sz="1875" baseline="30000" dirty="0">
                <a:latin typeface="Arial Black" panose="020B0A04020102020204" pitchFamily="34" charset="0"/>
              </a:rPr>
              <a:t>0</a:t>
            </a:r>
            <a:r>
              <a:rPr lang="tr-TR" sz="1875" dirty="0">
                <a:latin typeface="Arial Black" panose="020B0A04020102020204" pitchFamily="34" charset="0"/>
              </a:rPr>
              <a:t> − 0</a:t>
            </a:r>
            <a:r>
              <a:rPr lang="tr-TR" sz="1875" baseline="30000" dirty="0">
                <a:latin typeface="Arial Black" panose="020B0A04020102020204" pitchFamily="34" charset="0"/>
              </a:rPr>
              <a:t>5</a:t>
            </a:r>
            <a:r>
              <a:rPr lang="en-US" sz="1875" baseline="30000" dirty="0">
                <a:latin typeface="Arial Black" panose="020B0A04020102020204" pitchFamily="34" charset="0"/>
              </a:rPr>
              <a:t>  </a:t>
            </a:r>
            <a:r>
              <a:rPr lang="en-US" sz="1875" dirty="0">
                <a:latin typeface="Arial Black" panose="020B0A04020102020204" pitchFamily="34" charset="0"/>
              </a:rPr>
              <a:t>= ?</a:t>
            </a:r>
            <a:r>
              <a:rPr lang="tr-TR" sz="1875" baseline="300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EA005-7CFB-E074-1A5C-F9081748AE0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11</a:t>
            </a:r>
            <a:endParaRPr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308731C-0CBD-7D7D-2452-CCC6A3EFFA92}"/>
              </a:ext>
            </a:extLst>
          </p:cNvPr>
          <p:cNvSpPr txBox="1"/>
          <p:nvPr/>
        </p:nvSpPr>
        <p:spPr>
          <a:xfrm>
            <a:off x="478445" y="198792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1B5735-23F6-779E-7AC9-51212477A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83" y="2634403"/>
            <a:ext cx="4503952" cy="31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25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A8204FE-C424-47CB-629E-E3EE7577BC71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12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7CF7D-4675-9C7E-86DD-73BE6702CBF4}"/>
              </a:ext>
            </a:extLst>
          </p:cNvPr>
          <p:cNvSpPr txBox="1"/>
          <p:nvPr/>
        </p:nvSpPr>
        <p:spPr>
          <a:xfrm>
            <a:off x="478445" y="18066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1470071-8C3C-7A57-E428-EC2BDD91F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1286675"/>
            <a:ext cx="4060373" cy="40011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9ED71C0-425A-5722-38AE-537E8332C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83" y="2367756"/>
            <a:ext cx="5193550" cy="40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55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7DB3-B3D3-FB96-FFB2-02B01CCFF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250C431-F83F-CBFE-854A-F49C9DA4545B}"/>
              </a:ext>
            </a:extLst>
          </p:cNvPr>
          <p:cNvSpPr txBox="1"/>
          <p:nvPr/>
        </p:nvSpPr>
        <p:spPr>
          <a:xfrm>
            <a:off x="582069" y="48374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E1ABBD2-EAEB-B187-D716-191226049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8" y="1068524"/>
            <a:ext cx="7726189" cy="5640714"/>
          </a:xfrm>
          <a:prstGeom prst="rect">
            <a:avLst/>
          </a:prstGeom>
        </p:spPr>
      </p:pic>
      <p:pic>
        <p:nvPicPr>
          <p:cNvPr id="2" name="3_4">
            <a:hlinkClick r:id="" action="ppaction://media"/>
            <a:extLst>
              <a:ext uri="{FF2B5EF4-FFF2-40B4-BE49-F238E27FC236}">
                <a16:creationId xmlns:a16="http://schemas.microsoft.com/office/drawing/2014/main" id="{B293C399-A212-C70E-3248-2D453B1B8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8482418" y="6119611"/>
            <a:ext cx="661582" cy="66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1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01BF-AE2E-2B13-D51D-B9353E31E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667D0F44-4C33-2F47-23B6-CF7674576B3A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3D5DCAB-AE34-958B-B5D2-DF84CC0C9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2087925"/>
            <a:ext cx="8408488" cy="763430"/>
          </a:xfrm>
          <a:prstGeom prst="rect">
            <a:avLst/>
          </a:prstGeom>
        </p:spPr>
      </p:pic>
      <p:pic>
        <p:nvPicPr>
          <p:cNvPr id="2" name="3_5">
            <a:hlinkClick r:id="" action="ppaction://media"/>
            <a:extLst>
              <a:ext uri="{FF2B5EF4-FFF2-40B4-BE49-F238E27FC236}">
                <a16:creationId xmlns:a16="http://schemas.microsoft.com/office/drawing/2014/main" id="{BEF715A2-DC22-AF3F-7135-A1C5B6F84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146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5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1017F-E7FB-88E4-23D0-47C6E9E9A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055B8F-0DC1-D2CA-DDE4-472664743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ÜSLÜ SAYILARDA İŞLEMLER</a:t>
            </a:r>
          </a:p>
        </p:txBody>
      </p:sp>
    </p:spTree>
    <p:extLst>
      <p:ext uri="{BB962C8B-B14F-4D97-AF65-F5344CB8AC3E}">
        <p14:creationId xmlns:p14="http://schemas.microsoft.com/office/powerpoint/2010/main" val="189679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8599C-0687-5154-1B83-68E5C109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BE116CF-0FBF-D7D4-4666-00C4C3FC082D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SAYILARDA İŞLEMLER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79DD37C-AA7A-7C3F-B9F8-A7C9AEF74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20" y="1436249"/>
            <a:ext cx="8200959" cy="4994047"/>
          </a:xfrm>
          <a:prstGeom prst="rect">
            <a:avLst/>
          </a:prstGeom>
        </p:spPr>
      </p:pic>
      <p:pic>
        <p:nvPicPr>
          <p:cNvPr id="4" name="3_7">
            <a:hlinkClick r:id="" action="ppaction://media"/>
            <a:extLst>
              <a:ext uri="{FF2B5EF4-FFF2-40B4-BE49-F238E27FC236}">
                <a16:creationId xmlns:a16="http://schemas.microsoft.com/office/drawing/2014/main" id="{42FA49D1-6769-DD58-B65B-AB933552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5268" y="61866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7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CB787-C0DC-2D94-037D-39FB6A467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C7CB9A7E-EEBB-1611-9D3E-A8104C36AA8D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SAYILARDA İŞLEMLER</a:t>
            </a:r>
            <a:endParaRPr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B2A71E5-BEB4-5977-A13B-AB0018645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49" y="1535135"/>
            <a:ext cx="8128836" cy="4059419"/>
          </a:xfrm>
          <a:prstGeom prst="rect">
            <a:avLst/>
          </a:prstGeom>
        </p:spPr>
      </p:pic>
      <p:pic>
        <p:nvPicPr>
          <p:cNvPr id="2" name="3_8">
            <a:hlinkClick r:id="" action="ppaction://media"/>
            <a:extLst>
              <a:ext uri="{FF2B5EF4-FFF2-40B4-BE49-F238E27FC236}">
                <a16:creationId xmlns:a16="http://schemas.microsoft.com/office/drawing/2014/main" id="{6CF19B27-AEAA-498F-922B-4739D3211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5268" y="6196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4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04484-DB97-025F-9A17-139A19D0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F82EDA0-8FC4-8C66-B6DB-28C3A0EC932C}"/>
              </a:ext>
            </a:extLst>
          </p:cNvPr>
          <p:cNvSpPr txBox="1"/>
          <p:nvPr/>
        </p:nvSpPr>
        <p:spPr>
          <a:xfrm>
            <a:off x="375049" y="52989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ÜSLÜ SAYILARDA İŞLEMLER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3432186-A51F-36C7-EBF9-26A46DE3C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231" y="1618997"/>
            <a:ext cx="8396719" cy="3749416"/>
          </a:xfrm>
          <a:prstGeom prst="rect">
            <a:avLst/>
          </a:prstGeom>
        </p:spPr>
      </p:pic>
      <p:pic>
        <p:nvPicPr>
          <p:cNvPr id="2" name="3_9">
            <a:hlinkClick r:id="" action="ppaction://media"/>
            <a:extLst>
              <a:ext uri="{FF2B5EF4-FFF2-40B4-BE49-F238E27FC236}">
                <a16:creationId xmlns:a16="http://schemas.microsoft.com/office/drawing/2014/main" id="{73440224-E6B2-558A-2351-865BA592B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5268" y="6196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7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663</Words>
  <Application>Microsoft Office PowerPoint</Application>
  <PresentationFormat>Ekran Gösterisi (4:3)</PresentationFormat>
  <Paragraphs>143</Paragraphs>
  <Slides>33</Slides>
  <Notes>0</Notes>
  <HiddenSlides>0</HiddenSlides>
  <MMClips>17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Arial</vt:lpstr>
      <vt:lpstr>Arial Black</vt:lpstr>
      <vt:lpstr>Calibri</vt:lpstr>
      <vt:lpstr>Cambria Math</vt:lpstr>
      <vt:lpstr>Wingdings</vt:lpstr>
      <vt:lpstr>Office Theme</vt:lpstr>
      <vt:lpstr>TEMEL MATEMATİK-I</vt:lpstr>
      <vt:lpstr>ÜSLÜ SAYILAR</vt:lpstr>
      <vt:lpstr>PowerPoint Sunusu</vt:lpstr>
      <vt:lpstr>PowerPoint Sunusu</vt:lpstr>
      <vt:lpstr>PowerPoint Sunusu</vt:lpstr>
      <vt:lpstr>ÜSLÜ SAYILARDA İŞLEMLER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Ayşe Cansev Özdemir</dc:creator>
  <cp:keywords/>
  <dc:description>generated using python-pptx</dc:description>
  <cp:lastModifiedBy>qwer öz</cp:lastModifiedBy>
  <cp:revision>299</cp:revision>
  <dcterms:created xsi:type="dcterms:W3CDTF">2013-01-27T09:14:16Z</dcterms:created>
  <dcterms:modified xsi:type="dcterms:W3CDTF">2025-09-10T10:37:39Z</dcterms:modified>
  <cp:category/>
</cp:coreProperties>
</file>