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12" r:id="rId2"/>
    <p:sldId id="267" r:id="rId3"/>
    <p:sldId id="313" r:id="rId4"/>
    <p:sldId id="362" r:id="rId5"/>
    <p:sldId id="257" r:id="rId6"/>
    <p:sldId id="259" r:id="rId7"/>
    <p:sldId id="290" r:id="rId8"/>
    <p:sldId id="357" r:id="rId9"/>
    <p:sldId id="358" r:id="rId10"/>
    <p:sldId id="359" r:id="rId11"/>
    <p:sldId id="320" r:id="rId12"/>
    <p:sldId id="342" r:id="rId13"/>
    <p:sldId id="346" r:id="rId14"/>
    <p:sldId id="347" r:id="rId15"/>
    <p:sldId id="375" r:id="rId16"/>
    <p:sldId id="376" r:id="rId17"/>
    <p:sldId id="377" r:id="rId18"/>
    <p:sldId id="348" r:id="rId19"/>
    <p:sldId id="349" r:id="rId20"/>
    <p:sldId id="350" r:id="rId21"/>
    <p:sldId id="356" r:id="rId22"/>
    <p:sldId id="363" r:id="rId23"/>
    <p:sldId id="295" r:id="rId24"/>
    <p:sldId id="311" r:id="rId25"/>
    <p:sldId id="364" r:id="rId26"/>
    <p:sldId id="324" r:id="rId27"/>
    <p:sldId id="365" r:id="rId28"/>
    <p:sldId id="366" r:id="rId29"/>
    <p:sldId id="367" r:id="rId30"/>
    <p:sldId id="368" r:id="rId31"/>
    <p:sldId id="369" r:id="rId32"/>
    <p:sldId id="370" r:id="rId33"/>
    <p:sldId id="371" r:id="rId34"/>
    <p:sldId id="372" r:id="rId35"/>
    <p:sldId id="373" r:id="rId36"/>
    <p:sldId id="374"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25" autoAdjust="0"/>
  </p:normalViewPr>
  <p:slideViewPr>
    <p:cSldViewPr snapToGrid="0" snapToObjects="1">
      <p:cViewPr varScale="1">
        <p:scale>
          <a:sx n="77" d="100"/>
          <a:sy n="77" d="100"/>
        </p:scale>
        <p:origin x="1618"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2.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p3"/><Relationship Id="rId1" Type="http://schemas.microsoft.com/office/2007/relationships/media" Target="../media/media13.mp3"/><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2.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2.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2.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7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C294EA-8C5F-D241-B622-6ECBB3F55A81}"/>
              </a:ext>
            </a:extLst>
          </p:cNvPr>
          <p:cNvSpPr>
            <a:spLocks noGrp="1"/>
          </p:cNvSpPr>
          <p:nvPr>
            <p:ph type="ctrTitle"/>
          </p:nvPr>
        </p:nvSpPr>
        <p:spPr/>
        <p:txBody>
          <a:bodyPr/>
          <a:lstStyle/>
          <a:p>
            <a:r>
              <a:rPr lang="tr-TR"/>
              <a:t>TEMEL MATEMATİK-I</a:t>
            </a:r>
            <a:endParaRPr lang="tr-TR" dirty="0"/>
          </a:p>
        </p:txBody>
      </p:sp>
      <p:sp>
        <p:nvSpPr>
          <p:cNvPr id="3" name="Alt Başlık 2">
            <a:extLst>
              <a:ext uri="{FF2B5EF4-FFF2-40B4-BE49-F238E27FC236}">
                <a16:creationId xmlns:a16="http://schemas.microsoft.com/office/drawing/2014/main" id="{E3CBE3F7-9009-BAEE-9662-FE5607FEBD86}"/>
              </a:ext>
            </a:extLst>
          </p:cNvPr>
          <p:cNvSpPr>
            <a:spLocks noGrp="1"/>
          </p:cNvSpPr>
          <p:nvPr>
            <p:ph type="subTitle" idx="1"/>
          </p:nvPr>
        </p:nvSpPr>
        <p:spPr/>
        <p:txBody>
          <a:bodyPr/>
          <a:lstStyle/>
          <a:p>
            <a:r>
              <a:rPr lang="tr-TR" dirty="0"/>
              <a:t>Ayşe Cansev ÖZDEMİR</a:t>
            </a:r>
          </a:p>
        </p:txBody>
      </p:sp>
    </p:spTree>
    <p:extLst>
      <p:ext uri="{BB962C8B-B14F-4D97-AF65-F5344CB8AC3E}">
        <p14:creationId xmlns:p14="http://schemas.microsoft.com/office/powerpoint/2010/main" val="2520683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id="{C584AC03-293C-A832-F5A3-7520120272F0}"/>
              </a:ext>
            </a:extLst>
          </p:cNvPr>
          <p:cNvSpPr/>
          <p:nvPr/>
        </p:nvSpPr>
        <p:spPr>
          <a:xfrm>
            <a:off x="323266" y="1173015"/>
            <a:ext cx="8497467" cy="473206"/>
          </a:xfrm>
          <a:prstGeom prst="rect">
            <a:avLst/>
          </a:prstGeom>
          <a:gradFill>
            <a:gsLst>
              <a:gs pos="97350">
                <a:srgbClr val="2F5497"/>
              </a:gs>
              <a:gs pos="94700">
                <a:schemeClr val="accent1">
                  <a:lumMod val="50000"/>
                </a:schemeClr>
              </a:gs>
              <a:gs pos="0">
                <a:srgbClr val="C00000"/>
              </a:gs>
              <a:gs pos="100000">
                <a:schemeClr val="accent1">
                  <a:satMod val="110000"/>
                  <a:lumMod val="100000"/>
                  <a:shade val="100000"/>
                </a:schemeClr>
              </a:gs>
              <a:gs pos="100000">
                <a:schemeClr val="accent1">
                  <a:lumMod val="50000"/>
                </a:schemeClr>
              </a:gs>
            </a:gsLst>
            <a:lin ang="5400000" scaled="0"/>
          </a:gradFill>
          <a:ln/>
        </p:spPr>
        <p:style>
          <a:lnRef idx="0">
            <a:schemeClr val="accent2"/>
          </a:lnRef>
          <a:fillRef idx="3">
            <a:schemeClr val="accent2"/>
          </a:fillRef>
          <a:effectRef idx="3">
            <a:schemeClr val="accent2"/>
          </a:effectRef>
          <a:fontRef idx="minor">
            <a:schemeClr val="lt1"/>
          </a:fontRef>
        </p:style>
        <p:txBody>
          <a:bodyPr wrap="square" lIns="68580" tIns="34290" rIns="68580" bIns="34290">
            <a:spAutoFit/>
          </a:bodyPr>
          <a:lstStyle/>
          <a:p>
            <a:pPr algn="ctr"/>
            <a:r>
              <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DİKKAT!</a:t>
            </a:r>
          </a:p>
        </p:txBody>
      </p:sp>
      <p:pic>
        <p:nvPicPr>
          <p:cNvPr id="3" name="Resim 2">
            <a:extLst>
              <a:ext uri="{FF2B5EF4-FFF2-40B4-BE49-F238E27FC236}">
                <a16:creationId xmlns:a16="http://schemas.microsoft.com/office/drawing/2014/main" id="{73CFF870-BCD3-A29B-0923-6BCB107B14BB}"/>
              </a:ext>
            </a:extLst>
          </p:cNvPr>
          <p:cNvPicPr>
            <a:picLocks noChangeAspect="1"/>
          </p:cNvPicPr>
          <p:nvPr/>
        </p:nvPicPr>
        <p:blipFill>
          <a:blip r:embed="rId4"/>
          <a:stretch>
            <a:fillRect/>
          </a:stretch>
        </p:blipFill>
        <p:spPr>
          <a:xfrm>
            <a:off x="2728051" y="1955276"/>
            <a:ext cx="3429479" cy="3543795"/>
          </a:xfrm>
          <a:prstGeom prst="rect">
            <a:avLst/>
          </a:prstGeom>
        </p:spPr>
      </p:pic>
      <p:pic>
        <p:nvPicPr>
          <p:cNvPr id="4" name="4_10">
            <a:hlinkClick r:id="" action="ppaction://media"/>
            <a:extLst>
              <a:ext uri="{FF2B5EF4-FFF2-40B4-BE49-F238E27FC236}">
                <a16:creationId xmlns:a16="http://schemas.microsoft.com/office/drawing/2014/main" id="{815EB3FB-0631-75E1-2D91-1EA171C8068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62203" y="6146386"/>
            <a:ext cx="487363" cy="487363"/>
          </a:xfrm>
          <a:prstGeom prst="rect">
            <a:avLst/>
          </a:prstGeom>
        </p:spPr>
      </p:pic>
    </p:spTree>
    <p:extLst>
      <p:ext uri="{BB962C8B-B14F-4D97-AF65-F5344CB8AC3E}">
        <p14:creationId xmlns:p14="http://schemas.microsoft.com/office/powerpoint/2010/main" val="986363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2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D4CA5974-FB58-99C6-0F6C-8F92BE13674E}"/>
                  </a:ext>
                </a:extLst>
              </p:cNvPr>
              <p:cNvSpPr txBox="1"/>
              <p:nvPr/>
            </p:nvSpPr>
            <p:spPr>
              <a:xfrm>
                <a:off x="993574" y="1971656"/>
                <a:ext cx="7047083" cy="2132250"/>
              </a:xfrm>
              <a:prstGeom prst="rect">
                <a:avLst/>
              </a:prstGeom>
              <a:noFill/>
            </p:spPr>
            <p:txBody>
              <a:bodyPr wrap="square" rtlCol="0">
                <a:spAutoFit/>
              </a:bodyPr>
              <a:lstStyle/>
              <a:p>
                <a:endParaRPr lang="tr-TR" sz="1875" b="1" baseline="30000" dirty="0">
                  <a:latin typeface="Cambria Math" panose="02040503050406030204" pitchFamily="18" charset="0"/>
                </a:endParaRPr>
              </a:p>
              <a:p>
                <a:pPr marL="257175" indent="-257175">
                  <a:buFont typeface="Wingdings" panose="05000000000000000000" pitchFamily="2" charset="2"/>
                  <a:buChar char="ü"/>
                </a:pPr>
                <a14:m>
                  <m:oMath xmlns:m="http://schemas.openxmlformats.org/officeDocument/2006/math">
                    <m:rad>
                      <m:radPr>
                        <m:ctrlPr>
                          <a:rPr lang="tr-TR" sz="1875" b="1" i="1">
                            <a:latin typeface="Cambria Math" panose="02040503050406030204" pitchFamily="18" charset="0"/>
                          </a:rPr>
                        </m:ctrlPr>
                      </m:radPr>
                      <m:deg>
                        <m:r>
                          <m:rPr>
                            <m:brk m:alnAt="7"/>
                          </m:rPr>
                          <a:rPr lang="tr-TR" sz="1875" b="1" i="1">
                            <a:latin typeface="Cambria Math" panose="02040503050406030204" pitchFamily="18" charset="0"/>
                          </a:rPr>
                          <m:t>𝒎</m:t>
                        </m:r>
                      </m:deg>
                      <m:e>
                        <m:r>
                          <a:rPr lang="tr-TR" sz="1875" b="1" i="1">
                            <a:latin typeface="Cambria Math" panose="02040503050406030204" pitchFamily="18" charset="0"/>
                          </a:rPr>
                          <m:t>𝒙</m:t>
                        </m:r>
                        <m:r>
                          <a:rPr lang="tr-TR" sz="1875" b="1" i="1">
                            <a:latin typeface="Cambria Math" panose="02040503050406030204" pitchFamily="18" charset="0"/>
                          </a:rPr>
                          <m:t>.</m:t>
                        </m:r>
                        <m:rad>
                          <m:radPr>
                            <m:ctrlPr>
                              <a:rPr lang="tr-TR" sz="1875" b="1" i="1">
                                <a:latin typeface="Cambria Math" panose="02040503050406030204" pitchFamily="18" charset="0"/>
                              </a:rPr>
                            </m:ctrlPr>
                          </m:radPr>
                          <m:deg>
                            <m:r>
                              <m:rPr>
                                <m:brk m:alnAt="7"/>
                              </m:rPr>
                              <a:rPr lang="tr-TR" sz="1875" b="1" i="1">
                                <a:latin typeface="Cambria Math" panose="02040503050406030204" pitchFamily="18" charset="0"/>
                              </a:rPr>
                              <m:t>𝒎</m:t>
                            </m:r>
                          </m:deg>
                          <m:e>
                            <m:r>
                              <a:rPr lang="tr-TR" sz="1875" b="1" i="1">
                                <a:latin typeface="Cambria Math" panose="02040503050406030204" pitchFamily="18" charset="0"/>
                              </a:rPr>
                              <m:t>𝒙</m:t>
                            </m:r>
                            <m:r>
                              <a:rPr lang="tr-TR" sz="1875" b="1" i="1">
                                <a:latin typeface="Cambria Math" panose="02040503050406030204" pitchFamily="18" charset="0"/>
                              </a:rPr>
                              <m:t>.</m:t>
                            </m:r>
                            <m:rad>
                              <m:radPr>
                                <m:ctrlPr>
                                  <a:rPr lang="tr-TR" sz="1875" b="1" i="1">
                                    <a:latin typeface="Cambria Math" panose="02040503050406030204" pitchFamily="18" charset="0"/>
                                  </a:rPr>
                                </m:ctrlPr>
                              </m:radPr>
                              <m:deg>
                                <m:r>
                                  <m:rPr>
                                    <m:brk m:alnAt="7"/>
                                  </m:rPr>
                                  <a:rPr lang="tr-TR" sz="1875" b="1" i="1">
                                    <a:latin typeface="Cambria Math" panose="02040503050406030204" pitchFamily="18" charset="0"/>
                                  </a:rPr>
                                  <m:t>𝒎</m:t>
                                </m:r>
                              </m:deg>
                              <m:e>
                                <m:r>
                                  <a:rPr lang="tr-TR" sz="1875" b="1" i="1">
                                    <a:latin typeface="Cambria Math" panose="02040503050406030204" pitchFamily="18" charset="0"/>
                                  </a:rPr>
                                  <m:t>𝒙</m:t>
                                </m:r>
                                <m:r>
                                  <a:rPr lang="tr-TR" sz="1875" b="1" i="1">
                                    <a:latin typeface="Cambria Math" panose="02040503050406030204" pitchFamily="18" charset="0"/>
                                  </a:rPr>
                                  <m:t>…</m:t>
                                </m:r>
                              </m:e>
                            </m:rad>
                          </m:e>
                        </m:rad>
                      </m:e>
                    </m:rad>
                  </m:oMath>
                </a14:m>
                <a:r>
                  <a:rPr lang="tr-TR" sz="1875" b="1" dirty="0">
                    <a:latin typeface="Cambria Math" panose="02040503050406030204" pitchFamily="18" charset="0"/>
                  </a:rPr>
                  <a:t> = </a:t>
                </a:r>
                <a14:m>
                  <m:oMath xmlns:m="http://schemas.openxmlformats.org/officeDocument/2006/math">
                    <m:rad>
                      <m:radPr>
                        <m:ctrlPr>
                          <a:rPr lang="tr-TR" sz="1875" b="1" i="1">
                            <a:latin typeface="Cambria Math" panose="02040503050406030204" pitchFamily="18" charset="0"/>
                          </a:rPr>
                        </m:ctrlPr>
                      </m:radPr>
                      <m:deg>
                        <m:r>
                          <m:rPr>
                            <m:brk m:alnAt="7"/>
                          </m:rPr>
                          <a:rPr lang="tr-TR" sz="1875" b="1" i="1">
                            <a:latin typeface="Cambria Math" panose="02040503050406030204" pitchFamily="18" charset="0"/>
                          </a:rPr>
                          <m:t>𝒎</m:t>
                        </m:r>
                        <m:r>
                          <a:rPr lang="tr-TR" sz="1875" b="1" i="1">
                            <a:latin typeface="Cambria Math" panose="02040503050406030204" pitchFamily="18" charset="0"/>
                          </a:rPr>
                          <m:t>−</m:t>
                        </m:r>
                        <m:r>
                          <a:rPr lang="tr-TR" sz="1875" b="1" i="1">
                            <a:latin typeface="Cambria Math" panose="02040503050406030204" pitchFamily="18" charset="0"/>
                          </a:rPr>
                          <m:t>𝟏</m:t>
                        </m:r>
                      </m:deg>
                      <m:e>
                        <m:r>
                          <a:rPr lang="tr-TR" sz="1875" b="1" i="1">
                            <a:latin typeface="Cambria Math" panose="02040503050406030204" pitchFamily="18" charset="0"/>
                          </a:rPr>
                          <m:t>𝒙</m:t>
                        </m:r>
                      </m:e>
                    </m:rad>
                  </m:oMath>
                </a14:m>
                <a:endParaRPr lang="tr-TR" sz="1875" b="1" dirty="0">
                  <a:latin typeface="Cambria Math" panose="02040503050406030204" pitchFamily="18" charset="0"/>
                </a:endParaRPr>
              </a:p>
              <a:p>
                <a:endParaRPr lang="tr-TR" sz="1875" b="1" baseline="30000" dirty="0">
                  <a:latin typeface="Cambria Math" panose="02040503050406030204" pitchFamily="18" charset="0"/>
                </a:endParaRPr>
              </a:p>
              <a:p>
                <a:r>
                  <a:rPr lang="tr-TR" sz="1875" b="1" i="1" u="sng" dirty="0">
                    <a:solidFill>
                      <a:srgbClr val="C00000"/>
                    </a:solidFill>
                    <a:latin typeface="Arial Black" panose="020B0A04020102020204" pitchFamily="34" charset="0"/>
                  </a:rPr>
                  <a:t>Örnek:</a:t>
                </a:r>
              </a:p>
              <a:p>
                <a:endParaRPr lang="tr-TR" sz="1875" b="1" baseline="30000" dirty="0">
                  <a:latin typeface="Cambria Math" panose="02040503050406030204" pitchFamily="18" charset="0"/>
                </a:endParaRPr>
              </a:p>
              <a:p>
                <a14:m>
                  <m:oMath xmlns:m="http://schemas.openxmlformats.org/officeDocument/2006/math">
                    <m:r>
                      <a:rPr lang="tr-TR" sz="1875" b="1" baseline="30000">
                        <a:latin typeface="Cambria Math" panose="02040503050406030204" pitchFamily="18" charset="0"/>
                      </a:rPr>
                      <m:t>𝟑</m:t>
                    </m:r>
                    <m:rad>
                      <m:radPr>
                        <m:degHide m:val="on"/>
                        <m:ctrlPr>
                          <a:rPr lang="tr-TR" sz="1875" b="1" i="1">
                            <a:latin typeface="Cambria Math" panose="02040503050406030204" pitchFamily="18" charset="0"/>
                          </a:rPr>
                        </m:ctrlPr>
                      </m:radPr>
                      <m:deg/>
                      <m:e>
                        <m:r>
                          <a:rPr lang="tr-TR" sz="1875" b="1" i="1">
                            <a:latin typeface="Cambria Math" panose="02040503050406030204" pitchFamily="18" charset="0"/>
                          </a:rPr>
                          <m:t>𝟒</m:t>
                        </m:r>
                        <m:r>
                          <a:rPr lang="tr-TR" sz="1875" b="1" i="1">
                            <a:latin typeface="Cambria Math" panose="02040503050406030204" pitchFamily="18" charset="0"/>
                          </a:rPr>
                          <m:t>.</m:t>
                        </m:r>
                        <m:rad>
                          <m:radPr>
                            <m:ctrlPr>
                              <a:rPr lang="tr-TR" sz="1875" b="1" i="1">
                                <a:latin typeface="Cambria Math" panose="02040503050406030204" pitchFamily="18" charset="0"/>
                              </a:rPr>
                            </m:ctrlPr>
                          </m:radPr>
                          <m:deg>
                            <m:r>
                              <a:rPr lang="tr-TR" sz="1875" b="1" i="1">
                                <a:latin typeface="Cambria Math" panose="02040503050406030204" pitchFamily="18" charset="0"/>
                              </a:rPr>
                              <m:t>𝟑</m:t>
                            </m:r>
                          </m:deg>
                          <m:e>
                            <m:r>
                              <a:rPr lang="tr-TR" sz="1875" b="1" i="1">
                                <a:latin typeface="Cambria Math" panose="02040503050406030204" pitchFamily="18" charset="0"/>
                              </a:rPr>
                              <m:t>𝟒</m:t>
                            </m:r>
                            <m:r>
                              <a:rPr lang="tr-TR" sz="1875" b="1" i="1">
                                <a:latin typeface="Cambria Math" panose="02040503050406030204" pitchFamily="18" charset="0"/>
                              </a:rPr>
                              <m:t>.</m:t>
                            </m:r>
                            <m:rad>
                              <m:radPr>
                                <m:ctrlPr>
                                  <a:rPr lang="tr-TR" sz="1875" b="1" i="1">
                                    <a:latin typeface="Cambria Math" panose="02040503050406030204" pitchFamily="18" charset="0"/>
                                  </a:rPr>
                                </m:ctrlPr>
                              </m:radPr>
                              <m:deg>
                                <m:r>
                                  <a:rPr lang="tr-TR" sz="1875" b="1" i="1">
                                    <a:latin typeface="Cambria Math" panose="02040503050406030204" pitchFamily="18" charset="0"/>
                                  </a:rPr>
                                  <m:t>𝟑</m:t>
                                </m:r>
                              </m:deg>
                              <m:e>
                                <m:r>
                                  <a:rPr lang="tr-TR" sz="1875" b="1" i="1">
                                    <a:latin typeface="Cambria Math" panose="02040503050406030204" pitchFamily="18" charset="0"/>
                                  </a:rPr>
                                  <m:t>𝟒</m:t>
                                </m:r>
                              </m:e>
                            </m:rad>
                            <m:r>
                              <a:rPr lang="tr-TR" sz="1875" b="1" i="1">
                                <a:latin typeface="Cambria Math" panose="02040503050406030204" pitchFamily="18" charset="0"/>
                              </a:rPr>
                              <m:t>.</m:t>
                            </m:r>
                          </m:e>
                        </m:rad>
                        <m:r>
                          <a:rPr lang="tr-TR" sz="1875" b="1" i="1">
                            <a:latin typeface="Cambria Math" panose="02040503050406030204" pitchFamily="18" charset="0"/>
                          </a:rPr>
                          <m:t>. </m:t>
                        </m:r>
                      </m:e>
                    </m:rad>
                  </m:oMath>
                </a14:m>
                <a:r>
                  <a:rPr lang="tr-TR" sz="1875" b="1" dirty="0">
                    <a:latin typeface="Arial Black" panose="020B0A04020102020204" pitchFamily="34" charset="0"/>
                  </a:rPr>
                  <a:t> = </a:t>
                </a:r>
                <a14:m>
                  <m:oMath xmlns:m="http://schemas.openxmlformats.org/officeDocument/2006/math">
                    <m:rad>
                      <m:radPr>
                        <m:ctrlPr>
                          <a:rPr lang="tr-TR" sz="1875" b="1" i="1">
                            <a:latin typeface="Cambria Math" panose="02040503050406030204" pitchFamily="18" charset="0"/>
                          </a:rPr>
                        </m:ctrlPr>
                      </m:radPr>
                      <m:deg>
                        <m:r>
                          <m:rPr>
                            <m:brk m:alnAt="7"/>
                          </m:rPr>
                          <a:rPr lang="tr-TR" sz="1875" b="1" i="1">
                            <a:latin typeface="Cambria Math" panose="02040503050406030204" pitchFamily="18" charset="0"/>
                          </a:rPr>
                          <m:t>𝟐</m:t>
                        </m:r>
                      </m:deg>
                      <m:e>
                        <m:r>
                          <a:rPr lang="tr-TR" sz="1875" b="1" i="1">
                            <a:latin typeface="Cambria Math" panose="02040503050406030204" pitchFamily="18" charset="0"/>
                          </a:rPr>
                          <m:t>𝟒</m:t>
                        </m:r>
                      </m:e>
                    </m:rad>
                  </m:oMath>
                </a14:m>
                <a:r>
                  <a:rPr lang="tr-TR" sz="1875" b="1" dirty="0">
                    <a:latin typeface="Arial Black" panose="020B0A04020102020204" pitchFamily="34" charset="0"/>
                  </a:rPr>
                  <a:t> </a:t>
                </a:r>
                <a:endParaRPr lang="en-US" sz="1875" dirty="0">
                  <a:solidFill>
                    <a:schemeClr val="tx1">
                      <a:lumMod val="95000"/>
                      <a:lumOff val="5000"/>
                    </a:schemeClr>
                  </a:solidFill>
                  <a:latin typeface="Arial Black" panose="020B0A04020102020204" pitchFamily="34" charset="0"/>
                </a:endParaRPr>
              </a:p>
            </p:txBody>
          </p:sp>
        </mc:Choice>
        <mc:Fallback xmlns="">
          <p:sp>
            <p:nvSpPr>
              <p:cNvPr id="6" name="Metin kutusu 5">
                <a:extLst>
                  <a:ext uri="{FF2B5EF4-FFF2-40B4-BE49-F238E27FC236}">
                    <a16:creationId xmlns:a16="http://schemas.microsoft.com/office/drawing/2014/main" id="{D4CA5974-FB58-99C6-0F6C-8F92BE13674E}"/>
                  </a:ext>
                </a:extLst>
              </p:cNvPr>
              <p:cNvSpPr txBox="1">
                <a:spLocks noRot="1" noChangeAspect="1" noMove="1" noResize="1" noEditPoints="1" noAdjustHandles="1" noChangeArrowheads="1" noChangeShapeType="1" noTextEdit="1"/>
              </p:cNvSpPr>
              <p:nvPr/>
            </p:nvSpPr>
            <p:spPr>
              <a:xfrm>
                <a:off x="993574" y="1971656"/>
                <a:ext cx="7047083" cy="2132250"/>
              </a:xfrm>
              <a:prstGeom prst="rect">
                <a:avLst/>
              </a:prstGeom>
              <a:blipFill>
                <a:blip r:embed="rId4"/>
                <a:stretch>
                  <a:fillRect l="-779" b="-857"/>
                </a:stretch>
              </a:blipFill>
            </p:spPr>
            <p:txBody>
              <a:bodyPr/>
              <a:lstStyle/>
              <a:p>
                <a:r>
                  <a:rPr lang="tr-TR">
                    <a:noFill/>
                  </a:rPr>
                  <a:t> </a:t>
                </a:r>
              </a:p>
            </p:txBody>
          </p:sp>
        </mc:Fallback>
      </mc:AlternateContent>
      <p:sp>
        <p:nvSpPr>
          <p:cNvPr id="7" name="Dikdörtgen 6">
            <a:extLst>
              <a:ext uri="{FF2B5EF4-FFF2-40B4-BE49-F238E27FC236}">
                <a16:creationId xmlns:a16="http://schemas.microsoft.com/office/drawing/2014/main" id="{81D445DD-5BC5-3055-2A38-0A50A5382C2C}"/>
              </a:ext>
            </a:extLst>
          </p:cNvPr>
          <p:cNvSpPr/>
          <p:nvPr/>
        </p:nvSpPr>
        <p:spPr>
          <a:xfrm>
            <a:off x="323266" y="1103035"/>
            <a:ext cx="8497467" cy="473206"/>
          </a:xfrm>
          <a:prstGeom prst="rect">
            <a:avLst/>
          </a:prstGeom>
          <a:gradFill>
            <a:gsLst>
              <a:gs pos="97350">
                <a:srgbClr val="2F5497"/>
              </a:gs>
              <a:gs pos="94700">
                <a:schemeClr val="accent1">
                  <a:lumMod val="50000"/>
                </a:schemeClr>
              </a:gs>
              <a:gs pos="0">
                <a:srgbClr val="C00000"/>
              </a:gs>
              <a:gs pos="100000">
                <a:schemeClr val="accent1">
                  <a:satMod val="110000"/>
                  <a:lumMod val="100000"/>
                  <a:shade val="100000"/>
                </a:schemeClr>
              </a:gs>
              <a:gs pos="100000">
                <a:schemeClr val="accent1">
                  <a:lumMod val="50000"/>
                </a:schemeClr>
              </a:gs>
            </a:gsLst>
            <a:lin ang="5400000" scaled="0"/>
          </a:gradFill>
          <a:ln/>
        </p:spPr>
        <p:style>
          <a:lnRef idx="0">
            <a:schemeClr val="accent2"/>
          </a:lnRef>
          <a:fillRef idx="3">
            <a:schemeClr val="accent2"/>
          </a:fillRef>
          <a:effectRef idx="3">
            <a:schemeClr val="accent2"/>
          </a:effectRef>
          <a:fontRef idx="minor">
            <a:schemeClr val="lt1"/>
          </a:fontRef>
        </p:style>
        <p:txBody>
          <a:bodyPr wrap="square" lIns="68580" tIns="34290" rIns="68580" bIns="34290">
            <a:spAutoFit/>
          </a:bodyPr>
          <a:lstStyle/>
          <a:p>
            <a:pPr algn="ctr"/>
            <a:endPar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8" name="Grafik 7" descr="Ünlem İşareti düz dolguyla">
            <a:extLst>
              <a:ext uri="{FF2B5EF4-FFF2-40B4-BE49-F238E27FC236}">
                <a16:creationId xmlns:a16="http://schemas.microsoft.com/office/drawing/2014/main" id="{330A5239-797B-5139-5AF1-D520AB24F5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52482" y="950903"/>
            <a:ext cx="916380" cy="916380"/>
          </a:xfrm>
          <a:prstGeom prst="rect">
            <a:avLst/>
          </a:prstGeom>
        </p:spPr>
      </p:pic>
      <p:sp>
        <p:nvSpPr>
          <p:cNvPr id="4" name="Dikdörtgen 3">
            <a:extLst>
              <a:ext uri="{FF2B5EF4-FFF2-40B4-BE49-F238E27FC236}">
                <a16:creationId xmlns:a16="http://schemas.microsoft.com/office/drawing/2014/main" id="{16CE2C91-6253-F6C5-A506-2F826BA1DBE2}"/>
              </a:ext>
            </a:extLst>
          </p:cNvPr>
          <p:cNvSpPr/>
          <p:nvPr/>
        </p:nvSpPr>
        <p:spPr>
          <a:xfrm>
            <a:off x="3541061" y="998662"/>
            <a:ext cx="1700915" cy="692497"/>
          </a:xfrm>
          <a:prstGeom prst="rect">
            <a:avLst/>
          </a:prstGeom>
          <a:noFill/>
        </p:spPr>
        <p:txBody>
          <a:bodyPr wrap="non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4050" b="1" dirty="0">
                <a:ln/>
                <a:solidFill>
                  <a:schemeClr val="accent3"/>
                </a:solidFill>
              </a:rPr>
              <a:t>DİKKAT</a:t>
            </a:r>
          </a:p>
        </p:txBody>
      </p:sp>
      <p:pic>
        <p:nvPicPr>
          <p:cNvPr id="2" name="4_11">
            <a:hlinkClick r:id="" action="ppaction://media"/>
            <a:extLst>
              <a:ext uri="{FF2B5EF4-FFF2-40B4-BE49-F238E27FC236}">
                <a16:creationId xmlns:a16="http://schemas.microsoft.com/office/drawing/2014/main" id="{1E89B674-218C-A78C-2E6E-E694FFC05B6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32386" y="6126508"/>
            <a:ext cx="487363" cy="487363"/>
          </a:xfrm>
          <a:prstGeom prst="rect">
            <a:avLst/>
          </a:prstGeom>
        </p:spPr>
      </p:pic>
    </p:spTree>
    <p:extLst>
      <p:ext uri="{BB962C8B-B14F-4D97-AF65-F5344CB8AC3E}">
        <p14:creationId xmlns:p14="http://schemas.microsoft.com/office/powerpoint/2010/main" val="2152430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5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D4CA5974-FB58-99C6-0F6C-8F92BE13674E}"/>
                  </a:ext>
                </a:extLst>
              </p:cNvPr>
              <p:cNvSpPr txBox="1"/>
              <p:nvPr/>
            </p:nvSpPr>
            <p:spPr>
              <a:xfrm>
                <a:off x="1560900" y="1859720"/>
                <a:ext cx="5661236" cy="2662908"/>
              </a:xfrm>
              <a:prstGeom prst="rect">
                <a:avLst/>
              </a:prstGeom>
              <a:noFill/>
            </p:spPr>
            <p:txBody>
              <a:bodyPr wrap="square" rtlCol="0">
                <a:spAutoFit/>
              </a:bodyPr>
              <a:lstStyle/>
              <a:p>
                <a:endParaRPr lang="tr-TR" sz="1875" b="1" baseline="30000" dirty="0">
                  <a:latin typeface="Cambria Math" panose="02040503050406030204" pitchFamily="18" charset="0"/>
                </a:endParaRPr>
              </a:p>
              <a:p>
                <a:pPr marL="257175" indent="-257175">
                  <a:buFont typeface="Wingdings" panose="05000000000000000000" pitchFamily="2" charset="2"/>
                  <a:buChar char="ü"/>
                </a:pPr>
                <a14:m>
                  <m:oMath xmlns:m="http://schemas.openxmlformats.org/officeDocument/2006/math">
                    <m:rad>
                      <m:radPr>
                        <m:ctrlPr>
                          <a:rPr lang="tr-TR" sz="1875" b="1" i="1">
                            <a:latin typeface="Cambria Math" panose="02040503050406030204" pitchFamily="18" charset="0"/>
                          </a:rPr>
                        </m:ctrlPr>
                      </m:radPr>
                      <m:deg>
                        <m:r>
                          <m:rPr>
                            <m:brk m:alnAt="7"/>
                          </m:rPr>
                          <a:rPr lang="tr-TR" sz="1875" b="1" i="1">
                            <a:latin typeface="Cambria Math" panose="02040503050406030204" pitchFamily="18" charset="0"/>
                          </a:rPr>
                          <m:t>𝒎</m:t>
                        </m:r>
                      </m:deg>
                      <m:e>
                        <m:r>
                          <a:rPr lang="tr-TR" sz="1875" b="1" i="1">
                            <a:latin typeface="Cambria Math" panose="02040503050406030204" pitchFamily="18" charset="0"/>
                          </a:rPr>
                          <m:t>𝒙</m:t>
                        </m:r>
                        <m:r>
                          <a:rPr lang="tr-TR" sz="1875" b="1" i="1">
                            <a:latin typeface="Cambria Math" panose="02040503050406030204" pitchFamily="18" charset="0"/>
                          </a:rPr>
                          <m:t>.</m:t>
                        </m:r>
                        <m:rad>
                          <m:radPr>
                            <m:ctrlPr>
                              <a:rPr lang="tr-TR" sz="1875" b="1" i="1">
                                <a:latin typeface="Cambria Math" panose="02040503050406030204" pitchFamily="18" charset="0"/>
                              </a:rPr>
                            </m:ctrlPr>
                          </m:radPr>
                          <m:deg>
                            <m:r>
                              <a:rPr lang="tr-TR" sz="1875" b="1" i="1">
                                <a:latin typeface="Cambria Math" panose="02040503050406030204" pitchFamily="18" charset="0"/>
                              </a:rPr>
                              <m:t>𝒏</m:t>
                            </m:r>
                          </m:deg>
                          <m:e>
                            <m:r>
                              <a:rPr lang="tr-TR" sz="1875" b="1" i="1">
                                <a:latin typeface="Cambria Math" panose="02040503050406030204" pitchFamily="18" charset="0"/>
                              </a:rPr>
                              <m:t>𝒚</m:t>
                            </m:r>
                            <m:r>
                              <a:rPr lang="tr-TR" sz="1875" b="1" i="1">
                                <a:latin typeface="Cambria Math" panose="02040503050406030204" pitchFamily="18" charset="0"/>
                              </a:rPr>
                              <m:t>.</m:t>
                            </m:r>
                            <m:rad>
                              <m:radPr>
                                <m:ctrlPr>
                                  <a:rPr lang="tr-TR" sz="1875" b="1" i="1">
                                    <a:latin typeface="Cambria Math" panose="02040503050406030204" pitchFamily="18" charset="0"/>
                                  </a:rPr>
                                </m:ctrlPr>
                              </m:radPr>
                              <m:deg>
                                <m:r>
                                  <m:rPr>
                                    <m:brk m:alnAt="7"/>
                                  </m:rPr>
                                  <a:rPr lang="tr-TR" sz="1875" b="1" i="1">
                                    <a:latin typeface="Cambria Math" panose="02040503050406030204" pitchFamily="18" charset="0"/>
                                  </a:rPr>
                                  <m:t>𝒎</m:t>
                                </m:r>
                              </m:deg>
                              <m:e>
                                <m:r>
                                  <a:rPr lang="tr-TR" sz="1875" b="1" i="1">
                                    <a:latin typeface="Cambria Math" panose="02040503050406030204" pitchFamily="18" charset="0"/>
                                  </a:rPr>
                                  <m:t>𝒙</m:t>
                                </m:r>
                                <m:rad>
                                  <m:radPr>
                                    <m:ctrlPr>
                                      <a:rPr lang="tr-TR" sz="1875" b="1" i="1">
                                        <a:latin typeface="Cambria Math" panose="02040503050406030204" pitchFamily="18" charset="0"/>
                                      </a:rPr>
                                    </m:ctrlPr>
                                  </m:radPr>
                                  <m:deg>
                                    <m:r>
                                      <m:rPr>
                                        <m:brk m:alnAt="7"/>
                                      </m:rPr>
                                      <a:rPr lang="tr-TR" sz="1875" b="1" i="1">
                                        <a:latin typeface="Cambria Math" panose="02040503050406030204" pitchFamily="18" charset="0"/>
                                      </a:rPr>
                                      <m:t>𝒏</m:t>
                                    </m:r>
                                  </m:deg>
                                  <m:e>
                                    <m:r>
                                      <a:rPr lang="tr-TR" sz="1875" b="1" i="1">
                                        <a:latin typeface="Cambria Math" panose="02040503050406030204" pitchFamily="18" charset="0"/>
                                      </a:rPr>
                                      <m:t>𝒚</m:t>
                                    </m:r>
                                  </m:e>
                                </m:rad>
                                <m:r>
                                  <a:rPr lang="tr-TR" sz="1875" b="1" i="1">
                                    <a:latin typeface="Cambria Math" panose="02040503050406030204" pitchFamily="18" charset="0"/>
                                  </a:rPr>
                                  <m:t>…</m:t>
                                </m:r>
                              </m:e>
                            </m:rad>
                          </m:e>
                        </m:rad>
                      </m:e>
                    </m:rad>
                  </m:oMath>
                </a14:m>
                <a:r>
                  <a:rPr lang="tr-TR" sz="1875" b="1" dirty="0">
                    <a:latin typeface="Cambria Math" panose="02040503050406030204" pitchFamily="18" charset="0"/>
                  </a:rPr>
                  <a:t> = </a:t>
                </a:r>
                <a14:m>
                  <m:oMath xmlns:m="http://schemas.openxmlformats.org/officeDocument/2006/math">
                    <m:rad>
                      <m:radPr>
                        <m:ctrlPr>
                          <a:rPr lang="tr-TR" sz="1875" b="1" i="1">
                            <a:latin typeface="Cambria Math" panose="02040503050406030204" pitchFamily="18" charset="0"/>
                          </a:rPr>
                        </m:ctrlPr>
                      </m:radPr>
                      <m:deg>
                        <m:r>
                          <a:rPr lang="tr-TR" sz="1875" b="1" i="1">
                            <a:latin typeface="Cambria Math" panose="02040503050406030204" pitchFamily="18" charset="0"/>
                          </a:rPr>
                          <m:t>𝒏</m:t>
                        </m:r>
                        <m:r>
                          <a:rPr lang="tr-TR" sz="1875" b="1" i="1">
                            <a:latin typeface="Cambria Math" panose="02040503050406030204" pitchFamily="18" charset="0"/>
                          </a:rPr>
                          <m:t>.</m:t>
                        </m:r>
                        <m:r>
                          <m:rPr>
                            <m:brk m:alnAt="7"/>
                          </m:rPr>
                          <a:rPr lang="tr-TR" sz="1875" b="1" i="1">
                            <a:latin typeface="Cambria Math" panose="02040503050406030204" pitchFamily="18" charset="0"/>
                          </a:rPr>
                          <m:t>𝒎</m:t>
                        </m:r>
                        <m:r>
                          <a:rPr lang="tr-TR" sz="1875" b="1" i="1">
                            <a:latin typeface="Cambria Math" panose="02040503050406030204" pitchFamily="18" charset="0"/>
                          </a:rPr>
                          <m:t>−</m:t>
                        </m:r>
                        <m:r>
                          <a:rPr lang="tr-TR" sz="1875" b="1" i="1">
                            <a:latin typeface="Cambria Math" panose="02040503050406030204" pitchFamily="18" charset="0"/>
                          </a:rPr>
                          <m:t>𝟏</m:t>
                        </m:r>
                      </m:deg>
                      <m:e>
                        <m:r>
                          <a:rPr lang="tr-TR" sz="1875" b="1" i="1">
                            <a:latin typeface="Cambria Math" panose="02040503050406030204" pitchFamily="18" charset="0"/>
                          </a:rPr>
                          <m:t>𝒙</m:t>
                        </m:r>
                        <m:r>
                          <a:rPr lang="tr-TR" sz="1875" b="1" i="1" baseline="30000">
                            <a:latin typeface="Cambria Math" panose="02040503050406030204" pitchFamily="18" charset="0"/>
                          </a:rPr>
                          <m:t>𝒏</m:t>
                        </m:r>
                        <m:r>
                          <a:rPr lang="tr-TR" sz="1875" b="1" i="1">
                            <a:latin typeface="Cambria Math" panose="02040503050406030204" pitchFamily="18" charset="0"/>
                          </a:rPr>
                          <m:t>.</m:t>
                        </m:r>
                        <m:r>
                          <a:rPr lang="tr-TR" sz="1875" b="1" i="1">
                            <a:latin typeface="Cambria Math" panose="02040503050406030204" pitchFamily="18" charset="0"/>
                          </a:rPr>
                          <m:t>𝒚</m:t>
                        </m:r>
                      </m:e>
                    </m:rad>
                  </m:oMath>
                </a14:m>
                <a:endParaRPr lang="tr-TR" sz="1875" b="1" dirty="0">
                  <a:latin typeface="Cambria Math" panose="02040503050406030204" pitchFamily="18" charset="0"/>
                </a:endParaRPr>
              </a:p>
              <a:p>
                <a:endParaRPr lang="tr-TR" sz="1875" b="1" baseline="30000" dirty="0">
                  <a:latin typeface="Cambria Math" panose="02040503050406030204" pitchFamily="18" charset="0"/>
                </a:endParaRPr>
              </a:p>
              <a:p>
                <a:r>
                  <a:rPr lang="tr-TR" sz="1500" b="1" i="1" u="sng" dirty="0">
                    <a:solidFill>
                      <a:srgbClr val="C00000"/>
                    </a:solidFill>
                    <a:latin typeface="Arial Black" panose="020B0A04020102020204" pitchFamily="34" charset="0"/>
                  </a:rPr>
                  <a:t>Örnek</a:t>
                </a:r>
                <a:r>
                  <a:rPr lang="tr-TR" sz="1875" b="1" i="1" u="sng" dirty="0">
                    <a:solidFill>
                      <a:srgbClr val="C00000"/>
                    </a:solidFill>
                    <a:latin typeface="Arial Black" panose="020B0A04020102020204" pitchFamily="34" charset="0"/>
                  </a:rPr>
                  <a:t>:</a:t>
                </a:r>
              </a:p>
              <a:p>
                <a:endParaRPr lang="tr-TR" sz="1875" b="1" baseline="30000" dirty="0">
                  <a:latin typeface="Cambria Math" panose="02040503050406030204" pitchFamily="18" charset="0"/>
                </a:endParaRPr>
              </a:p>
              <a:p>
                <a14:m>
                  <m:oMath xmlns:m="http://schemas.openxmlformats.org/officeDocument/2006/math">
                    <m:r>
                      <a:rPr lang="tr-TR" sz="1875" b="1" baseline="30000">
                        <a:latin typeface="Cambria Math" panose="02040503050406030204" pitchFamily="18" charset="0"/>
                      </a:rPr>
                      <m:t>𝟑</m:t>
                    </m:r>
                    <m:rad>
                      <m:radPr>
                        <m:degHide m:val="on"/>
                        <m:ctrlPr>
                          <a:rPr lang="tr-TR" sz="1875" b="1" i="1">
                            <a:latin typeface="Cambria Math" panose="02040503050406030204" pitchFamily="18" charset="0"/>
                          </a:rPr>
                        </m:ctrlPr>
                      </m:radPr>
                      <m:deg/>
                      <m:e>
                        <m:r>
                          <a:rPr lang="tr-TR" sz="1875" b="1" i="1">
                            <a:latin typeface="Cambria Math" panose="02040503050406030204" pitchFamily="18" charset="0"/>
                          </a:rPr>
                          <m:t>𝟐</m:t>
                        </m:r>
                        <m:r>
                          <a:rPr lang="tr-TR" sz="1875" b="1" i="1">
                            <a:latin typeface="Cambria Math" panose="02040503050406030204" pitchFamily="18" charset="0"/>
                          </a:rPr>
                          <m:t>.</m:t>
                        </m:r>
                        <m:rad>
                          <m:radPr>
                            <m:ctrlPr>
                              <a:rPr lang="tr-TR" sz="1875" b="1" i="1">
                                <a:latin typeface="Cambria Math" panose="02040503050406030204" pitchFamily="18" charset="0"/>
                              </a:rPr>
                            </m:ctrlPr>
                          </m:radPr>
                          <m:deg>
                            <m:r>
                              <a:rPr lang="tr-TR" sz="1875" b="1" i="1">
                                <a:latin typeface="Cambria Math" panose="02040503050406030204" pitchFamily="18" charset="0"/>
                              </a:rPr>
                              <m:t>𝟒</m:t>
                            </m:r>
                          </m:deg>
                          <m:e>
                            <m:r>
                              <a:rPr lang="tr-TR" sz="1875" b="1" i="1">
                                <a:latin typeface="Cambria Math" panose="02040503050406030204" pitchFamily="18" charset="0"/>
                              </a:rPr>
                              <m:t>𝟑</m:t>
                            </m:r>
                            <m:r>
                              <a:rPr lang="tr-TR" sz="1875" b="1" i="1">
                                <a:latin typeface="Cambria Math" panose="02040503050406030204" pitchFamily="18" charset="0"/>
                              </a:rPr>
                              <m:t>.</m:t>
                            </m:r>
                            <m:rad>
                              <m:radPr>
                                <m:ctrlPr>
                                  <a:rPr lang="tr-TR" sz="1875" b="1" i="1">
                                    <a:latin typeface="Cambria Math" panose="02040503050406030204" pitchFamily="18" charset="0"/>
                                  </a:rPr>
                                </m:ctrlPr>
                              </m:radPr>
                              <m:deg>
                                <m:r>
                                  <a:rPr lang="tr-TR" sz="1875" b="1" i="1">
                                    <a:latin typeface="Cambria Math" panose="02040503050406030204" pitchFamily="18" charset="0"/>
                                  </a:rPr>
                                  <m:t>𝟑</m:t>
                                </m:r>
                              </m:deg>
                              <m:e>
                                <m:r>
                                  <a:rPr lang="tr-TR" sz="1875" b="1" i="1">
                                    <a:latin typeface="Cambria Math" panose="02040503050406030204" pitchFamily="18" charset="0"/>
                                  </a:rPr>
                                  <m:t>𝟐</m:t>
                                </m:r>
                                <m:rad>
                                  <m:radPr>
                                    <m:ctrlPr>
                                      <a:rPr lang="tr-TR" sz="1875" b="1" i="1">
                                        <a:latin typeface="Cambria Math" panose="02040503050406030204" pitchFamily="18" charset="0"/>
                                      </a:rPr>
                                    </m:ctrlPr>
                                  </m:radPr>
                                  <m:deg>
                                    <m:r>
                                      <a:rPr lang="tr-TR" sz="1875" b="1" i="1">
                                        <a:latin typeface="Cambria Math" panose="02040503050406030204" pitchFamily="18" charset="0"/>
                                      </a:rPr>
                                      <m:t>𝟒</m:t>
                                    </m:r>
                                  </m:deg>
                                  <m:e>
                                    <m:r>
                                      <a:rPr lang="tr-TR" sz="1875" b="1" i="1">
                                        <a:latin typeface="Cambria Math" panose="02040503050406030204" pitchFamily="18" charset="0"/>
                                      </a:rPr>
                                      <m:t>𝟑</m:t>
                                    </m:r>
                                  </m:e>
                                </m:rad>
                              </m:e>
                            </m:rad>
                            <m:r>
                              <a:rPr lang="tr-TR" sz="1875" b="1" i="1">
                                <a:latin typeface="Cambria Math" panose="02040503050406030204" pitchFamily="18" charset="0"/>
                              </a:rPr>
                              <m:t>.</m:t>
                            </m:r>
                          </m:e>
                        </m:rad>
                        <m:r>
                          <a:rPr lang="tr-TR" sz="1875" b="1" i="1">
                            <a:latin typeface="Cambria Math" panose="02040503050406030204" pitchFamily="18" charset="0"/>
                          </a:rPr>
                          <m:t>. </m:t>
                        </m:r>
                      </m:e>
                    </m:rad>
                  </m:oMath>
                </a14:m>
                <a:r>
                  <a:rPr lang="tr-TR" sz="1875" b="1" dirty="0">
                    <a:latin typeface="Arial Black" panose="020B0A04020102020204" pitchFamily="34" charset="0"/>
                  </a:rPr>
                  <a:t> = </a:t>
                </a:r>
                <a14:m>
                  <m:oMath xmlns:m="http://schemas.openxmlformats.org/officeDocument/2006/math">
                    <m:rad>
                      <m:radPr>
                        <m:ctrlPr>
                          <a:rPr lang="tr-TR" sz="1875" b="1" i="1">
                            <a:latin typeface="Cambria Math" panose="02040503050406030204" pitchFamily="18" charset="0"/>
                          </a:rPr>
                        </m:ctrlPr>
                      </m:radPr>
                      <m:deg>
                        <m:r>
                          <a:rPr lang="tr-TR" sz="1875" b="1" i="1">
                            <a:latin typeface="Cambria Math" panose="02040503050406030204" pitchFamily="18" charset="0"/>
                          </a:rPr>
                          <m:t>𝟑</m:t>
                        </m:r>
                        <m:r>
                          <a:rPr lang="tr-TR" sz="1875" b="1" i="1">
                            <a:latin typeface="Cambria Math" panose="02040503050406030204" pitchFamily="18" charset="0"/>
                          </a:rPr>
                          <m:t>.</m:t>
                        </m:r>
                        <m:r>
                          <a:rPr lang="tr-TR" sz="1875" b="1" i="1">
                            <a:latin typeface="Cambria Math" panose="02040503050406030204" pitchFamily="18" charset="0"/>
                          </a:rPr>
                          <m:t>𝟒</m:t>
                        </m:r>
                        <m:r>
                          <a:rPr lang="tr-TR" sz="1875" b="1" i="1">
                            <a:latin typeface="Cambria Math" panose="02040503050406030204" pitchFamily="18" charset="0"/>
                          </a:rPr>
                          <m:t>−</m:t>
                        </m:r>
                        <m:r>
                          <a:rPr lang="tr-TR" sz="1875" b="1" i="1">
                            <a:latin typeface="Cambria Math" panose="02040503050406030204" pitchFamily="18" charset="0"/>
                          </a:rPr>
                          <m:t>𝟏</m:t>
                        </m:r>
                      </m:deg>
                      <m:e>
                        <m:r>
                          <a:rPr lang="tr-TR" sz="1875" b="1" i="1">
                            <a:latin typeface="Cambria Math" panose="02040503050406030204" pitchFamily="18" charset="0"/>
                          </a:rPr>
                          <m:t>𝟐</m:t>
                        </m:r>
                        <m:r>
                          <a:rPr lang="tr-TR" sz="1875" b="1" i="1" baseline="30000">
                            <a:latin typeface="Cambria Math" panose="02040503050406030204" pitchFamily="18" charset="0"/>
                          </a:rPr>
                          <m:t>𝟒</m:t>
                        </m:r>
                        <m:r>
                          <a:rPr lang="tr-TR" sz="1875" b="1" i="1">
                            <a:latin typeface="Cambria Math" panose="02040503050406030204" pitchFamily="18" charset="0"/>
                          </a:rPr>
                          <m:t>.</m:t>
                        </m:r>
                        <m:r>
                          <a:rPr lang="tr-TR" sz="1875" b="1" i="1">
                            <a:latin typeface="Cambria Math" panose="02040503050406030204" pitchFamily="18" charset="0"/>
                          </a:rPr>
                          <m:t>𝟑</m:t>
                        </m:r>
                      </m:e>
                    </m:rad>
                  </m:oMath>
                </a14:m>
                <a:r>
                  <a:rPr lang="tr-TR" sz="1875" b="1" dirty="0">
                    <a:latin typeface="Arial Black" panose="020B0A04020102020204" pitchFamily="34" charset="0"/>
                  </a:rPr>
                  <a:t> =  </a:t>
                </a:r>
                <a14:m>
                  <m:oMath xmlns:m="http://schemas.openxmlformats.org/officeDocument/2006/math">
                    <m:rad>
                      <m:radPr>
                        <m:ctrlPr>
                          <a:rPr lang="tr-TR" sz="1875" b="1" i="1">
                            <a:latin typeface="Cambria Math" panose="02040503050406030204" pitchFamily="18" charset="0"/>
                          </a:rPr>
                        </m:ctrlPr>
                      </m:radPr>
                      <m:deg>
                        <m:r>
                          <a:rPr lang="tr-TR" sz="1875" b="1" i="1">
                            <a:latin typeface="Cambria Math" panose="02040503050406030204" pitchFamily="18" charset="0"/>
                          </a:rPr>
                          <m:t>𝟏𝟏</m:t>
                        </m:r>
                      </m:deg>
                      <m:e>
                        <m:r>
                          <a:rPr lang="tr-TR" sz="1875" b="1" i="1">
                            <a:latin typeface="Cambria Math" panose="02040503050406030204" pitchFamily="18" charset="0"/>
                          </a:rPr>
                          <m:t>𝟐</m:t>
                        </m:r>
                        <m:r>
                          <a:rPr lang="tr-TR" sz="1875" b="1" i="1" baseline="30000">
                            <a:latin typeface="Cambria Math" panose="02040503050406030204" pitchFamily="18" charset="0"/>
                          </a:rPr>
                          <m:t>𝟒</m:t>
                        </m:r>
                        <m:r>
                          <a:rPr lang="tr-TR" sz="1875" b="1" i="1">
                            <a:latin typeface="Cambria Math" panose="02040503050406030204" pitchFamily="18" charset="0"/>
                          </a:rPr>
                          <m:t>.</m:t>
                        </m:r>
                        <m:r>
                          <a:rPr lang="tr-TR" sz="1875" b="1" i="1">
                            <a:latin typeface="Cambria Math" panose="02040503050406030204" pitchFamily="18" charset="0"/>
                          </a:rPr>
                          <m:t>𝟑</m:t>
                        </m:r>
                      </m:e>
                    </m:rad>
                  </m:oMath>
                </a14:m>
                <a:endParaRPr lang="en-US" sz="1875" dirty="0">
                  <a:solidFill>
                    <a:schemeClr val="tx1">
                      <a:lumMod val="95000"/>
                      <a:lumOff val="5000"/>
                    </a:schemeClr>
                  </a:solidFill>
                  <a:latin typeface="Arial Black" panose="020B0A04020102020204" pitchFamily="34" charset="0"/>
                </a:endParaRPr>
              </a:p>
            </p:txBody>
          </p:sp>
        </mc:Choice>
        <mc:Fallback xmlns="">
          <p:sp>
            <p:nvSpPr>
              <p:cNvPr id="6" name="Metin kutusu 5">
                <a:extLst>
                  <a:ext uri="{FF2B5EF4-FFF2-40B4-BE49-F238E27FC236}">
                    <a16:creationId xmlns:a16="http://schemas.microsoft.com/office/drawing/2014/main" id="{D4CA5974-FB58-99C6-0F6C-8F92BE13674E}"/>
                  </a:ext>
                </a:extLst>
              </p:cNvPr>
              <p:cNvSpPr txBox="1">
                <a:spLocks noRot="1" noChangeAspect="1" noMove="1" noResize="1" noEditPoints="1" noAdjustHandles="1" noChangeArrowheads="1" noChangeShapeType="1" noTextEdit="1"/>
              </p:cNvSpPr>
              <p:nvPr/>
            </p:nvSpPr>
            <p:spPr>
              <a:xfrm>
                <a:off x="1560900" y="1859720"/>
                <a:ext cx="5661236" cy="2662908"/>
              </a:xfrm>
              <a:prstGeom prst="rect">
                <a:avLst/>
              </a:prstGeom>
              <a:blipFill>
                <a:blip r:embed="rId4"/>
                <a:stretch>
                  <a:fillRect l="-431"/>
                </a:stretch>
              </a:blipFill>
            </p:spPr>
            <p:txBody>
              <a:bodyPr/>
              <a:lstStyle/>
              <a:p>
                <a:r>
                  <a:rPr lang="tr-TR">
                    <a:noFill/>
                  </a:rPr>
                  <a:t> </a:t>
                </a:r>
              </a:p>
            </p:txBody>
          </p:sp>
        </mc:Fallback>
      </mc:AlternateContent>
      <p:sp>
        <p:nvSpPr>
          <p:cNvPr id="7" name="Dikdörtgen 6">
            <a:extLst>
              <a:ext uri="{FF2B5EF4-FFF2-40B4-BE49-F238E27FC236}">
                <a16:creationId xmlns:a16="http://schemas.microsoft.com/office/drawing/2014/main" id="{81D445DD-5BC5-3055-2A38-0A50A5382C2C}"/>
              </a:ext>
            </a:extLst>
          </p:cNvPr>
          <p:cNvSpPr/>
          <p:nvPr/>
        </p:nvSpPr>
        <p:spPr>
          <a:xfrm>
            <a:off x="323266" y="1103035"/>
            <a:ext cx="8497467" cy="473206"/>
          </a:xfrm>
          <a:prstGeom prst="rect">
            <a:avLst/>
          </a:prstGeom>
          <a:gradFill>
            <a:gsLst>
              <a:gs pos="97350">
                <a:srgbClr val="2F5497"/>
              </a:gs>
              <a:gs pos="94700">
                <a:schemeClr val="accent1">
                  <a:lumMod val="50000"/>
                </a:schemeClr>
              </a:gs>
              <a:gs pos="0">
                <a:srgbClr val="C00000"/>
              </a:gs>
              <a:gs pos="100000">
                <a:schemeClr val="accent1">
                  <a:satMod val="110000"/>
                  <a:lumMod val="100000"/>
                  <a:shade val="100000"/>
                </a:schemeClr>
              </a:gs>
              <a:gs pos="100000">
                <a:schemeClr val="accent1">
                  <a:lumMod val="50000"/>
                </a:schemeClr>
              </a:gs>
            </a:gsLst>
            <a:lin ang="5400000" scaled="0"/>
          </a:gradFill>
          <a:ln/>
        </p:spPr>
        <p:style>
          <a:lnRef idx="0">
            <a:schemeClr val="accent2"/>
          </a:lnRef>
          <a:fillRef idx="3">
            <a:schemeClr val="accent2"/>
          </a:fillRef>
          <a:effectRef idx="3">
            <a:schemeClr val="accent2"/>
          </a:effectRef>
          <a:fontRef idx="minor">
            <a:schemeClr val="lt1"/>
          </a:fontRef>
        </p:style>
        <p:txBody>
          <a:bodyPr wrap="square" lIns="68580" tIns="34290" rIns="68580" bIns="34290">
            <a:spAutoFit/>
          </a:bodyPr>
          <a:lstStyle/>
          <a:p>
            <a:pPr algn="ctr"/>
            <a:endPar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8" name="Grafik 7" descr="Ünlem İşareti düz dolguyla">
            <a:extLst>
              <a:ext uri="{FF2B5EF4-FFF2-40B4-BE49-F238E27FC236}">
                <a16:creationId xmlns:a16="http://schemas.microsoft.com/office/drawing/2014/main" id="{330A5239-797B-5139-5AF1-D520AB24F5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52482" y="950903"/>
            <a:ext cx="916380" cy="916380"/>
          </a:xfrm>
          <a:prstGeom prst="rect">
            <a:avLst/>
          </a:prstGeom>
        </p:spPr>
      </p:pic>
      <p:sp>
        <p:nvSpPr>
          <p:cNvPr id="4" name="Dikdörtgen 3">
            <a:extLst>
              <a:ext uri="{FF2B5EF4-FFF2-40B4-BE49-F238E27FC236}">
                <a16:creationId xmlns:a16="http://schemas.microsoft.com/office/drawing/2014/main" id="{16CE2C91-6253-F6C5-A506-2F826BA1DBE2}"/>
              </a:ext>
            </a:extLst>
          </p:cNvPr>
          <p:cNvSpPr/>
          <p:nvPr/>
        </p:nvSpPr>
        <p:spPr>
          <a:xfrm>
            <a:off x="3541061" y="998662"/>
            <a:ext cx="1700915" cy="692497"/>
          </a:xfrm>
          <a:prstGeom prst="rect">
            <a:avLst/>
          </a:prstGeom>
          <a:noFill/>
        </p:spPr>
        <p:txBody>
          <a:bodyPr wrap="non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4050" b="1" dirty="0">
                <a:ln/>
                <a:solidFill>
                  <a:schemeClr val="accent3"/>
                </a:solidFill>
              </a:rPr>
              <a:t>DİKKAT</a:t>
            </a:r>
          </a:p>
        </p:txBody>
      </p:sp>
      <p:pic>
        <p:nvPicPr>
          <p:cNvPr id="2" name="4_12">
            <a:hlinkClick r:id="" action="ppaction://media"/>
            <a:extLst>
              <a:ext uri="{FF2B5EF4-FFF2-40B4-BE49-F238E27FC236}">
                <a16:creationId xmlns:a16="http://schemas.microsoft.com/office/drawing/2014/main" id="{41DDEC07-FA7D-64E5-F737-B7AC16BD418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02943" y="6235838"/>
            <a:ext cx="487363" cy="487363"/>
          </a:xfrm>
          <a:prstGeom prst="rect">
            <a:avLst/>
          </a:prstGeom>
        </p:spPr>
      </p:pic>
    </p:spTree>
    <p:extLst>
      <p:ext uri="{BB962C8B-B14F-4D97-AF65-F5344CB8AC3E}">
        <p14:creationId xmlns:p14="http://schemas.microsoft.com/office/powerpoint/2010/main" val="2389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3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D4CA5974-FB58-99C6-0F6C-8F92BE13674E}"/>
                  </a:ext>
                </a:extLst>
              </p:cNvPr>
              <p:cNvSpPr txBox="1"/>
              <p:nvPr/>
            </p:nvSpPr>
            <p:spPr>
              <a:xfrm>
                <a:off x="411458" y="1795533"/>
                <a:ext cx="7960121" cy="3047629"/>
              </a:xfrm>
              <a:prstGeom prst="rect">
                <a:avLst/>
              </a:prstGeom>
              <a:noFill/>
            </p:spPr>
            <p:txBody>
              <a:bodyPr wrap="square" rtlCol="0">
                <a:spAutoFit/>
              </a:bodyPr>
              <a:lstStyle/>
              <a:p>
                <a:endParaRPr lang="tr-TR" sz="1875" b="1" baseline="30000" dirty="0">
                  <a:latin typeface="Cambria Math" panose="02040503050406030204" pitchFamily="18" charset="0"/>
                </a:endParaRPr>
              </a:p>
              <a:p>
                <a14:m>
                  <m:oMath xmlns:m="http://schemas.openxmlformats.org/officeDocument/2006/math">
                    <m:rad>
                      <m:radPr>
                        <m:ctrlPr>
                          <a:rPr lang="tr-TR" sz="1875" b="1" i="1">
                            <a:latin typeface="Cambria Math" panose="02040503050406030204" pitchFamily="18" charset="0"/>
                          </a:rPr>
                        </m:ctrlPr>
                      </m:radPr>
                      <m:deg>
                        <m:r>
                          <a:rPr lang="tr-TR" sz="1875" b="1" i="1">
                            <a:latin typeface="Cambria Math" panose="02040503050406030204" pitchFamily="18" charset="0"/>
                          </a:rPr>
                          <m:t>𝒏</m:t>
                        </m:r>
                      </m:deg>
                      <m:e>
                        <m:r>
                          <a:rPr lang="tr-TR" sz="1875" b="1" i="1">
                            <a:latin typeface="Cambria Math" panose="02040503050406030204" pitchFamily="18" charset="0"/>
                          </a:rPr>
                          <m:t>𝒙</m:t>
                        </m:r>
                        <m:r>
                          <a:rPr lang="tr-TR" sz="1875" b="1" i="1">
                            <a:latin typeface="Cambria Math" panose="02040503050406030204" pitchFamily="18" charset="0"/>
                          </a:rPr>
                          <m:t> :</m:t>
                        </m:r>
                        <m:rad>
                          <m:radPr>
                            <m:ctrlPr>
                              <a:rPr lang="tr-TR" sz="1875" b="1" i="1">
                                <a:latin typeface="Cambria Math" panose="02040503050406030204" pitchFamily="18" charset="0"/>
                              </a:rPr>
                            </m:ctrlPr>
                          </m:radPr>
                          <m:deg>
                            <m:r>
                              <a:rPr lang="tr-TR" sz="1875" b="1" i="1">
                                <a:latin typeface="Cambria Math" panose="02040503050406030204" pitchFamily="18" charset="0"/>
                              </a:rPr>
                              <m:t>𝒏</m:t>
                            </m:r>
                          </m:deg>
                          <m:e>
                            <m:r>
                              <a:rPr lang="tr-TR" sz="1875" b="1" i="1">
                                <a:latin typeface="Cambria Math" panose="02040503050406030204" pitchFamily="18" charset="0"/>
                              </a:rPr>
                              <m:t>𝒙</m:t>
                            </m:r>
                            <m:r>
                              <a:rPr lang="tr-TR" sz="1875" b="1" i="1">
                                <a:latin typeface="Cambria Math" panose="02040503050406030204" pitchFamily="18" charset="0"/>
                              </a:rPr>
                              <m:t> :</m:t>
                            </m:r>
                            <m:rad>
                              <m:radPr>
                                <m:ctrlPr>
                                  <a:rPr lang="tr-TR" sz="1875" b="1" i="1">
                                    <a:latin typeface="Cambria Math" panose="02040503050406030204" pitchFamily="18" charset="0"/>
                                  </a:rPr>
                                </m:ctrlPr>
                              </m:radPr>
                              <m:deg>
                                <m:r>
                                  <a:rPr lang="tr-TR" sz="1875" b="1" i="1">
                                    <a:latin typeface="Cambria Math" panose="02040503050406030204" pitchFamily="18" charset="0"/>
                                  </a:rPr>
                                  <m:t>𝒏</m:t>
                                </m:r>
                              </m:deg>
                              <m:e>
                                <m:r>
                                  <a:rPr lang="tr-TR" sz="1875" b="1" i="1">
                                    <a:latin typeface="Cambria Math" panose="02040503050406030204" pitchFamily="18" charset="0"/>
                                  </a:rPr>
                                  <m:t>𝒙</m:t>
                                </m:r>
                                <m:r>
                                  <a:rPr lang="tr-TR" sz="1875" b="1" i="1">
                                    <a:latin typeface="Cambria Math" panose="02040503050406030204" pitchFamily="18" charset="0"/>
                                  </a:rPr>
                                  <m:t> :</m:t>
                                </m:r>
                                <m:rad>
                                  <m:radPr>
                                    <m:ctrlPr>
                                      <a:rPr lang="tr-TR" sz="1875" b="1" i="1">
                                        <a:latin typeface="Cambria Math" panose="02040503050406030204" pitchFamily="18" charset="0"/>
                                      </a:rPr>
                                    </m:ctrlPr>
                                  </m:radPr>
                                  <m:deg>
                                    <m:r>
                                      <m:rPr>
                                        <m:brk m:alnAt="7"/>
                                      </m:rPr>
                                      <a:rPr lang="tr-TR" sz="1875" b="1" i="1">
                                        <a:latin typeface="Cambria Math" panose="02040503050406030204" pitchFamily="18" charset="0"/>
                                      </a:rPr>
                                      <m:t>𝒏</m:t>
                                    </m:r>
                                  </m:deg>
                                  <m:e>
                                    <m:r>
                                      <a:rPr lang="tr-TR" sz="1875" b="1" i="1">
                                        <a:latin typeface="Cambria Math" panose="02040503050406030204" pitchFamily="18" charset="0"/>
                                      </a:rPr>
                                      <m:t>𝒙</m:t>
                                    </m:r>
                                  </m:e>
                                </m:rad>
                                <m:r>
                                  <a:rPr lang="tr-TR" sz="1875" b="1" i="1">
                                    <a:latin typeface="Cambria Math" panose="02040503050406030204" pitchFamily="18" charset="0"/>
                                  </a:rPr>
                                  <m:t>…</m:t>
                                </m:r>
                              </m:e>
                            </m:rad>
                          </m:e>
                        </m:rad>
                      </m:e>
                    </m:rad>
                  </m:oMath>
                </a14:m>
                <a:r>
                  <a:rPr lang="tr-TR" sz="1875" b="1" dirty="0">
                    <a:latin typeface="Cambria Math" panose="02040503050406030204" pitchFamily="18" charset="0"/>
                  </a:rPr>
                  <a:t> = </a:t>
                </a:r>
                <a14:m>
                  <m:oMath xmlns:m="http://schemas.openxmlformats.org/officeDocument/2006/math">
                    <m:rad>
                      <m:radPr>
                        <m:ctrlPr>
                          <a:rPr lang="tr-TR" sz="1875" b="1" i="1">
                            <a:latin typeface="Cambria Math" panose="02040503050406030204" pitchFamily="18" charset="0"/>
                          </a:rPr>
                        </m:ctrlPr>
                      </m:radPr>
                      <m:deg>
                        <m:r>
                          <a:rPr lang="tr-TR" sz="1875" b="1" i="1">
                            <a:latin typeface="Cambria Math" panose="02040503050406030204" pitchFamily="18" charset="0"/>
                          </a:rPr>
                          <m:t>𝒏</m:t>
                        </m:r>
                        <m:r>
                          <a:rPr lang="tr-TR" sz="1875" b="1" i="1">
                            <a:latin typeface="Cambria Math" panose="02040503050406030204" pitchFamily="18" charset="0"/>
                          </a:rPr>
                          <m:t>+</m:t>
                        </m:r>
                        <m:r>
                          <m:rPr>
                            <m:brk m:alnAt="7"/>
                          </m:rPr>
                          <a:rPr lang="tr-TR" sz="1875" b="1" i="1">
                            <a:latin typeface="Cambria Math" panose="02040503050406030204" pitchFamily="18" charset="0"/>
                          </a:rPr>
                          <m:t>𝟏</m:t>
                        </m:r>
                      </m:deg>
                      <m:e>
                        <m:r>
                          <a:rPr lang="tr-TR" sz="1875" b="1" i="1">
                            <a:latin typeface="Cambria Math" panose="02040503050406030204" pitchFamily="18" charset="0"/>
                          </a:rPr>
                          <m:t>𝒙</m:t>
                        </m:r>
                      </m:e>
                    </m:rad>
                  </m:oMath>
                </a14:m>
                <a:endParaRPr lang="tr-TR" sz="1875" b="1" dirty="0">
                  <a:latin typeface="Cambria Math" panose="02040503050406030204" pitchFamily="18" charset="0"/>
                </a:endParaRPr>
              </a:p>
              <a:p>
                <a:endParaRPr lang="tr-TR" sz="1875" b="1" baseline="30000" dirty="0">
                  <a:latin typeface="Cambria Math" panose="02040503050406030204" pitchFamily="18" charset="0"/>
                </a:endParaRPr>
              </a:p>
              <a:p>
                <a:endParaRPr lang="tr-TR" sz="1875" b="1" baseline="30000" dirty="0">
                  <a:latin typeface="Cambria Math" panose="02040503050406030204" pitchFamily="18" charset="0"/>
                </a:endParaRPr>
              </a:p>
              <a:p>
                <a:endParaRPr lang="tr-TR" sz="1875" b="1" baseline="30000" dirty="0">
                  <a:latin typeface="Cambria Math" panose="02040503050406030204" pitchFamily="18" charset="0"/>
                </a:endParaRPr>
              </a:p>
              <a:p>
                <a:r>
                  <a:rPr lang="tr-TR" sz="1500" b="1" i="1" u="sng" dirty="0">
                    <a:solidFill>
                      <a:srgbClr val="C00000"/>
                    </a:solidFill>
                    <a:latin typeface="Arial Black" panose="020B0A04020102020204" pitchFamily="34" charset="0"/>
                  </a:rPr>
                  <a:t>Örnek</a:t>
                </a:r>
                <a:r>
                  <a:rPr lang="tr-TR" sz="1875" b="1" i="1" u="sng" dirty="0">
                    <a:solidFill>
                      <a:srgbClr val="C00000"/>
                    </a:solidFill>
                    <a:latin typeface="Arial Black" panose="020B0A04020102020204" pitchFamily="34" charset="0"/>
                  </a:rPr>
                  <a:t>:</a:t>
                </a:r>
              </a:p>
              <a:p>
                <a:endParaRPr lang="tr-TR" sz="1875" b="1" baseline="30000" dirty="0">
                  <a:latin typeface="Cambria Math" panose="02040503050406030204" pitchFamily="18" charset="0"/>
                </a:endParaRPr>
              </a:p>
              <a:p>
                <a14:m>
                  <m:oMath xmlns:m="http://schemas.openxmlformats.org/officeDocument/2006/math">
                    <m:rad>
                      <m:radPr>
                        <m:degHide m:val="on"/>
                        <m:ctrlPr>
                          <a:rPr lang="tr-TR" sz="1875" b="1" i="1">
                            <a:latin typeface="Cambria Math" panose="02040503050406030204" pitchFamily="18" charset="0"/>
                          </a:rPr>
                        </m:ctrlPr>
                      </m:radPr>
                      <m:deg/>
                      <m:e>
                        <m:r>
                          <a:rPr lang="tr-TR" sz="1875" b="1" i="1">
                            <a:latin typeface="Cambria Math" panose="02040503050406030204" pitchFamily="18" charset="0"/>
                          </a:rPr>
                          <m:t>𝟖</m:t>
                        </m:r>
                        <m:r>
                          <m:rPr>
                            <m:brk m:alnAt="7"/>
                          </m:rPr>
                          <a:rPr lang="tr-TR" sz="1875" b="1" i="1">
                            <a:latin typeface="Cambria Math" panose="02040503050406030204" pitchFamily="18" charset="0"/>
                          </a:rPr>
                          <m:t>:</m:t>
                        </m:r>
                        <m:rad>
                          <m:radPr>
                            <m:ctrlPr>
                              <a:rPr lang="tr-TR" sz="1875" b="1" i="1">
                                <a:latin typeface="Cambria Math" panose="02040503050406030204" pitchFamily="18" charset="0"/>
                              </a:rPr>
                            </m:ctrlPr>
                          </m:radPr>
                          <m:deg/>
                          <m:e>
                            <m:r>
                              <a:rPr lang="tr-TR" sz="1875" b="1" i="1">
                                <a:latin typeface="Cambria Math" panose="02040503050406030204" pitchFamily="18" charset="0"/>
                              </a:rPr>
                              <m:t>𝟖</m:t>
                            </m:r>
                            <m:r>
                              <a:rPr lang="tr-TR" sz="1875" b="1" i="1">
                                <a:latin typeface="Cambria Math" panose="02040503050406030204" pitchFamily="18" charset="0"/>
                              </a:rPr>
                              <m:t>:</m:t>
                            </m:r>
                            <m:rad>
                              <m:radPr>
                                <m:degHide m:val="on"/>
                                <m:ctrlPr>
                                  <a:rPr lang="tr-TR" sz="1875" b="1" i="1">
                                    <a:latin typeface="Cambria Math" panose="02040503050406030204" pitchFamily="18" charset="0"/>
                                  </a:rPr>
                                </m:ctrlPr>
                              </m:radPr>
                              <m:deg/>
                              <m:e>
                                <m:r>
                                  <a:rPr lang="tr-TR" sz="1875" b="1" i="1">
                                    <a:latin typeface="Cambria Math" panose="02040503050406030204" pitchFamily="18" charset="0"/>
                                  </a:rPr>
                                  <m:t>𝟖</m:t>
                                </m:r>
                                <m:r>
                                  <a:rPr lang="tr-TR" sz="1875" b="1" i="1">
                                    <a:latin typeface="Cambria Math" panose="02040503050406030204" pitchFamily="18" charset="0"/>
                                  </a:rPr>
                                  <m:t>:</m:t>
                                </m:r>
                                <m:rad>
                                  <m:radPr>
                                    <m:degHide m:val="on"/>
                                    <m:ctrlPr>
                                      <a:rPr lang="tr-TR" sz="1875" b="1" i="1">
                                        <a:latin typeface="Cambria Math" panose="02040503050406030204" pitchFamily="18" charset="0"/>
                                      </a:rPr>
                                    </m:ctrlPr>
                                  </m:radPr>
                                  <m:deg/>
                                  <m:e>
                                    <m:r>
                                      <a:rPr lang="tr-TR" sz="1875" b="1" i="1">
                                        <a:latin typeface="Cambria Math" panose="02040503050406030204" pitchFamily="18" charset="0"/>
                                      </a:rPr>
                                      <m:t>𝟖</m:t>
                                    </m:r>
                                  </m:e>
                                </m:rad>
                              </m:e>
                            </m:rad>
                            <m:r>
                              <a:rPr lang="tr-TR" sz="1875" b="1" i="1">
                                <a:latin typeface="Cambria Math" panose="02040503050406030204" pitchFamily="18" charset="0"/>
                              </a:rPr>
                              <m:t>.</m:t>
                            </m:r>
                          </m:e>
                        </m:rad>
                        <m:r>
                          <a:rPr lang="tr-TR" sz="1875" b="1" i="1">
                            <a:latin typeface="Cambria Math" panose="02040503050406030204" pitchFamily="18" charset="0"/>
                          </a:rPr>
                          <m:t>.</m:t>
                        </m:r>
                        <m:r>
                          <a:rPr lang="tr-TR" sz="1875" b="1" i="1" smtClean="0">
                            <a:latin typeface="Cambria Math" panose="02040503050406030204" pitchFamily="18" charset="0"/>
                          </a:rPr>
                          <m:t>.</m:t>
                        </m:r>
                        <m:r>
                          <a:rPr lang="tr-TR" sz="1875" b="1" i="1">
                            <a:latin typeface="Cambria Math" panose="02040503050406030204" pitchFamily="18" charset="0"/>
                          </a:rPr>
                          <m:t> </m:t>
                        </m:r>
                      </m:e>
                    </m:rad>
                  </m:oMath>
                </a14:m>
                <a:r>
                  <a:rPr lang="tr-TR" sz="1875" b="1" dirty="0">
                    <a:latin typeface="Arial Black" panose="020B0A04020102020204" pitchFamily="34" charset="0"/>
                  </a:rPr>
                  <a:t> = </a:t>
                </a:r>
                <a14:m>
                  <m:oMath xmlns:m="http://schemas.openxmlformats.org/officeDocument/2006/math">
                    <m:rad>
                      <m:radPr>
                        <m:ctrlPr>
                          <a:rPr lang="tr-TR" sz="1875" b="1" i="1">
                            <a:latin typeface="Cambria Math" panose="02040503050406030204" pitchFamily="18" charset="0"/>
                          </a:rPr>
                        </m:ctrlPr>
                      </m:radPr>
                      <m:deg>
                        <m:r>
                          <m:rPr>
                            <m:brk m:alnAt="7"/>
                          </m:rPr>
                          <a:rPr lang="tr-TR" sz="1875" b="1" i="1">
                            <a:latin typeface="Cambria Math" panose="02040503050406030204" pitchFamily="18" charset="0"/>
                          </a:rPr>
                          <m:t>𝟐</m:t>
                        </m:r>
                        <m:r>
                          <a:rPr lang="tr-TR" sz="1875" b="1" i="1">
                            <a:latin typeface="Cambria Math" panose="02040503050406030204" pitchFamily="18" charset="0"/>
                          </a:rPr>
                          <m:t>+</m:t>
                        </m:r>
                        <m:r>
                          <a:rPr lang="tr-TR" sz="1875" b="1" i="1">
                            <a:latin typeface="Cambria Math" panose="02040503050406030204" pitchFamily="18" charset="0"/>
                          </a:rPr>
                          <m:t>𝟏</m:t>
                        </m:r>
                      </m:deg>
                      <m:e>
                        <m:r>
                          <a:rPr lang="tr-TR" sz="1875" b="1" i="1">
                            <a:latin typeface="Cambria Math" panose="02040503050406030204" pitchFamily="18" charset="0"/>
                          </a:rPr>
                          <m:t>𝟖</m:t>
                        </m:r>
                      </m:e>
                    </m:rad>
                  </m:oMath>
                </a14:m>
                <a:r>
                  <a:rPr lang="tr-TR" sz="1875" b="1" dirty="0">
                    <a:latin typeface="Arial Black" panose="020B0A04020102020204" pitchFamily="34" charset="0"/>
                  </a:rPr>
                  <a:t> =  </a:t>
                </a:r>
                <a14:m>
                  <m:oMath xmlns:m="http://schemas.openxmlformats.org/officeDocument/2006/math">
                    <m:rad>
                      <m:radPr>
                        <m:ctrlPr>
                          <a:rPr lang="tr-TR" sz="1875" b="1" i="1">
                            <a:latin typeface="Cambria Math" panose="02040503050406030204" pitchFamily="18" charset="0"/>
                          </a:rPr>
                        </m:ctrlPr>
                      </m:radPr>
                      <m:deg>
                        <m:r>
                          <a:rPr lang="tr-TR" sz="1875" b="1" i="1">
                            <a:latin typeface="Cambria Math" panose="02040503050406030204" pitchFamily="18" charset="0"/>
                          </a:rPr>
                          <m:t>𝟑</m:t>
                        </m:r>
                      </m:deg>
                      <m:e>
                        <m:r>
                          <a:rPr lang="tr-TR" sz="1875" b="1" i="1">
                            <a:latin typeface="Cambria Math" panose="02040503050406030204" pitchFamily="18" charset="0"/>
                          </a:rPr>
                          <m:t>𝟐</m:t>
                        </m:r>
                        <m:r>
                          <a:rPr lang="tr-TR" sz="1875" b="1" i="1" baseline="30000">
                            <a:latin typeface="Cambria Math" panose="02040503050406030204" pitchFamily="18" charset="0"/>
                          </a:rPr>
                          <m:t>𝟑</m:t>
                        </m:r>
                      </m:e>
                    </m:rad>
                    <m:r>
                      <a:rPr lang="tr-TR" sz="1875" b="1" i="1">
                        <a:latin typeface="Cambria Math" panose="02040503050406030204" pitchFamily="18" charset="0"/>
                      </a:rPr>
                      <m:t>=</m:t>
                    </m:r>
                    <m:r>
                      <a:rPr lang="tr-TR" sz="1875" b="1" i="1">
                        <a:latin typeface="Cambria Math" panose="02040503050406030204" pitchFamily="18" charset="0"/>
                      </a:rPr>
                      <m:t>𝟐𝟑</m:t>
                    </m:r>
                    <m:r>
                      <a:rPr lang="tr-TR" sz="1875" b="1" i="1" baseline="30000">
                        <a:latin typeface="Cambria Math" panose="02040503050406030204" pitchFamily="18" charset="0"/>
                      </a:rPr>
                      <m:t>/</m:t>
                    </m:r>
                    <m:r>
                      <a:rPr lang="tr-TR" sz="1875" b="1" i="1" baseline="30000">
                        <a:latin typeface="Cambria Math" panose="02040503050406030204" pitchFamily="18" charset="0"/>
                      </a:rPr>
                      <m:t>𝟑</m:t>
                    </m:r>
                  </m:oMath>
                </a14:m>
                <a:r>
                  <a:rPr lang="tr-TR" sz="1875" dirty="0">
                    <a:solidFill>
                      <a:srgbClr val="C00000"/>
                    </a:solidFill>
                    <a:latin typeface="Arial Black" panose="020B0A04020102020204" pitchFamily="34" charset="0"/>
                  </a:rPr>
                  <a:t>=2</a:t>
                </a:r>
                <a:endParaRPr lang="en-US" sz="1875" dirty="0">
                  <a:solidFill>
                    <a:srgbClr val="C00000"/>
                  </a:solidFill>
                  <a:latin typeface="Arial Black" panose="020B0A04020102020204" pitchFamily="34" charset="0"/>
                </a:endParaRPr>
              </a:p>
            </p:txBody>
          </p:sp>
        </mc:Choice>
        <mc:Fallback xmlns="">
          <p:sp>
            <p:nvSpPr>
              <p:cNvPr id="6" name="Metin kutusu 5">
                <a:extLst>
                  <a:ext uri="{FF2B5EF4-FFF2-40B4-BE49-F238E27FC236}">
                    <a16:creationId xmlns:a16="http://schemas.microsoft.com/office/drawing/2014/main" id="{D4CA5974-FB58-99C6-0F6C-8F92BE13674E}"/>
                  </a:ext>
                </a:extLst>
              </p:cNvPr>
              <p:cNvSpPr txBox="1">
                <a:spLocks noRot="1" noChangeAspect="1" noMove="1" noResize="1" noEditPoints="1" noAdjustHandles="1" noChangeArrowheads="1" noChangeShapeType="1" noTextEdit="1"/>
              </p:cNvSpPr>
              <p:nvPr/>
            </p:nvSpPr>
            <p:spPr>
              <a:xfrm>
                <a:off x="411458" y="1795533"/>
                <a:ext cx="7960121" cy="3047629"/>
              </a:xfrm>
              <a:prstGeom prst="rect">
                <a:avLst/>
              </a:prstGeom>
              <a:blipFill>
                <a:blip r:embed="rId4"/>
                <a:stretch>
                  <a:fillRect l="-306"/>
                </a:stretch>
              </a:blipFill>
            </p:spPr>
            <p:txBody>
              <a:bodyPr/>
              <a:lstStyle/>
              <a:p>
                <a:r>
                  <a:rPr lang="tr-TR">
                    <a:noFill/>
                  </a:rPr>
                  <a:t> </a:t>
                </a:r>
              </a:p>
            </p:txBody>
          </p:sp>
        </mc:Fallback>
      </mc:AlternateContent>
      <p:sp>
        <p:nvSpPr>
          <p:cNvPr id="7" name="Dikdörtgen 6">
            <a:extLst>
              <a:ext uri="{FF2B5EF4-FFF2-40B4-BE49-F238E27FC236}">
                <a16:creationId xmlns:a16="http://schemas.microsoft.com/office/drawing/2014/main" id="{81D445DD-5BC5-3055-2A38-0A50A5382C2C}"/>
              </a:ext>
            </a:extLst>
          </p:cNvPr>
          <p:cNvSpPr/>
          <p:nvPr/>
        </p:nvSpPr>
        <p:spPr>
          <a:xfrm>
            <a:off x="323266" y="811993"/>
            <a:ext cx="8497467" cy="473206"/>
          </a:xfrm>
          <a:prstGeom prst="rect">
            <a:avLst/>
          </a:prstGeom>
          <a:gradFill>
            <a:gsLst>
              <a:gs pos="97350">
                <a:srgbClr val="2F5497"/>
              </a:gs>
              <a:gs pos="94700">
                <a:schemeClr val="accent1">
                  <a:lumMod val="50000"/>
                </a:schemeClr>
              </a:gs>
              <a:gs pos="0">
                <a:srgbClr val="C00000"/>
              </a:gs>
              <a:gs pos="100000">
                <a:schemeClr val="accent1">
                  <a:satMod val="110000"/>
                  <a:lumMod val="100000"/>
                  <a:shade val="100000"/>
                </a:schemeClr>
              </a:gs>
              <a:gs pos="100000">
                <a:schemeClr val="accent1">
                  <a:lumMod val="50000"/>
                </a:schemeClr>
              </a:gs>
            </a:gsLst>
            <a:lin ang="5400000" scaled="0"/>
          </a:gradFill>
          <a:ln/>
        </p:spPr>
        <p:style>
          <a:lnRef idx="0">
            <a:schemeClr val="accent2"/>
          </a:lnRef>
          <a:fillRef idx="3">
            <a:schemeClr val="accent2"/>
          </a:fillRef>
          <a:effectRef idx="3">
            <a:schemeClr val="accent2"/>
          </a:effectRef>
          <a:fontRef idx="minor">
            <a:schemeClr val="lt1"/>
          </a:fontRef>
        </p:style>
        <p:txBody>
          <a:bodyPr wrap="square" lIns="68580" tIns="34290" rIns="68580" bIns="34290">
            <a:spAutoFit/>
          </a:bodyPr>
          <a:lstStyle/>
          <a:p>
            <a:pPr algn="ctr"/>
            <a:endPar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8" name="Grafik 7" descr="Ünlem İşareti düz dolguyla">
            <a:extLst>
              <a:ext uri="{FF2B5EF4-FFF2-40B4-BE49-F238E27FC236}">
                <a16:creationId xmlns:a16="http://schemas.microsoft.com/office/drawing/2014/main" id="{330A5239-797B-5139-5AF1-D520AB24F5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52482" y="659861"/>
            <a:ext cx="916380" cy="916380"/>
          </a:xfrm>
          <a:prstGeom prst="rect">
            <a:avLst/>
          </a:prstGeom>
        </p:spPr>
      </p:pic>
      <p:sp>
        <p:nvSpPr>
          <p:cNvPr id="4" name="Dikdörtgen 3">
            <a:extLst>
              <a:ext uri="{FF2B5EF4-FFF2-40B4-BE49-F238E27FC236}">
                <a16:creationId xmlns:a16="http://schemas.microsoft.com/office/drawing/2014/main" id="{16CE2C91-6253-F6C5-A506-2F826BA1DBE2}"/>
              </a:ext>
            </a:extLst>
          </p:cNvPr>
          <p:cNvSpPr/>
          <p:nvPr/>
        </p:nvSpPr>
        <p:spPr>
          <a:xfrm>
            <a:off x="3541061" y="707620"/>
            <a:ext cx="1700915" cy="692497"/>
          </a:xfrm>
          <a:prstGeom prst="rect">
            <a:avLst/>
          </a:prstGeom>
          <a:noFill/>
        </p:spPr>
        <p:txBody>
          <a:bodyPr wrap="non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4050" b="1" dirty="0">
                <a:ln/>
                <a:solidFill>
                  <a:schemeClr val="accent3"/>
                </a:solidFill>
              </a:rPr>
              <a:t>DİKKAT</a:t>
            </a:r>
          </a:p>
        </p:txBody>
      </p:sp>
      <p:pic>
        <p:nvPicPr>
          <p:cNvPr id="2" name="4_13">
            <a:hlinkClick r:id="" action="ppaction://media"/>
            <a:extLst>
              <a:ext uri="{FF2B5EF4-FFF2-40B4-BE49-F238E27FC236}">
                <a16:creationId xmlns:a16="http://schemas.microsoft.com/office/drawing/2014/main" id="{9BA512CA-7E28-C7D1-93ED-747D2803E4F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71579" y="6225899"/>
            <a:ext cx="487363" cy="487363"/>
          </a:xfrm>
          <a:prstGeom prst="rect">
            <a:avLst/>
          </a:prstGeom>
        </p:spPr>
      </p:pic>
    </p:spTree>
    <p:extLst>
      <p:ext uri="{BB962C8B-B14F-4D97-AF65-F5344CB8AC3E}">
        <p14:creationId xmlns:p14="http://schemas.microsoft.com/office/powerpoint/2010/main" val="295939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7A96DA5-7CA6-4588-6EE1-0E753450C8A9}"/>
              </a:ext>
            </a:extLst>
          </p:cNvPr>
          <p:cNvSpPr/>
          <p:nvPr/>
        </p:nvSpPr>
        <p:spPr>
          <a:xfrm>
            <a:off x="478445" y="1200163"/>
            <a:ext cx="8497467" cy="473206"/>
          </a:xfrm>
          <a:prstGeom prst="rect">
            <a:avLst/>
          </a:prstGeo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wrap="square" lIns="68580" tIns="34290" rIns="68580" bIns="34290">
            <a:spAutoFit/>
          </a:bodyPr>
          <a:lstStyle/>
          <a:p>
            <a:pPr algn="ctr"/>
            <a:r>
              <a:rPr lang="en-US"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KÖKLÜ İFADE</a:t>
            </a:r>
            <a:r>
              <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LERDE TOPLAMA ÇIKARMA</a:t>
            </a:r>
          </a:p>
        </p:txBody>
      </p:sp>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6AD10790-D8DD-0EDA-E419-4EEA46FA3298}"/>
                  </a:ext>
                </a:extLst>
              </p:cNvPr>
              <p:cNvSpPr txBox="1"/>
              <p:nvPr/>
            </p:nvSpPr>
            <p:spPr>
              <a:xfrm>
                <a:off x="960907" y="3663623"/>
                <a:ext cx="4296893" cy="1614160"/>
              </a:xfrm>
              <a:prstGeom prst="rect">
                <a:avLst/>
              </a:prstGeom>
              <a:noFill/>
            </p:spPr>
            <p:txBody>
              <a:bodyPr wrap="square" rtlCol="0">
                <a:spAutoFit/>
              </a:bodyPr>
              <a:lstStyle/>
              <a:p>
                <a:r>
                  <a:rPr lang="en-US"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tr-TR" sz="1875" b="1" i="1">
                            <a:latin typeface="Cambria Math" panose="02040503050406030204" pitchFamily="18" charset="0"/>
                          </a:rPr>
                          <m:t>𝒙</m:t>
                        </m:r>
                      </m:e>
                    </m:rad>
                  </m:oMath>
                </a14:m>
                <a:r>
                  <a:rPr lang="tr-TR" sz="1875" b="1" dirty="0">
                    <a:latin typeface="Arial Black" panose="020B0A04020102020204" pitchFamily="34" charset="0"/>
                  </a:rPr>
                  <a:t>.</a:t>
                </a:r>
                <a:r>
                  <a:rPr lang="en-US"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tr-TR" sz="1875" b="1" i="1">
                            <a:latin typeface="Cambria Math" panose="02040503050406030204" pitchFamily="18" charset="0"/>
                          </a:rPr>
                          <m:t>𝒚</m:t>
                        </m:r>
                      </m:e>
                    </m:rad>
                  </m:oMath>
                </a14:m>
                <a:r>
                  <a:rPr lang="tr-TR" sz="1875" b="1" dirty="0">
                    <a:latin typeface="Arial Black" panose="020B0A04020102020204" pitchFamily="34" charset="0"/>
                  </a:rPr>
                  <a:t> =</a:t>
                </a:r>
                <a:r>
                  <a:rPr lang="en-US"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tr-TR" sz="1875" b="1" i="1">
                            <a:latin typeface="Cambria Math" panose="02040503050406030204" pitchFamily="18" charset="0"/>
                          </a:rPr>
                          <m:t>𝒙𝒚</m:t>
                        </m:r>
                      </m:e>
                    </m:rad>
                  </m:oMath>
                </a14:m>
                <a:endParaRPr lang="tr-TR" sz="1875" b="1" dirty="0">
                  <a:latin typeface="Arial Black" panose="020B0A04020102020204" pitchFamily="34" charset="0"/>
                </a:endParaRPr>
              </a:p>
              <a:p>
                <a:endParaRPr lang="tr-TR" sz="1875" b="1" dirty="0">
                  <a:latin typeface="Arial Black" panose="020B0A04020102020204" pitchFamily="34" charset="0"/>
                </a:endParaRPr>
              </a:p>
              <a:p>
                <a:r>
                  <a:rPr lang="en-US"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tr-TR" sz="1875" b="1" i="1">
                            <a:latin typeface="Cambria Math" panose="02040503050406030204" pitchFamily="18" charset="0"/>
                          </a:rPr>
                          <m:t>𝒙</m:t>
                        </m:r>
                      </m:e>
                    </m:rad>
                  </m:oMath>
                </a14:m>
                <a:endParaRPr lang="tr-TR" sz="1875" b="1" dirty="0">
                  <a:latin typeface="Arial Black" panose="020B0A04020102020204" pitchFamily="34" charset="0"/>
                </a:endParaRPr>
              </a:p>
              <a:p>
                <a:r>
                  <a:rPr lang="tr-TR" sz="1875" b="1" dirty="0">
                    <a:latin typeface="Arial Black" panose="020B0A04020102020204" pitchFamily="34" charset="0"/>
                  </a:rPr>
                  <a:t>------- =</a:t>
                </a:r>
                <a:r>
                  <a:rPr lang="en-US"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tr-TR" sz="1875" b="1" i="1">
                            <a:latin typeface="Cambria Math" panose="02040503050406030204" pitchFamily="18" charset="0"/>
                          </a:rPr>
                          <m:t>𝒙</m:t>
                        </m:r>
                        <m:r>
                          <a:rPr lang="tr-TR" sz="1875" b="1" i="1">
                            <a:latin typeface="Cambria Math" panose="02040503050406030204" pitchFamily="18" charset="0"/>
                          </a:rPr>
                          <m:t>/</m:t>
                        </m:r>
                        <m:r>
                          <a:rPr lang="tr-TR" sz="1875" b="1" i="1">
                            <a:latin typeface="Cambria Math" panose="02040503050406030204" pitchFamily="18" charset="0"/>
                          </a:rPr>
                          <m:t>𝒚</m:t>
                        </m:r>
                      </m:e>
                    </m:rad>
                  </m:oMath>
                </a14:m>
                <a:endParaRPr lang="tr-TR" sz="1875" b="1" dirty="0">
                  <a:latin typeface="Arial Black" panose="020B0A04020102020204" pitchFamily="34" charset="0"/>
                </a:endParaRPr>
              </a:p>
              <a:p>
                <a:r>
                  <a:rPr lang="en-US"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tr-TR" sz="1875" b="1" i="1">
                            <a:latin typeface="Cambria Math" panose="02040503050406030204" pitchFamily="18" charset="0"/>
                          </a:rPr>
                          <m:t>𝒚</m:t>
                        </m:r>
                      </m:e>
                    </m:rad>
                  </m:oMath>
                </a14:m>
                <a:endParaRPr lang="tr-TR" sz="1875" b="1" dirty="0">
                  <a:latin typeface="Arial Black" panose="020B0A04020102020204" pitchFamily="34" charset="0"/>
                </a:endParaRPr>
              </a:p>
            </p:txBody>
          </p:sp>
        </mc:Choice>
        <mc:Fallback xmlns="">
          <p:sp>
            <p:nvSpPr>
              <p:cNvPr id="2" name="Metin kutusu 1">
                <a:extLst>
                  <a:ext uri="{FF2B5EF4-FFF2-40B4-BE49-F238E27FC236}">
                    <a16:creationId xmlns:a16="http://schemas.microsoft.com/office/drawing/2014/main" id="{6AD10790-D8DD-0EDA-E419-4EEA46FA3298}"/>
                  </a:ext>
                </a:extLst>
              </p:cNvPr>
              <p:cNvSpPr txBox="1">
                <a:spLocks noRot="1" noChangeAspect="1" noMove="1" noResize="1" noEditPoints="1" noAdjustHandles="1" noChangeArrowheads="1" noChangeShapeType="1" noTextEdit="1"/>
              </p:cNvSpPr>
              <p:nvPr/>
            </p:nvSpPr>
            <p:spPr>
              <a:xfrm>
                <a:off x="960907" y="3663623"/>
                <a:ext cx="4296893" cy="1614160"/>
              </a:xfrm>
              <a:prstGeom prst="rect">
                <a:avLst/>
              </a:prstGeom>
              <a:blipFill>
                <a:blip r:embed="rId4"/>
                <a:stretch>
                  <a:fillRect l="-1277" t="-1509"/>
                </a:stretch>
              </a:blipFill>
            </p:spPr>
            <p:txBody>
              <a:bodyPr/>
              <a:lstStyle/>
              <a:p>
                <a:r>
                  <a:rPr lang="tr-TR">
                    <a:noFill/>
                  </a:rPr>
                  <a:t> </a:t>
                </a:r>
              </a:p>
            </p:txBody>
          </p:sp>
        </mc:Fallback>
      </mc:AlternateContent>
      <p:sp>
        <p:nvSpPr>
          <p:cNvPr id="3" name="Dikdörtgen 2">
            <a:extLst>
              <a:ext uri="{FF2B5EF4-FFF2-40B4-BE49-F238E27FC236}">
                <a16:creationId xmlns:a16="http://schemas.microsoft.com/office/drawing/2014/main" id="{974D87D6-E0E5-F829-1479-4B4A7778F85D}"/>
              </a:ext>
            </a:extLst>
          </p:cNvPr>
          <p:cNvSpPr/>
          <p:nvPr/>
        </p:nvSpPr>
        <p:spPr>
          <a:xfrm>
            <a:off x="431380" y="2847428"/>
            <a:ext cx="8497467" cy="473206"/>
          </a:xfrm>
          <a:prstGeom prst="rect">
            <a:avLst/>
          </a:prstGeo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wrap="square" lIns="68580" tIns="34290" rIns="68580" bIns="34290">
            <a:spAutoFit/>
          </a:bodyPr>
          <a:lstStyle/>
          <a:p>
            <a:pPr algn="ctr"/>
            <a:r>
              <a:rPr lang="en-US"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KÖKLÜ İFADE</a:t>
            </a:r>
            <a:r>
              <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LERDE ÇARPMA BÖLME</a:t>
            </a:r>
          </a:p>
        </p:txBody>
      </p:sp>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77B046EC-F7CF-F7A9-C497-0A951FD5E4BC}"/>
                  </a:ext>
                </a:extLst>
              </p:cNvPr>
              <p:cNvSpPr txBox="1"/>
              <p:nvPr/>
            </p:nvSpPr>
            <p:spPr>
              <a:xfrm>
                <a:off x="907120" y="2126485"/>
                <a:ext cx="4296893" cy="386196"/>
              </a:xfrm>
              <a:prstGeom prst="rect">
                <a:avLst/>
              </a:prstGeom>
              <a:noFill/>
            </p:spPr>
            <p:txBody>
              <a:bodyPr wrap="square" rtlCol="0">
                <a:spAutoFit/>
              </a:bodyPr>
              <a:lstStyle/>
              <a:p>
                <a:r>
                  <a:rPr lang="en-US" sz="1875" b="1" dirty="0">
                    <a:latin typeface="Arial Black" panose="020B0A04020102020204" pitchFamily="34" charset="0"/>
                  </a:rPr>
                  <a:t> </a:t>
                </a:r>
                <a:r>
                  <a:rPr lang="tr-TR" sz="1875" b="1" dirty="0">
                    <a:latin typeface="Arial Black" panose="020B0A04020102020204" pitchFamily="34" charset="0"/>
                  </a:rPr>
                  <a:t>a.</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tr-TR" sz="1875" b="1" i="1">
                            <a:latin typeface="Cambria Math" panose="02040503050406030204" pitchFamily="18" charset="0"/>
                          </a:rPr>
                          <m:t>𝒙</m:t>
                        </m:r>
                      </m:e>
                    </m:rad>
                  </m:oMath>
                </a14:m>
                <a:r>
                  <a:rPr lang="tr-TR" sz="1875" b="1" dirty="0">
                    <a:latin typeface="Arial Black" panose="020B0A04020102020204" pitchFamily="34" charset="0"/>
                  </a:rPr>
                  <a:t> +</a:t>
                </a:r>
                <a:r>
                  <a:rPr lang="en-US" sz="1875" b="1" dirty="0">
                    <a:latin typeface="Arial Black" panose="020B0A04020102020204" pitchFamily="34" charset="0"/>
                  </a:rPr>
                  <a:t> </a:t>
                </a:r>
                <a:r>
                  <a:rPr lang="tr-TR" sz="1875" b="1" dirty="0">
                    <a:latin typeface="Arial Black" panose="020B0A04020102020204" pitchFamily="34" charset="0"/>
                  </a:rPr>
                  <a:t>b.</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tr-TR" sz="1875" b="1" i="1">
                            <a:latin typeface="Cambria Math" panose="02040503050406030204" pitchFamily="18" charset="0"/>
                          </a:rPr>
                          <m:t>𝒙</m:t>
                        </m:r>
                      </m:e>
                    </m:rad>
                    <m:r>
                      <a:rPr lang="tr-TR" sz="1875" b="1" i="1">
                        <a:latin typeface="Cambria Math" panose="02040503050406030204" pitchFamily="18" charset="0"/>
                      </a:rPr>
                      <m:t> </m:t>
                    </m:r>
                  </m:oMath>
                </a14:m>
                <a:r>
                  <a:rPr lang="tr-TR" sz="1875" b="1" dirty="0">
                    <a:latin typeface="Arial Black" panose="020B0A04020102020204" pitchFamily="34" charset="0"/>
                  </a:rPr>
                  <a:t>- c.</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tr-TR" sz="1875" b="1" i="1">
                            <a:latin typeface="Cambria Math" panose="02040503050406030204" pitchFamily="18" charset="0"/>
                          </a:rPr>
                          <m:t>𝒙</m:t>
                        </m:r>
                      </m:e>
                    </m:rad>
                    <m:r>
                      <a:rPr lang="tr-TR" sz="1875" b="1" i="1">
                        <a:latin typeface="Cambria Math" panose="02040503050406030204" pitchFamily="18" charset="0"/>
                      </a:rPr>
                      <m:t> </m:t>
                    </m:r>
                  </m:oMath>
                </a14:m>
                <a:r>
                  <a:rPr lang="en-US" sz="1875" b="1" dirty="0">
                    <a:latin typeface="Arial Black" panose="020B0A04020102020204" pitchFamily="34" charset="0"/>
                  </a:rPr>
                  <a:t>=</a:t>
                </a:r>
                <a:r>
                  <a:rPr lang="tr-TR"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tr-TR" sz="1875" b="1" i="1">
                            <a:latin typeface="Cambria Math" panose="02040503050406030204" pitchFamily="18" charset="0"/>
                          </a:rPr>
                          <m:t>𝒙</m:t>
                        </m:r>
                      </m:e>
                    </m:rad>
                  </m:oMath>
                </a14:m>
                <a:r>
                  <a:rPr lang="tr-TR" sz="1875" b="1" baseline="30000" dirty="0">
                    <a:latin typeface="Arial Black" panose="020B0A04020102020204" pitchFamily="34" charset="0"/>
                  </a:rPr>
                  <a:t> </a:t>
                </a:r>
                <a:r>
                  <a:rPr lang="tr-TR" sz="1875" b="1" dirty="0">
                    <a:latin typeface="Arial Black" panose="020B0A04020102020204" pitchFamily="34" charset="0"/>
                  </a:rPr>
                  <a:t>(</a:t>
                </a:r>
                <a:r>
                  <a:rPr lang="tr-TR" sz="1875" b="1" dirty="0" err="1">
                    <a:latin typeface="Arial Black" panose="020B0A04020102020204" pitchFamily="34" charset="0"/>
                  </a:rPr>
                  <a:t>a+b-c</a:t>
                </a:r>
                <a:r>
                  <a:rPr lang="tr-TR" sz="1875" b="1" dirty="0">
                    <a:latin typeface="Arial Black" panose="020B0A04020102020204" pitchFamily="34" charset="0"/>
                  </a:rPr>
                  <a:t>)</a:t>
                </a:r>
              </a:p>
            </p:txBody>
          </p:sp>
        </mc:Choice>
        <mc:Fallback xmlns="">
          <p:sp>
            <p:nvSpPr>
              <p:cNvPr id="5" name="Metin kutusu 4">
                <a:extLst>
                  <a:ext uri="{FF2B5EF4-FFF2-40B4-BE49-F238E27FC236}">
                    <a16:creationId xmlns:a16="http://schemas.microsoft.com/office/drawing/2014/main" id="{77B046EC-F7CF-F7A9-C497-0A951FD5E4BC}"/>
                  </a:ext>
                </a:extLst>
              </p:cNvPr>
              <p:cNvSpPr txBox="1">
                <a:spLocks noRot="1" noChangeAspect="1" noMove="1" noResize="1" noEditPoints="1" noAdjustHandles="1" noChangeArrowheads="1" noChangeShapeType="1" noTextEdit="1"/>
              </p:cNvSpPr>
              <p:nvPr/>
            </p:nvSpPr>
            <p:spPr>
              <a:xfrm>
                <a:off x="907120" y="2126485"/>
                <a:ext cx="4296893" cy="386196"/>
              </a:xfrm>
              <a:prstGeom prst="rect">
                <a:avLst/>
              </a:prstGeom>
              <a:blipFill>
                <a:blip r:embed="rId5"/>
                <a:stretch>
                  <a:fillRect t="-6349" b="-25397"/>
                </a:stretch>
              </a:blipFill>
            </p:spPr>
            <p:txBody>
              <a:bodyPr/>
              <a:lstStyle/>
              <a:p>
                <a:r>
                  <a:rPr lang="tr-TR">
                    <a:noFill/>
                  </a:rPr>
                  <a:t> </a:t>
                </a:r>
              </a:p>
            </p:txBody>
          </p:sp>
        </mc:Fallback>
      </mc:AlternateContent>
      <p:sp>
        <p:nvSpPr>
          <p:cNvPr id="6" name="TextBox 1">
            <a:extLst>
              <a:ext uri="{FF2B5EF4-FFF2-40B4-BE49-F238E27FC236}">
                <a16:creationId xmlns:a16="http://schemas.microsoft.com/office/drawing/2014/main" id="{D531DB50-C50C-C1A4-AF5A-328519BB9528}"/>
              </a:ext>
            </a:extLst>
          </p:cNvPr>
          <p:cNvSpPr txBox="1"/>
          <p:nvPr/>
        </p:nvSpPr>
        <p:spPr>
          <a:xfrm>
            <a:off x="478445" y="582069"/>
            <a:ext cx="8497525" cy="584775"/>
          </a:xfrm>
          <a:prstGeom prst="rect">
            <a:avLst/>
          </a:prstGeom>
          <a:solidFill>
            <a:schemeClr val="accent1">
              <a:lumMod val="20000"/>
              <a:lumOff val="80000"/>
            </a:schemeClr>
          </a:solidFill>
        </p:spPr>
        <p:txBody>
          <a:bodyPr wrap="square">
            <a:spAutoFit/>
          </a:bodyPr>
          <a:lstStyle/>
          <a:p>
            <a:pPr>
              <a:defRPr sz="3200" b="1"/>
            </a:pPr>
            <a:r>
              <a:rPr lang="tr-TR" dirty="0"/>
              <a:t>KÖKLÜ İFADELERDE MATEMATİKSEL İŞLEMLER</a:t>
            </a:r>
            <a:endParaRPr dirty="0"/>
          </a:p>
        </p:txBody>
      </p:sp>
      <p:pic>
        <p:nvPicPr>
          <p:cNvPr id="7" name="4_14">
            <a:hlinkClick r:id="" action="ppaction://media"/>
            <a:extLst>
              <a:ext uri="{FF2B5EF4-FFF2-40B4-BE49-F238E27FC236}">
                <a16:creationId xmlns:a16="http://schemas.microsoft.com/office/drawing/2014/main" id="{2253B663-984E-772E-39CD-A4CAD363622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88607" y="6275931"/>
            <a:ext cx="487363" cy="487363"/>
          </a:xfrm>
          <a:prstGeom prst="rect">
            <a:avLst/>
          </a:prstGeom>
        </p:spPr>
      </p:pic>
    </p:spTree>
    <p:extLst>
      <p:ext uri="{BB962C8B-B14F-4D97-AF65-F5344CB8AC3E}">
        <p14:creationId xmlns:p14="http://schemas.microsoft.com/office/powerpoint/2010/main" val="418079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54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BEFBE-7FEE-8BB0-5146-447CC1C9FD36}"/>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A6349AC9-47CF-A413-1476-25DFBE8EB13B}"/>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KÖKLÜ DENKLEMLER</a:t>
            </a:r>
            <a:endParaRPr dirty="0"/>
          </a:p>
        </p:txBody>
      </p:sp>
      <p:sp>
        <p:nvSpPr>
          <p:cNvPr id="4" name="Metin kutusu 3">
            <a:extLst>
              <a:ext uri="{FF2B5EF4-FFF2-40B4-BE49-F238E27FC236}">
                <a16:creationId xmlns:a16="http://schemas.microsoft.com/office/drawing/2014/main" id="{0E5BA25C-DBB9-E2D2-8CE3-6ADB0216D512}"/>
              </a:ext>
            </a:extLst>
          </p:cNvPr>
          <p:cNvSpPr txBox="1"/>
          <p:nvPr/>
        </p:nvSpPr>
        <p:spPr>
          <a:xfrm>
            <a:off x="582069" y="1674674"/>
            <a:ext cx="8186881" cy="1477328"/>
          </a:xfrm>
          <a:prstGeom prst="rect">
            <a:avLst/>
          </a:prstGeom>
          <a:noFill/>
        </p:spPr>
        <p:txBody>
          <a:bodyPr wrap="square">
            <a:spAutoFit/>
          </a:bodyPr>
          <a:lstStyle/>
          <a:p>
            <a:pPr algn="just">
              <a:buNone/>
            </a:pPr>
            <a:r>
              <a:rPr lang="tr-TR" dirty="0"/>
              <a:t>Köklü denklemler, bilinmeyenin bir kök işareti altında bulunduğu denklemlerdir. Bu denklemleri çözmek, üslü ifadeler ve temel matematik bilgisi gerektirir. Köklü denklemlerin en önemli özelliği, çözüm adımları sırasında ortaya çıkabilen ve denklemin orijinal halini sağlamayan </a:t>
            </a:r>
            <a:r>
              <a:rPr lang="tr-TR" b="1" dirty="0"/>
              <a:t>yalancı köklerdir</a:t>
            </a:r>
            <a:r>
              <a:rPr lang="tr-TR" dirty="0"/>
              <a:t>. Bu nedenle, her zaman çözümünüzün doğruluğunu kontrol etmek esastır.</a:t>
            </a:r>
          </a:p>
        </p:txBody>
      </p:sp>
      <p:pic>
        <p:nvPicPr>
          <p:cNvPr id="7" name="4_15">
            <a:hlinkClick r:id="" action="ppaction://media"/>
            <a:extLst>
              <a:ext uri="{FF2B5EF4-FFF2-40B4-BE49-F238E27FC236}">
                <a16:creationId xmlns:a16="http://schemas.microsoft.com/office/drawing/2014/main" id="{FB31F59D-B457-A991-1B2A-2FC9739EE2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5268" y="6275931"/>
            <a:ext cx="487363" cy="487363"/>
          </a:xfrm>
          <a:prstGeom prst="rect">
            <a:avLst/>
          </a:prstGeom>
        </p:spPr>
      </p:pic>
    </p:spTree>
    <p:extLst>
      <p:ext uri="{BB962C8B-B14F-4D97-AF65-F5344CB8AC3E}">
        <p14:creationId xmlns:p14="http://schemas.microsoft.com/office/powerpoint/2010/main" val="2911220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5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DB63B-CE2F-FEDA-1464-2DB3BC14ADD5}"/>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D07937C2-905C-B91E-9767-8366A74FBF49}"/>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KÖKLÜ DENKLEMLER</a:t>
            </a:r>
            <a:endParaRPr dirty="0"/>
          </a:p>
        </p:txBody>
      </p:sp>
      <p:pic>
        <p:nvPicPr>
          <p:cNvPr id="4" name="Resim 3">
            <a:extLst>
              <a:ext uri="{FF2B5EF4-FFF2-40B4-BE49-F238E27FC236}">
                <a16:creationId xmlns:a16="http://schemas.microsoft.com/office/drawing/2014/main" id="{1D92E47B-251C-D98F-9DEA-14DFB80EB5FD}"/>
              </a:ext>
            </a:extLst>
          </p:cNvPr>
          <p:cNvPicPr>
            <a:picLocks noChangeAspect="1"/>
          </p:cNvPicPr>
          <p:nvPr/>
        </p:nvPicPr>
        <p:blipFill>
          <a:blip r:embed="rId4"/>
          <a:stretch>
            <a:fillRect/>
          </a:stretch>
        </p:blipFill>
        <p:spPr>
          <a:xfrm>
            <a:off x="609047" y="1308914"/>
            <a:ext cx="8074618" cy="5231033"/>
          </a:xfrm>
          <a:prstGeom prst="rect">
            <a:avLst/>
          </a:prstGeom>
        </p:spPr>
      </p:pic>
      <p:pic>
        <p:nvPicPr>
          <p:cNvPr id="2" name="4_16">
            <a:hlinkClick r:id="" action="ppaction://media"/>
            <a:extLst>
              <a:ext uri="{FF2B5EF4-FFF2-40B4-BE49-F238E27FC236}">
                <a16:creationId xmlns:a16="http://schemas.microsoft.com/office/drawing/2014/main" id="{312A23CD-E17F-9F4F-A7C2-5363502B8D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39983" y="6275931"/>
            <a:ext cx="487363" cy="487363"/>
          </a:xfrm>
          <a:prstGeom prst="rect">
            <a:avLst/>
          </a:prstGeom>
        </p:spPr>
      </p:pic>
    </p:spTree>
    <p:extLst>
      <p:ext uri="{BB962C8B-B14F-4D97-AF65-F5344CB8AC3E}">
        <p14:creationId xmlns:p14="http://schemas.microsoft.com/office/powerpoint/2010/main" val="235600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7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AC049-2C79-1309-1E86-A1AAD7203211}"/>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00D299DF-09A2-265D-1973-51A4432D948E}"/>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KÖKLÜ DENKLEMLER</a:t>
            </a:r>
            <a:endParaRPr dirty="0"/>
          </a:p>
        </p:txBody>
      </p:sp>
      <p:pic>
        <p:nvPicPr>
          <p:cNvPr id="5" name="Resim 4">
            <a:extLst>
              <a:ext uri="{FF2B5EF4-FFF2-40B4-BE49-F238E27FC236}">
                <a16:creationId xmlns:a16="http://schemas.microsoft.com/office/drawing/2014/main" id="{8C70B93B-4792-0936-BA62-41A764F38B5D}"/>
              </a:ext>
            </a:extLst>
          </p:cNvPr>
          <p:cNvPicPr>
            <a:picLocks noChangeAspect="1"/>
          </p:cNvPicPr>
          <p:nvPr/>
        </p:nvPicPr>
        <p:blipFill>
          <a:blip r:embed="rId4"/>
          <a:stretch>
            <a:fillRect/>
          </a:stretch>
        </p:blipFill>
        <p:spPr>
          <a:xfrm>
            <a:off x="585231" y="1238071"/>
            <a:ext cx="7973538" cy="5534797"/>
          </a:xfrm>
          <a:prstGeom prst="rect">
            <a:avLst/>
          </a:prstGeom>
        </p:spPr>
      </p:pic>
      <p:pic>
        <p:nvPicPr>
          <p:cNvPr id="2" name="4_17">
            <a:hlinkClick r:id="" action="ppaction://media"/>
            <a:extLst>
              <a:ext uri="{FF2B5EF4-FFF2-40B4-BE49-F238E27FC236}">
                <a16:creationId xmlns:a16="http://schemas.microsoft.com/office/drawing/2014/main" id="{00765F6E-DD02-D543-2BED-DC2162F9F6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58769" y="6275931"/>
            <a:ext cx="487363" cy="487363"/>
          </a:xfrm>
          <a:prstGeom prst="rect">
            <a:avLst/>
          </a:prstGeom>
        </p:spPr>
      </p:pic>
    </p:spTree>
    <p:extLst>
      <p:ext uri="{BB962C8B-B14F-4D97-AF65-F5344CB8AC3E}">
        <p14:creationId xmlns:p14="http://schemas.microsoft.com/office/powerpoint/2010/main" val="304499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4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7A96DA5-7CA6-4588-6EE1-0E753450C8A9}"/>
              </a:ext>
            </a:extLst>
          </p:cNvPr>
          <p:cNvSpPr/>
          <p:nvPr/>
        </p:nvSpPr>
        <p:spPr>
          <a:xfrm>
            <a:off x="478445" y="1200163"/>
            <a:ext cx="8497467" cy="473206"/>
          </a:xfrm>
          <a:prstGeom prst="rect">
            <a:avLst/>
          </a:prstGeo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wrap="square" lIns="68580" tIns="34290" rIns="68580" bIns="34290">
            <a:spAutoFit/>
          </a:bodyPr>
          <a:lstStyle/>
          <a:p>
            <a:pPr algn="ctr"/>
            <a:r>
              <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1) PAYDAYI RASYONEL YAPMA</a:t>
            </a:r>
          </a:p>
        </p:txBody>
      </p:sp>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77B046EC-F7CF-F7A9-C497-0A951FD5E4BC}"/>
                  </a:ext>
                </a:extLst>
              </p:cNvPr>
              <p:cNvSpPr txBox="1"/>
              <p:nvPr/>
            </p:nvSpPr>
            <p:spPr>
              <a:xfrm>
                <a:off x="2702302" y="1878060"/>
                <a:ext cx="2649628" cy="3326167"/>
              </a:xfrm>
              <a:prstGeom prst="rect">
                <a:avLst/>
              </a:prstGeom>
              <a:noFill/>
            </p:spPr>
            <p:txBody>
              <a:bodyPr wrap="square" rtlCol="0">
                <a:spAutoFit/>
              </a:bodyPr>
              <a:lstStyle/>
              <a:p>
                <a:r>
                  <a:rPr lang="en-US" sz="1875" b="1" dirty="0">
                    <a:latin typeface="Arial Black" panose="020B0A04020102020204" pitchFamily="34" charset="0"/>
                  </a:rPr>
                  <a:t> </a:t>
                </a:r>
                <a:r>
                  <a:rPr lang="tr-TR" sz="1875" b="1" dirty="0">
                    <a:latin typeface="Arial Black" panose="020B0A04020102020204" pitchFamily="34" charset="0"/>
                  </a:rPr>
                  <a:t>x      </a:t>
                </a:r>
                <a:r>
                  <a:rPr lang="tr-TR" sz="1875" b="1" dirty="0" err="1">
                    <a:latin typeface="Arial Black" panose="020B0A04020102020204" pitchFamily="34" charset="0"/>
                  </a:rPr>
                  <a:t>x</a:t>
                </a:r>
                <a:r>
                  <a:rPr lang="tr-TR" sz="1875" b="1" dirty="0">
                    <a:latin typeface="Arial Black" panose="020B0A04020102020204" pitchFamily="34" charset="0"/>
                  </a:rPr>
                  <a:t>.</a:t>
                </a:r>
                <a:r>
                  <a:rPr lang="en-US" sz="1875" b="1" dirty="0"/>
                  <a:t> </a:t>
                </a:r>
                <a14:m>
                  <m:oMath xmlns:m="http://schemas.openxmlformats.org/officeDocument/2006/math">
                    <m:rad>
                      <m:radPr>
                        <m:degHide m:val="on"/>
                        <m:ctrlPr>
                          <a:rPr lang="en-US" sz="1875" b="1" i="1">
                            <a:latin typeface="Cambria Math" panose="02040503050406030204" pitchFamily="18" charset="0"/>
                          </a:rPr>
                        </m:ctrlPr>
                      </m:radPr>
                      <m:deg/>
                      <m:e>
                        <m:r>
                          <a:rPr lang="tr-TR" sz="1875" b="1" i="1">
                            <a:latin typeface="Cambria Math" panose="02040503050406030204" pitchFamily="18" charset="0"/>
                          </a:rPr>
                          <m:t>𝒂</m:t>
                        </m:r>
                      </m:e>
                    </m:rad>
                  </m:oMath>
                </a14:m>
                <a:endParaRPr lang="tr-TR" sz="1875" b="1" dirty="0">
                  <a:latin typeface="Arial Black" panose="020B0A04020102020204" pitchFamily="34" charset="0"/>
                </a:endParaRPr>
              </a:p>
              <a:p>
                <a:r>
                  <a:rPr lang="tr-TR" sz="1875" b="1" dirty="0">
                    <a:latin typeface="Arial Black" panose="020B0A04020102020204" pitchFamily="34" charset="0"/>
                  </a:rPr>
                  <a:t>----- = ---------</a:t>
                </a:r>
              </a:p>
              <a:p>
                <a14:m>
                  <m:oMath xmlns:m="http://schemas.openxmlformats.org/officeDocument/2006/math">
                    <m:rad>
                      <m:radPr>
                        <m:degHide m:val="on"/>
                        <m:ctrlPr>
                          <a:rPr lang="en-US" sz="1875" b="1" i="1">
                            <a:latin typeface="Cambria Math" panose="02040503050406030204" pitchFamily="18" charset="0"/>
                          </a:rPr>
                        </m:ctrlPr>
                      </m:radPr>
                      <m:deg/>
                      <m:e>
                        <m:r>
                          <a:rPr lang="tr-TR" sz="1875" b="1" i="1">
                            <a:latin typeface="Cambria Math" panose="02040503050406030204" pitchFamily="18" charset="0"/>
                          </a:rPr>
                          <m:t>𝒂</m:t>
                        </m:r>
                      </m:e>
                    </m:rad>
                  </m:oMath>
                </a14:m>
                <a:r>
                  <a:rPr lang="tr-TR" sz="1875" b="1" dirty="0">
                    <a:latin typeface="Arial Black" panose="020B0A04020102020204" pitchFamily="34" charset="0"/>
                  </a:rPr>
                  <a:t>        a</a:t>
                </a:r>
              </a:p>
              <a:p>
                <a:endParaRPr lang="tr-TR" sz="1875" b="1" dirty="0">
                  <a:latin typeface="Arial Black" panose="020B0A04020102020204" pitchFamily="34" charset="0"/>
                </a:endParaRPr>
              </a:p>
              <a:p>
                <a:endParaRPr lang="tr-TR" sz="1875" b="1" dirty="0">
                  <a:latin typeface="Arial Black" panose="020B0A04020102020204" pitchFamily="34" charset="0"/>
                </a:endParaRPr>
              </a:p>
              <a:p>
                <a:r>
                  <a:rPr lang="tr-TR" sz="1875" b="1" i="1" u="sng" dirty="0">
                    <a:solidFill>
                      <a:srgbClr val="C00000"/>
                    </a:solidFill>
                    <a:latin typeface="Arial Black" panose="020B0A04020102020204" pitchFamily="34" charset="0"/>
                  </a:rPr>
                  <a:t>Örnek:</a:t>
                </a:r>
              </a:p>
              <a:p>
                <a:endParaRPr lang="tr-TR" sz="1875" b="1" i="1" u="sng" dirty="0">
                  <a:solidFill>
                    <a:srgbClr val="C00000"/>
                  </a:solidFill>
                  <a:latin typeface="Arial Black" panose="020B0A04020102020204" pitchFamily="34" charset="0"/>
                </a:endParaRPr>
              </a:p>
              <a:p>
                <a:r>
                  <a:rPr lang="en-US" sz="1875" b="1" dirty="0">
                    <a:latin typeface="Arial Black" panose="020B0A04020102020204" pitchFamily="34" charset="0"/>
                  </a:rPr>
                  <a:t> </a:t>
                </a:r>
                <a:r>
                  <a:rPr lang="tr-TR" sz="1875" b="1" dirty="0">
                    <a:latin typeface="Arial Black" panose="020B0A04020102020204" pitchFamily="34" charset="0"/>
                  </a:rPr>
                  <a:t>2       2.</a:t>
                </a:r>
                <a:r>
                  <a:rPr lang="en-US" sz="1875" b="1" dirty="0"/>
                  <a:t> </a:t>
                </a:r>
                <a14:m>
                  <m:oMath xmlns:m="http://schemas.openxmlformats.org/officeDocument/2006/math">
                    <m:rad>
                      <m:radPr>
                        <m:degHide m:val="on"/>
                        <m:ctrlPr>
                          <a:rPr lang="en-US" sz="1875" b="1" i="1">
                            <a:latin typeface="Cambria Math" panose="02040503050406030204" pitchFamily="18" charset="0"/>
                          </a:rPr>
                        </m:ctrlPr>
                      </m:radPr>
                      <m:deg/>
                      <m:e>
                        <m:r>
                          <a:rPr lang="tr-TR" sz="1875" b="1" i="1">
                            <a:latin typeface="Cambria Math" panose="02040503050406030204" pitchFamily="18" charset="0"/>
                          </a:rPr>
                          <m:t>𝟐</m:t>
                        </m:r>
                      </m:e>
                    </m:rad>
                  </m:oMath>
                </a14:m>
                <a:endParaRPr lang="tr-TR" sz="1875" b="1" dirty="0">
                  <a:latin typeface="Arial Black" panose="020B0A04020102020204" pitchFamily="34" charset="0"/>
                </a:endParaRPr>
              </a:p>
              <a:p>
                <a:r>
                  <a:rPr lang="tr-TR" sz="1875" b="1" dirty="0">
                    <a:latin typeface="Arial Black" panose="020B0A04020102020204" pitchFamily="34" charset="0"/>
                  </a:rPr>
                  <a:t>------ = -------- = </a:t>
                </a:r>
                <a14:m>
                  <m:oMath xmlns:m="http://schemas.openxmlformats.org/officeDocument/2006/math">
                    <m:rad>
                      <m:radPr>
                        <m:degHide m:val="on"/>
                        <m:ctrlPr>
                          <a:rPr lang="en-US" sz="1875" b="1" i="1">
                            <a:solidFill>
                              <a:srgbClr val="C00000"/>
                            </a:solidFill>
                            <a:latin typeface="Cambria Math" panose="02040503050406030204" pitchFamily="18" charset="0"/>
                          </a:rPr>
                        </m:ctrlPr>
                      </m:radPr>
                      <m:deg/>
                      <m:e>
                        <m:r>
                          <a:rPr lang="tr-TR" sz="1875" b="1">
                            <a:solidFill>
                              <a:srgbClr val="C00000"/>
                            </a:solidFill>
                            <a:latin typeface="Cambria Math" panose="02040503050406030204" pitchFamily="18" charset="0"/>
                          </a:rPr>
                          <m:t>𝟐</m:t>
                        </m:r>
                      </m:e>
                    </m:rad>
                  </m:oMath>
                </a14:m>
                <a:endParaRPr lang="tr-TR" sz="1875" b="1" dirty="0">
                  <a:latin typeface="Arial Black" panose="020B0A04020102020204" pitchFamily="34" charset="0"/>
                </a:endParaRPr>
              </a:p>
              <a:p>
                <a14:m>
                  <m:oMath xmlns:m="http://schemas.openxmlformats.org/officeDocument/2006/math">
                    <m:rad>
                      <m:radPr>
                        <m:degHide m:val="on"/>
                        <m:ctrlPr>
                          <a:rPr lang="en-US" sz="1875" b="1" i="1">
                            <a:latin typeface="Cambria Math" panose="02040503050406030204" pitchFamily="18" charset="0"/>
                          </a:rPr>
                        </m:ctrlPr>
                      </m:radPr>
                      <m:deg/>
                      <m:e>
                        <m:r>
                          <a:rPr lang="tr-TR" sz="1875" b="1" i="1">
                            <a:latin typeface="Cambria Math" panose="02040503050406030204" pitchFamily="18" charset="0"/>
                          </a:rPr>
                          <m:t>𝟐</m:t>
                        </m:r>
                      </m:e>
                    </m:rad>
                  </m:oMath>
                </a14:m>
                <a:r>
                  <a:rPr lang="tr-TR" sz="1875" b="1" dirty="0">
                    <a:latin typeface="Arial Black" panose="020B0A04020102020204" pitchFamily="34" charset="0"/>
                  </a:rPr>
                  <a:t>        2</a:t>
                </a:r>
              </a:p>
              <a:p>
                <a:r>
                  <a:rPr lang="tr-TR" sz="1500" b="1" dirty="0">
                    <a:latin typeface="Arial Black" panose="020B0A04020102020204" pitchFamily="34" charset="0"/>
                  </a:rPr>
                  <a:t>(</a:t>
                </a:r>
                <a14:m>
                  <m:oMath xmlns:m="http://schemas.openxmlformats.org/officeDocument/2006/math">
                    <m:rad>
                      <m:radPr>
                        <m:degHide m:val="on"/>
                        <m:ctrlPr>
                          <a:rPr lang="en-US" sz="1500" b="1" i="1">
                            <a:latin typeface="Cambria Math" panose="02040503050406030204" pitchFamily="18" charset="0"/>
                          </a:rPr>
                        </m:ctrlPr>
                      </m:radPr>
                      <m:deg/>
                      <m:e>
                        <m:r>
                          <a:rPr lang="tr-TR" sz="1500" b="1" i="1">
                            <a:latin typeface="Cambria Math" panose="02040503050406030204" pitchFamily="18" charset="0"/>
                          </a:rPr>
                          <m:t>𝟐</m:t>
                        </m:r>
                      </m:e>
                    </m:rad>
                    <m:r>
                      <a:rPr lang="tr-TR" sz="1500" b="1" i="1">
                        <a:latin typeface="Cambria Math" panose="02040503050406030204" pitchFamily="18" charset="0"/>
                      </a:rPr>
                      <m:t>)</m:t>
                    </m:r>
                  </m:oMath>
                </a14:m>
                <a:endParaRPr lang="tr-TR" sz="1500" b="1" dirty="0">
                  <a:latin typeface="Arial Black" panose="020B0A04020102020204" pitchFamily="34" charset="0"/>
                </a:endParaRPr>
              </a:p>
            </p:txBody>
          </p:sp>
        </mc:Choice>
        <mc:Fallback xmlns="">
          <p:sp>
            <p:nvSpPr>
              <p:cNvPr id="5" name="Metin kutusu 4">
                <a:extLst>
                  <a:ext uri="{FF2B5EF4-FFF2-40B4-BE49-F238E27FC236}">
                    <a16:creationId xmlns:a16="http://schemas.microsoft.com/office/drawing/2014/main" id="{77B046EC-F7CF-F7A9-C497-0A951FD5E4BC}"/>
                  </a:ext>
                </a:extLst>
              </p:cNvPr>
              <p:cNvSpPr txBox="1">
                <a:spLocks noRot="1" noChangeAspect="1" noMove="1" noResize="1" noEditPoints="1" noAdjustHandles="1" noChangeArrowheads="1" noChangeShapeType="1" noTextEdit="1"/>
              </p:cNvSpPr>
              <p:nvPr/>
            </p:nvSpPr>
            <p:spPr>
              <a:xfrm>
                <a:off x="2702302" y="1878060"/>
                <a:ext cx="2649628" cy="3326167"/>
              </a:xfrm>
              <a:prstGeom prst="rect">
                <a:avLst/>
              </a:prstGeom>
              <a:blipFill>
                <a:blip r:embed="rId4"/>
                <a:stretch>
                  <a:fillRect l="-2069" t="-733" b="-1099"/>
                </a:stretch>
              </a:blipFill>
            </p:spPr>
            <p:txBody>
              <a:bodyPr/>
              <a:lstStyle/>
              <a:p>
                <a:r>
                  <a:rPr lang="tr-TR">
                    <a:noFill/>
                  </a:rPr>
                  <a:t> </a:t>
                </a:r>
              </a:p>
            </p:txBody>
          </p:sp>
        </mc:Fallback>
      </mc:AlternateContent>
      <p:pic>
        <p:nvPicPr>
          <p:cNvPr id="2" name="4_18">
            <a:hlinkClick r:id="" action="ppaction://media"/>
            <a:extLst>
              <a:ext uri="{FF2B5EF4-FFF2-40B4-BE49-F238E27FC236}">
                <a16:creationId xmlns:a16="http://schemas.microsoft.com/office/drawing/2014/main" id="{03D999ED-92E9-9DAD-4391-3B88B4B0CE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88549" y="6196081"/>
            <a:ext cx="487363" cy="487363"/>
          </a:xfrm>
          <a:prstGeom prst="rect">
            <a:avLst/>
          </a:prstGeom>
        </p:spPr>
      </p:pic>
    </p:spTree>
    <p:extLst>
      <p:ext uri="{BB962C8B-B14F-4D97-AF65-F5344CB8AC3E}">
        <p14:creationId xmlns:p14="http://schemas.microsoft.com/office/powerpoint/2010/main" val="334195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9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7A96DA5-7CA6-4588-6EE1-0E753450C8A9}"/>
              </a:ext>
            </a:extLst>
          </p:cNvPr>
          <p:cNvSpPr/>
          <p:nvPr/>
        </p:nvSpPr>
        <p:spPr>
          <a:xfrm>
            <a:off x="478445" y="653511"/>
            <a:ext cx="8497467" cy="473206"/>
          </a:xfrm>
          <a:prstGeom prst="rect">
            <a:avLst/>
          </a:prstGeo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wrap="square" lIns="68580" tIns="34290" rIns="68580" bIns="34290">
            <a:spAutoFit/>
          </a:bodyPr>
          <a:lstStyle/>
          <a:p>
            <a:pPr algn="ctr"/>
            <a:r>
              <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2) PAYDAYI RASYONEL YAPMA</a:t>
            </a:r>
          </a:p>
        </p:txBody>
      </p:sp>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77B046EC-F7CF-F7A9-C497-0A951FD5E4BC}"/>
                  </a:ext>
                </a:extLst>
              </p:cNvPr>
              <p:cNvSpPr txBox="1"/>
              <p:nvPr/>
            </p:nvSpPr>
            <p:spPr>
              <a:xfrm>
                <a:off x="1471896" y="1878060"/>
                <a:ext cx="5023034" cy="3332131"/>
              </a:xfrm>
              <a:prstGeom prst="rect">
                <a:avLst/>
              </a:prstGeom>
              <a:noFill/>
            </p:spPr>
            <p:txBody>
              <a:bodyPr wrap="square" rtlCol="0">
                <a:spAutoFit/>
              </a:bodyPr>
              <a:lstStyle/>
              <a:p>
                <a:r>
                  <a:rPr lang="en-US" sz="1875" b="1" dirty="0">
                    <a:latin typeface="Arial Black" panose="020B0A04020102020204" pitchFamily="34" charset="0"/>
                  </a:rPr>
                  <a:t> </a:t>
                </a:r>
                <a:r>
                  <a:rPr lang="tr-TR" sz="1875" b="1" dirty="0">
                    <a:latin typeface="Arial Black" panose="020B0A04020102020204" pitchFamily="34" charset="0"/>
                  </a:rPr>
                  <a:t>x         </a:t>
                </a:r>
                <a:r>
                  <a:rPr lang="tr-TR" sz="1875" b="1" dirty="0" err="1">
                    <a:latin typeface="Arial Black" panose="020B0A04020102020204" pitchFamily="34" charset="0"/>
                  </a:rPr>
                  <a:t>x</a:t>
                </a:r>
                <a:r>
                  <a:rPr lang="tr-TR" sz="1875" b="1" dirty="0">
                    <a:latin typeface="Arial Black" panose="020B0A04020102020204" pitchFamily="34" charset="0"/>
                  </a:rPr>
                  <a:t>.</a:t>
                </a:r>
                <a:r>
                  <a:rPr lang="en-US" sz="1875" b="1" dirty="0"/>
                  <a:t> </a:t>
                </a:r>
                <a14:m>
                  <m:oMath xmlns:m="http://schemas.openxmlformats.org/officeDocument/2006/math">
                    <m:rad>
                      <m:radPr>
                        <m:ctrlPr>
                          <a:rPr lang="en-US" sz="1875" b="1" i="1">
                            <a:latin typeface="Cambria Math" panose="02040503050406030204" pitchFamily="18" charset="0"/>
                          </a:rPr>
                        </m:ctrlPr>
                      </m:radPr>
                      <m:deg>
                        <m:r>
                          <m:rPr>
                            <m:brk m:alnAt="7"/>
                          </m:rPr>
                          <a:rPr lang="tr-TR" sz="1875" b="1" i="1">
                            <a:latin typeface="Cambria Math" panose="02040503050406030204" pitchFamily="18" charset="0"/>
                          </a:rPr>
                          <m:t>𝒏</m:t>
                        </m:r>
                      </m:deg>
                      <m:e>
                        <m:r>
                          <a:rPr lang="tr-TR" sz="1875" b="1" i="1">
                            <a:latin typeface="Cambria Math" panose="02040503050406030204" pitchFamily="18" charset="0"/>
                          </a:rPr>
                          <m:t>𝒂</m:t>
                        </m:r>
                        <m:r>
                          <a:rPr lang="tr-TR" sz="1875" b="1" i="1" baseline="30000">
                            <a:latin typeface="Cambria Math" panose="02040503050406030204" pitchFamily="18" charset="0"/>
                          </a:rPr>
                          <m:t>𝒏</m:t>
                        </m:r>
                        <m:r>
                          <a:rPr lang="tr-TR" sz="1875" b="1" i="1" baseline="10000">
                            <a:latin typeface="Cambria Math" panose="02040503050406030204" pitchFamily="18" charset="0"/>
                          </a:rPr>
                          <m:t>−</m:t>
                        </m:r>
                        <m:r>
                          <a:rPr lang="tr-TR" sz="1875" b="1" i="1" baseline="30000">
                            <a:latin typeface="Cambria Math" panose="02040503050406030204" pitchFamily="18" charset="0"/>
                          </a:rPr>
                          <m:t>𝒎</m:t>
                        </m:r>
                      </m:e>
                    </m:rad>
                  </m:oMath>
                </a14:m>
                <a:endParaRPr lang="tr-TR" sz="1875" b="1" dirty="0">
                  <a:latin typeface="Arial Black" panose="020B0A04020102020204" pitchFamily="34" charset="0"/>
                </a:endParaRPr>
              </a:p>
              <a:p>
                <a:r>
                  <a:rPr lang="tr-TR" sz="1875" b="1" dirty="0">
                    <a:latin typeface="Arial Black" panose="020B0A04020102020204" pitchFamily="34" charset="0"/>
                  </a:rPr>
                  <a:t>------- = ---------</a:t>
                </a:r>
              </a:p>
              <a:p>
                <a14:m>
                  <m:oMath xmlns:m="http://schemas.openxmlformats.org/officeDocument/2006/math">
                    <m:rad>
                      <m:radPr>
                        <m:ctrlPr>
                          <a:rPr lang="en-US" sz="1875" b="1" i="1">
                            <a:latin typeface="Cambria Math" panose="02040503050406030204" pitchFamily="18" charset="0"/>
                          </a:rPr>
                        </m:ctrlPr>
                      </m:radPr>
                      <m:deg>
                        <m:r>
                          <m:rPr>
                            <m:brk m:alnAt="7"/>
                          </m:rPr>
                          <a:rPr lang="tr-TR" sz="1875" b="1" i="1">
                            <a:latin typeface="Cambria Math" panose="02040503050406030204" pitchFamily="18" charset="0"/>
                          </a:rPr>
                          <m:t>𝒏</m:t>
                        </m:r>
                      </m:deg>
                      <m:e>
                        <m:r>
                          <a:rPr lang="tr-TR" sz="1875" b="1" i="1">
                            <a:latin typeface="Cambria Math" panose="02040503050406030204" pitchFamily="18" charset="0"/>
                          </a:rPr>
                          <m:t>𝒂</m:t>
                        </m:r>
                        <m:r>
                          <a:rPr lang="tr-TR" sz="1875" b="1" i="1" baseline="30000">
                            <a:latin typeface="Cambria Math" panose="02040503050406030204" pitchFamily="18" charset="0"/>
                          </a:rPr>
                          <m:t>𝒎</m:t>
                        </m:r>
                      </m:e>
                    </m:rad>
                  </m:oMath>
                </a14:m>
                <a:r>
                  <a:rPr lang="tr-TR" sz="1875" b="1" dirty="0">
                    <a:latin typeface="Arial Black" panose="020B0A04020102020204" pitchFamily="34" charset="0"/>
                  </a:rPr>
                  <a:t>        a</a:t>
                </a:r>
              </a:p>
              <a:p>
                <a:endParaRPr lang="tr-TR" sz="1875" b="1" dirty="0">
                  <a:latin typeface="Arial Black" panose="020B0A04020102020204" pitchFamily="34" charset="0"/>
                </a:endParaRPr>
              </a:p>
              <a:p>
                <a:endParaRPr lang="tr-TR" sz="1875" b="1" dirty="0">
                  <a:latin typeface="Arial Black" panose="020B0A04020102020204" pitchFamily="34" charset="0"/>
                </a:endParaRPr>
              </a:p>
              <a:p>
                <a:r>
                  <a:rPr lang="tr-TR" sz="1875" b="1" i="1" u="sng" dirty="0">
                    <a:solidFill>
                      <a:srgbClr val="C00000"/>
                    </a:solidFill>
                    <a:latin typeface="Arial Black" panose="020B0A04020102020204" pitchFamily="34" charset="0"/>
                  </a:rPr>
                  <a:t>Örnek:</a:t>
                </a:r>
              </a:p>
              <a:p>
                <a:endParaRPr lang="tr-TR" sz="1875" b="1" i="1" u="sng" dirty="0">
                  <a:solidFill>
                    <a:srgbClr val="C00000"/>
                  </a:solidFill>
                  <a:latin typeface="Arial Black" panose="020B0A04020102020204" pitchFamily="34" charset="0"/>
                </a:endParaRPr>
              </a:p>
              <a:p>
                <a:r>
                  <a:rPr lang="en-US" sz="1875" b="1" dirty="0">
                    <a:latin typeface="Arial Black" panose="020B0A04020102020204" pitchFamily="34" charset="0"/>
                  </a:rPr>
                  <a:t> </a:t>
                </a:r>
                <a:r>
                  <a:rPr lang="tr-TR" sz="1875" b="1" dirty="0">
                    <a:latin typeface="Arial Black" panose="020B0A04020102020204" pitchFamily="34" charset="0"/>
                  </a:rPr>
                  <a:t> 6        6         6.</a:t>
                </a:r>
                <a:r>
                  <a:rPr lang="en-US" sz="1875" b="1" dirty="0"/>
                  <a:t> </a:t>
                </a:r>
                <a14:m>
                  <m:oMath xmlns:m="http://schemas.openxmlformats.org/officeDocument/2006/math">
                    <m:rad>
                      <m:radPr>
                        <m:ctrlPr>
                          <a:rPr lang="en-US" sz="1875" b="1" i="1">
                            <a:latin typeface="Cambria Math" panose="02040503050406030204" pitchFamily="18" charset="0"/>
                          </a:rPr>
                        </m:ctrlPr>
                      </m:radPr>
                      <m:deg>
                        <m:r>
                          <a:rPr lang="tr-TR" sz="1875" b="1" i="1">
                            <a:latin typeface="Cambria Math" panose="02040503050406030204" pitchFamily="18" charset="0"/>
                          </a:rPr>
                          <m:t>𝟑</m:t>
                        </m:r>
                      </m:deg>
                      <m:e>
                        <m:r>
                          <a:rPr lang="tr-TR" sz="1875" b="1" i="1">
                            <a:latin typeface="Cambria Math" panose="02040503050406030204" pitchFamily="18" charset="0"/>
                          </a:rPr>
                          <m:t>𝟐</m:t>
                        </m:r>
                        <m:r>
                          <a:rPr lang="tr-TR" sz="1875" b="1" i="1" baseline="30000">
                            <a:latin typeface="Cambria Math" panose="02040503050406030204" pitchFamily="18" charset="0"/>
                          </a:rPr>
                          <m:t>𝟑</m:t>
                        </m:r>
                        <m:r>
                          <a:rPr lang="tr-TR" sz="1875" b="1" i="1" baseline="10000">
                            <a:latin typeface="Cambria Math" panose="02040503050406030204" pitchFamily="18" charset="0"/>
                          </a:rPr>
                          <m:t>−</m:t>
                        </m:r>
                        <m:r>
                          <a:rPr lang="tr-TR" sz="1875" b="1" i="1" baseline="30000">
                            <a:latin typeface="Cambria Math" panose="02040503050406030204" pitchFamily="18" charset="0"/>
                          </a:rPr>
                          <m:t>𝟏</m:t>
                        </m:r>
                      </m:e>
                    </m:rad>
                  </m:oMath>
                </a14:m>
                <a:endParaRPr lang="tr-TR" sz="1875" b="1" dirty="0">
                  <a:latin typeface="Arial Black" panose="020B0A04020102020204" pitchFamily="34" charset="0"/>
                </a:endParaRPr>
              </a:p>
              <a:p>
                <a:r>
                  <a:rPr lang="tr-TR" sz="1875" b="1" dirty="0">
                    <a:latin typeface="Arial Black" panose="020B0A04020102020204" pitchFamily="34" charset="0"/>
                  </a:rPr>
                  <a:t>------- = ------- = --------------- =</a:t>
                </a:r>
                <a:r>
                  <a:rPr lang="tr-TR" sz="1875" b="1" dirty="0">
                    <a:solidFill>
                      <a:srgbClr val="C00000"/>
                    </a:solidFill>
                    <a:latin typeface="Arial Black" panose="020B0A04020102020204" pitchFamily="34" charset="0"/>
                  </a:rPr>
                  <a:t>3.</a:t>
                </a:r>
                <a:r>
                  <a:rPr lang="en-US" sz="1875" b="1" dirty="0">
                    <a:solidFill>
                      <a:srgbClr val="C00000"/>
                    </a:solidFill>
                  </a:rPr>
                  <a:t> </a:t>
                </a:r>
                <a14:m>
                  <m:oMath xmlns:m="http://schemas.openxmlformats.org/officeDocument/2006/math">
                    <m:rad>
                      <m:radPr>
                        <m:ctrlPr>
                          <a:rPr lang="en-US" sz="1875" b="1" i="1">
                            <a:solidFill>
                              <a:srgbClr val="C00000"/>
                            </a:solidFill>
                            <a:latin typeface="Cambria Math" panose="02040503050406030204" pitchFamily="18" charset="0"/>
                          </a:rPr>
                        </m:ctrlPr>
                      </m:radPr>
                      <m:deg>
                        <m:r>
                          <a:rPr lang="tr-TR" sz="1875" b="1" i="1">
                            <a:solidFill>
                              <a:srgbClr val="C00000"/>
                            </a:solidFill>
                            <a:latin typeface="Cambria Math" panose="02040503050406030204" pitchFamily="18" charset="0"/>
                          </a:rPr>
                          <m:t>𝟑</m:t>
                        </m:r>
                      </m:deg>
                      <m:e>
                        <m:r>
                          <a:rPr lang="tr-TR" sz="1875" b="1" i="1">
                            <a:solidFill>
                              <a:srgbClr val="C00000"/>
                            </a:solidFill>
                            <a:latin typeface="Cambria Math" panose="02040503050406030204" pitchFamily="18" charset="0"/>
                          </a:rPr>
                          <m:t>𝟐</m:t>
                        </m:r>
                        <m:r>
                          <a:rPr lang="tr-TR" sz="1875" b="1" i="1" baseline="30000">
                            <a:solidFill>
                              <a:srgbClr val="C00000"/>
                            </a:solidFill>
                            <a:latin typeface="Cambria Math" panose="02040503050406030204" pitchFamily="18" charset="0"/>
                          </a:rPr>
                          <m:t>𝟐</m:t>
                        </m:r>
                      </m:e>
                    </m:rad>
                  </m:oMath>
                </a14:m>
                <a:endParaRPr lang="tr-TR" sz="1875" b="1" dirty="0">
                  <a:latin typeface="Arial Black" panose="020B0A04020102020204" pitchFamily="34" charset="0"/>
                </a:endParaRPr>
              </a:p>
              <a:p>
                <a:r>
                  <a:rPr lang="tr-TR" sz="1875" b="1" dirty="0"/>
                  <a:t> </a:t>
                </a:r>
                <a14:m>
                  <m:oMath xmlns:m="http://schemas.openxmlformats.org/officeDocument/2006/math">
                    <m:rad>
                      <m:radPr>
                        <m:ctrlPr>
                          <a:rPr lang="en-US" sz="1875" b="1" i="1">
                            <a:latin typeface="Cambria Math" panose="02040503050406030204" pitchFamily="18" charset="0"/>
                          </a:rPr>
                        </m:ctrlPr>
                      </m:radPr>
                      <m:deg>
                        <m:r>
                          <a:rPr lang="tr-TR" sz="1875" b="1" i="1">
                            <a:latin typeface="Cambria Math" panose="02040503050406030204" pitchFamily="18" charset="0"/>
                          </a:rPr>
                          <m:t>𝟑</m:t>
                        </m:r>
                      </m:deg>
                      <m:e>
                        <m:r>
                          <a:rPr lang="tr-TR" sz="1875" b="1" i="1">
                            <a:latin typeface="Cambria Math" panose="02040503050406030204" pitchFamily="18" charset="0"/>
                          </a:rPr>
                          <m:t>𝟐</m:t>
                        </m:r>
                      </m:e>
                    </m:rad>
                  </m:oMath>
                </a14:m>
                <a:r>
                  <a:rPr lang="tr-TR" sz="1875" b="1" dirty="0"/>
                  <a:t>          </a:t>
                </a:r>
                <a14:m>
                  <m:oMath xmlns:m="http://schemas.openxmlformats.org/officeDocument/2006/math">
                    <m:r>
                      <a:rPr lang="tr-TR" sz="1875" b="1" i="1">
                        <a:latin typeface="Cambria Math" panose="02040503050406030204" pitchFamily="18" charset="0"/>
                      </a:rPr>
                      <m:t> </m:t>
                    </m:r>
                    <m:rad>
                      <m:radPr>
                        <m:ctrlPr>
                          <a:rPr lang="en-US" sz="1875" b="1" i="1">
                            <a:latin typeface="Cambria Math" panose="02040503050406030204" pitchFamily="18" charset="0"/>
                          </a:rPr>
                        </m:ctrlPr>
                      </m:radPr>
                      <m:deg>
                        <m:r>
                          <a:rPr lang="tr-TR" sz="1875" b="1" i="1">
                            <a:latin typeface="Cambria Math" panose="02040503050406030204" pitchFamily="18" charset="0"/>
                          </a:rPr>
                          <m:t>𝟑</m:t>
                        </m:r>
                      </m:deg>
                      <m:e>
                        <m:r>
                          <a:rPr lang="tr-TR" sz="1875" b="1" i="1">
                            <a:latin typeface="Cambria Math" panose="02040503050406030204" pitchFamily="18" charset="0"/>
                          </a:rPr>
                          <m:t>𝟐</m:t>
                        </m:r>
                      </m:e>
                    </m:rad>
                  </m:oMath>
                </a14:m>
                <a:r>
                  <a:rPr lang="tr-TR" sz="1875" b="1" dirty="0">
                    <a:latin typeface="Arial Black" panose="020B0A04020102020204" pitchFamily="34" charset="0"/>
                  </a:rPr>
                  <a:t>           2</a:t>
                </a:r>
              </a:p>
              <a:p>
                <a:r>
                  <a:rPr lang="tr-TR" sz="1500" b="1" dirty="0">
                    <a:latin typeface="Arial Black" panose="020B0A04020102020204" pitchFamily="34" charset="0"/>
                  </a:rPr>
                  <a:t>               (</a:t>
                </a:r>
                <a14:m>
                  <m:oMath xmlns:m="http://schemas.openxmlformats.org/officeDocument/2006/math">
                    <m:rad>
                      <m:radPr>
                        <m:ctrlPr>
                          <a:rPr lang="en-US" sz="1500" b="1" i="1">
                            <a:latin typeface="Cambria Math" panose="02040503050406030204" pitchFamily="18" charset="0"/>
                          </a:rPr>
                        </m:ctrlPr>
                      </m:radPr>
                      <m:deg>
                        <m:r>
                          <a:rPr lang="tr-TR" sz="1500" b="1" i="1">
                            <a:latin typeface="Cambria Math" panose="02040503050406030204" pitchFamily="18" charset="0"/>
                          </a:rPr>
                          <m:t>𝟑</m:t>
                        </m:r>
                      </m:deg>
                      <m:e>
                        <m:r>
                          <a:rPr lang="tr-TR" sz="1500" b="1" i="1">
                            <a:latin typeface="Cambria Math" panose="02040503050406030204" pitchFamily="18" charset="0"/>
                          </a:rPr>
                          <m:t>𝟐</m:t>
                        </m:r>
                        <m:r>
                          <a:rPr lang="tr-TR" sz="1500" b="1" i="1" baseline="30000">
                            <a:latin typeface="Cambria Math" panose="02040503050406030204" pitchFamily="18" charset="0"/>
                          </a:rPr>
                          <m:t>𝟐</m:t>
                        </m:r>
                      </m:e>
                    </m:rad>
                    <m:r>
                      <a:rPr lang="tr-TR" sz="1500" b="1" i="1">
                        <a:latin typeface="Cambria Math" panose="02040503050406030204" pitchFamily="18" charset="0"/>
                      </a:rPr>
                      <m:t>)</m:t>
                    </m:r>
                  </m:oMath>
                </a14:m>
                <a:endParaRPr lang="tr-TR" sz="1500" b="1" dirty="0">
                  <a:latin typeface="Arial Black" panose="020B0A04020102020204" pitchFamily="34" charset="0"/>
                </a:endParaRPr>
              </a:p>
            </p:txBody>
          </p:sp>
        </mc:Choice>
        <mc:Fallback xmlns="">
          <p:sp>
            <p:nvSpPr>
              <p:cNvPr id="5" name="Metin kutusu 4">
                <a:extLst>
                  <a:ext uri="{FF2B5EF4-FFF2-40B4-BE49-F238E27FC236}">
                    <a16:creationId xmlns:a16="http://schemas.microsoft.com/office/drawing/2014/main" id="{77B046EC-F7CF-F7A9-C497-0A951FD5E4BC}"/>
                  </a:ext>
                </a:extLst>
              </p:cNvPr>
              <p:cNvSpPr txBox="1">
                <a:spLocks noRot="1" noChangeAspect="1" noMove="1" noResize="1" noEditPoints="1" noAdjustHandles="1" noChangeArrowheads="1" noChangeShapeType="1" noTextEdit="1"/>
              </p:cNvSpPr>
              <p:nvPr/>
            </p:nvSpPr>
            <p:spPr>
              <a:xfrm>
                <a:off x="1471896" y="1878060"/>
                <a:ext cx="5023034" cy="3332131"/>
              </a:xfrm>
              <a:prstGeom prst="rect">
                <a:avLst/>
              </a:prstGeom>
              <a:blipFill>
                <a:blip r:embed="rId4"/>
                <a:stretch>
                  <a:fillRect l="-1092" t="-731" b="-1097"/>
                </a:stretch>
              </a:blipFill>
            </p:spPr>
            <p:txBody>
              <a:bodyPr/>
              <a:lstStyle/>
              <a:p>
                <a:r>
                  <a:rPr lang="tr-TR">
                    <a:noFill/>
                  </a:rPr>
                  <a:t> </a:t>
                </a:r>
              </a:p>
            </p:txBody>
          </p:sp>
        </mc:Fallback>
      </mc:AlternateContent>
      <p:pic>
        <p:nvPicPr>
          <p:cNvPr id="2" name="4_19">
            <a:hlinkClick r:id="" action="ppaction://media"/>
            <a:extLst>
              <a:ext uri="{FF2B5EF4-FFF2-40B4-BE49-F238E27FC236}">
                <a16:creationId xmlns:a16="http://schemas.microsoft.com/office/drawing/2014/main" id="{E1C0CF26-7818-6D63-46F3-129BF89B54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72751" y="6106630"/>
            <a:ext cx="487363" cy="487363"/>
          </a:xfrm>
          <a:prstGeom prst="rect">
            <a:avLst/>
          </a:prstGeom>
        </p:spPr>
      </p:pic>
    </p:spTree>
    <p:extLst>
      <p:ext uri="{BB962C8B-B14F-4D97-AF65-F5344CB8AC3E}">
        <p14:creationId xmlns:p14="http://schemas.microsoft.com/office/powerpoint/2010/main" val="409532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9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80CEC-7991-DA9F-8F2B-5985A52BF18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7A9F68A-C25A-2AAB-1F5E-0FB33C84E2F5}"/>
              </a:ext>
            </a:extLst>
          </p:cNvPr>
          <p:cNvSpPr>
            <a:spLocks noGrp="1"/>
          </p:cNvSpPr>
          <p:nvPr>
            <p:ph type="title"/>
          </p:nvPr>
        </p:nvSpPr>
        <p:spPr>
          <a:xfrm>
            <a:off x="358877" y="2005115"/>
            <a:ext cx="8229600" cy="1143000"/>
          </a:xfrm>
        </p:spPr>
        <p:txBody>
          <a:bodyPr/>
          <a:lstStyle/>
          <a:p>
            <a:r>
              <a:rPr lang="tr-TR" b="1" dirty="0"/>
              <a:t>KÖKLÜ İFADELER</a:t>
            </a:r>
          </a:p>
        </p:txBody>
      </p:sp>
    </p:spTree>
    <p:extLst>
      <p:ext uri="{BB962C8B-B14F-4D97-AF65-F5344CB8AC3E}">
        <p14:creationId xmlns:p14="http://schemas.microsoft.com/office/powerpoint/2010/main" val="977640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7A96DA5-7CA6-4588-6EE1-0E753450C8A9}"/>
              </a:ext>
            </a:extLst>
          </p:cNvPr>
          <p:cNvSpPr/>
          <p:nvPr/>
        </p:nvSpPr>
        <p:spPr>
          <a:xfrm>
            <a:off x="478445" y="726957"/>
            <a:ext cx="8497467" cy="473206"/>
          </a:xfrm>
          <a:prstGeom prst="rect">
            <a:avLst/>
          </a:prstGeo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wrap="square" lIns="68580" tIns="34290" rIns="68580" bIns="34290">
            <a:spAutoFit/>
          </a:bodyPr>
          <a:lstStyle/>
          <a:p>
            <a:pPr algn="ctr"/>
            <a:r>
              <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3) PAYDAYI RASYONEL YAPMA</a:t>
            </a:r>
          </a:p>
        </p:txBody>
      </p:sp>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77B046EC-F7CF-F7A9-C497-0A951FD5E4BC}"/>
                  </a:ext>
                </a:extLst>
              </p:cNvPr>
              <p:cNvSpPr txBox="1"/>
              <p:nvPr/>
            </p:nvSpPr>
            <p:spPr>
              <a:xfrm>
                <a:off x="1425388" y="1925124"/>
                <a:ext cx="6199094" cy="3540585"/>
              </a:xfrm>
              <a:prstGeom prst="rect">
                <a:avLst/>
              </a:prstGeom>
              <a:noFill/>
            </p:spPr>
            <p:txBody>
              <a:bodyPr wrap="square" rtlCol="0">
                <a:spAutoFit/>
              </a:bodyPr>
              <a:lstStyle/>
              <a:p>
                <a:r>
                  <a:rPr lang="en-US" sz="1875" b="1" dirty="0">
                    <a:latin typeface="Arial Black" panose="020B0A04020102020204" pitchFamily="34" charset="0"/>
                  </a:rPr>
                  <a:t> </a:t>
                </a:r>
                <a:r>
                  <a:rPr lang="tr-TR" sz="1875" b="1" dirty="0">
                    <a:latin typeface="Arial Black" panose="020B0A04020102020204" pitchFamily="34" charset="0"/>
                  </a:rPr>
                  <a:t>     x                 </a:t>
                </a:r>
                <a:r>
                  <a:rPr lang="tr-TR" sz="1875" b="1" dirty="0" err="1">
                    <a:latin typeface="Arial Black" panose="020B0A04020102020204" pitchFamily="34" charset="0"/>
                  </a:rPr>
                  <a:t>x</a:t>
                </a:r>
                <a:r>
                  <a:rPr lang="en-US" sz="1875" b="1" dirty="0"/>
                  <a:t> </a:t>
                </a:r>
                <a:r>
                  <a:rPr lang="tr-TR" sz="1875" b="1" dirty="0"/>
                  <a:t>                    </a:t>
                </a:r>
                <a:r>
                  <a:rPr lang="tr-TR" sz="1875" b="1" dirty="0">
                    <a:latin typeface="Arial Black" panose="020B0A04020102020204" pitchFamily="34" charset="0"/>
                  </a:rPr>
                  <a:t>x</a:t>
                </a:r>
                <a:r>
                  <a:rPr lang="tr-TR" sz="1875" b="1" dirty="0"/>
                  <a:t>.</a:t>
                </a:r>
                <a:r>
                  <a:rPr lang="tr-TR" sz="1875" b="1" dirty="0">
                    <a:latin typeface="Arial Black" panose="020B0A04020102020204" pitchFamily="34" charset="0"/>
                  </a:rPr>
                  <a:t>(</a:t>
                </a:r>
                <a14:m>
                  <m:oMath xmlns:m="http://schemas.openxmlformats.org/officeDocument/2006/math">
                    <m:rad>
                      <m:radPr>
                        <m:ctrlPr>
                          <a:rPr lang="en-US" sz="1875" b="1" i="1">
                            <a:latin typeface="Cambria Math" panose="02040503050406030204" pitchFamily="18" charset="0"/>
                          </a:rPr>
                        </m:ctrlPr>
                      </m:radPr>
                      <m:deg/>
                      <m:e>
                        <m:r>
                          <a:rPr lang="tr-TR" sz="1875" b="1" i="1">
                            <a:latin typeface="Cambria Math" panose="02040503050406030204" pitchFamily="18" charset="0"/>
                          </a:rPr>
                          <m:t>𝒂</m:t>
                        </m:r>
                      </m:e>
                    </m:rad>
                    <m:r>
                      <a:rPr lang="tr-TR" sz="1875" b="1" i="1">
                        <a:latin typeface="Cambria Math" panose="02040503050406030204" pitchFamily="18" charset="0"/>
                      </a:rPr>
                      <m:t>−</m:t>
                    </m:r>
                    <m:rad>
                      <m:radPr>
                        <m:ctrlPr>
                          <a:rPr lang="en-US" sz="1875" b="1" i="1">
                            <a:latin typeface="Cambria Math" panose="02040503050406030204" pitchFamily="18" charset="0"/>
                          </a:rPr>
                        </m:ctrlPr>
                      </m:radPr>
                      <m:deg/>
                      <m:e>
                        <m:r>
                          <a:rPr lang="tr-TR" sz="1875" b="1" i="1">
                            <a:latin typeface="Cambria Math" panose="02040503050406030204" pitchFamily="18" charset="0"/>
                          </a:rPr>
                          <m:t>𝒃</m:t>
                        </m:r>
                      </m:e>
                    </m:rad>
                  </m:oMath>
                </a14:m>
                <a:r>
                  <a:rPr lang="tr-TR" sz="1875" b="1" dirty="0">
                    <a:latin typeface="Arial Black" panose="020B0A04020102020204" pitchFamily="34" charset="0"/>
                  </a:rPr>
                  <a:t>)</a:t>
                </a:r>
                <a:endParaRPr lang="tr-TR" sz="1875" b="1" dirty="0"/>
              </a:p>
              <a:p>
                <a:r>
                  <a:rPr lang="tr-TR" sz="1875" b="1" dirty="0">
                    <a:latin typeface="Arial Black" panose="020B0A04020102020204" pitchFamily="34" charset="0"/>
                  </a:rPr>
                  <a:t>-------------- = ----------------- = ------------------------</a:t>
                </a:r>
              </a:p>
              <a:p>
                <a14:m>
                  <m:oMath xmlns:m="http://schemas.openxmlformats.org/officeDocument/2006/math">
                    <m:rad>
                      <m:radPr>
                        <m:ctrlPr>
                          <a:rPr lang="en-US" sz="1875" b="1" i="1">
                            <a:latin typeface="Cambria Math" panose="02040503050406030204" pitchFamily="18" charset="0"/>
                          </a:rPr>
                        </m:ctrlPr>
                      </m:radPr>
                      <m:deg/>
                      <m:e>
                        <m:r>
                          <a:rPr lang="tr-TR" sz="1875" b="1" i="1">
                            <a:latin typeface="Cambria Math" panose="02040503050406030204" pitchFamily="18" charset="0"/>
                          </a:rPr>
                          <m:t>𝒂</m:t>
                        </m:r>
                      </m:e>
                    </m:rad>
                    <m:r>
                      <a:rPr lang="tr-TR" sz="1875" b="1" i="1">
                        <a:latin typeface="Cambria Math" panose="02040503050406030204" pitchFamily="18" charset="0"/>
                      </a:rPr>
                      <m:t>+</m:t>
                    </m:r>
                    <m:rad>
                      <m:radPr>
                        <m:ctrlPr>
                          <a:rPr lang="en-US" sz="1875" b="1" i="1">
                            <a:latin typeface="Cambria Math" panose="02040503050406030204" pitchFamily="18" charset="0"/>
                          </a:rPr>
                        </m:ctrlPr>
                      </m:radPr>
                      <m:deg/>
                      <m:e>
                        <m:r>
                          <a:rPr lang="tr-TR" sz="1875" b="1" i="1">
                            <a:latin typeface="Cambria Math" panose="02040503050406030204" pitchFamily="18" charset="0"/>
                          </a:rPr>
                          <m:t>𝒃</m:t>
                        </m:r>
                      </m:e>
                    </m:rad>
                  </m:oMath>
                </a14:m>
                <a:r>
                  <a:rPr lang="tr-TR"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e>
                        <m:r>
                          <a:rPr lang="tr-TR" sz="1875" b="1" i="1">
                            <a:latin typeface="Cambria Math" panose="02040503050406030204" pitchFamily="18" charset="0"/>
                          </a:rPr>
                          <m:t>𝒂</m:t>
                        </m:r>
                      </m:e>
                    </m:rad>
                    <m:r>
                      <a:rPr lang="tr-TR" sz="1875" b="1" i="1">
                        <a:latin typeface="Cambria Math" panose="02040503050406030204" pitchFamily="18" charset="0"/>
                      </a:rPr>
                      <m:t>+</m:t>
                    </m:r>
                    <m:rad>
                      <m:radPr>
                        <m:ctrlPr>
                          <a:rPr lang="en-US" sz="1875" b="1" i="1">
                            <a:latin typeface="Cambria Math" panose="02040503050406030204" pitchFamily="18" charset="0"/>
                          </a:rPr>
                        </m:ctrlPr>
                      </m:radPr>
                      <m:deg/>
                      <m:e>
                        <m:r>
                          <a:rPr lang="tr-TR" sz="1875" b="1" i="1">
                            <a:latin typeface="Cambria Math" panose="02040503050406030204" pitchFamily="18" charset="0"/>
                          </a:rPr>
                          <m:t>𝒃</m:t>
                        </m:r>
                      </m:e>
                    </m:rad>
                  </m:oMath>
                </a14:m>
                <a:r>
                  <a:rPr lang="tr-TR" sz="1875" b="1" dirty="0">
                    <a:latin typeface="Arial Black" panose="020B0A04020102020204" pitchFamily="34" charset="0"/>
                  </a:rPr>
                  <a:t>)           a - b</a:t>
                </a:r>
              </a:p>
              <a:p>
                <a:r>
                  <a:rPr lang="tr-TR" sz="1875" b="1" dirty="0">
                    <a:latin typeface="Arial Black" panose="020B0A04020102020204" pitchFamily="34" charset="0"/>
                  </a:rPr>
                  <a:t>		   </a:t>
                </a:r>
                <a:r>
                  <a:rPr lang="tr-TR" sz="1875" b="1" dirty="0">
                    <a:solidFill>
                      <a:schemeClr val="accent2">
                        <a:lumMod val="75000"/>
                      </a:schemeClr>
                    </a:solidFill>
                    <a:latin typeface="Arial Black" panose="020B0A04020102020204" pitchFamily="34" charset="0"/>
                  </a:rPr>
                  <a:t>(</a:t>
                </a:r>
                <a14:m>
                  <m:oMath xmlns:m="http://schemas.openxmlformats.org/officeDocument/2006/math">
                    <m:rad>
                      <m:radPr>
                        <m:ctrlPr>
                          <a:rPr lang="en-US" sz="1875" b="1" i="1">
                            <a:solidFill>
                              <a:schemeClr val="accent2">
                                <a:lumMod val="75000"/>
                              </a:schemeClr>
                            </a:solidFill>
                            <a:latin typeface="Cambria Math" panose="02040503050406030204" pitchFamily="18" charset="0"/>
                          </a:rPr>
                        </m:ctrlPr>
                      </m:radPr>
                      <m:deg/>
                      <m:e>
                        <m:r>
                          <a:rPr lang="tr-TR" sz="1875" b="1" i="1">
                            <a:solidFill>
                              <a:schemeClr val="accent2">
                                <a:lumMod val="75000"/>
                              </a:schemeClr>
                            </a:solidFill>
                            <a:latin typeface="Cambria Math" panose="02040503050406030204" pitchFamily="18" charset="0"/>
                          </a:rPr>
                          <m:t>𝒂</m:t>
                        </m:r>
                      </m:e>
                    </m:rad>
                    <m:r>
                      <a:rPr lang="tr-TR" sz="1875" b="1" i="1">
                        <a:solidFill>
                          <a:schemeClr val="accent2">
                            <a:lumMod val="75000"/>
                          </a:schemeClr>
                        </a:solidFill>
                        <a:latin typeface="Cambria Math" panose="02040503050406030204" pitchFamily="18" charset="0"/>
                      </a:rPr>
                      <m:t>−</m:t>
                    </m:r>
                    <m:rad>
                      <m:radPr>
                        <m:ctrlPr>
                          <a:rPr lang="en-US" sz="1875" b="1" i="1">
                            <a:solidFill>
                              <a:schemeClr val="accent2">
                                <a:lumMod val="75000"/>
                              </a:schemeClr>
                            </a:solidFill>
                            <a:latin typeface="Cambria Math" panose="02040503050406030204" pitchFamily="18" charset="0"/>
                          </a:rPr>
                        </m:ctrlPr>
                      </m:radPr>
                      <m:deg/>
                      <m:e>
                        <m:r>
                          <a:rPr lang="tr-TR" sz="1875" b="1" i="1">
                            <a:solidFill>
                              <a:schemeClr val="accent2">
                                <a:lumMod val="75000"/>
                              </a:schemeClr>
                            </a:solidFill>
                            <a:latin typeface="Cambria Math" panose="02040503050406030204" pitchFamily="18" charset="0"/>
                          </a:rPr>
                          <m:t>𝒃</m:t>
                        </m:r>
                      </m:e>
                    </m:rad>
                  </m:oMath>
                </a14:m>
                <a:r>
                  <a:rPr lang="tr-TR" sz="1875" b="1" dirty="0">
                    <a:solidFill>
                      <a:schemeClr val="accent2">
                        <a:lumMod val="75000"/>
                      </a:schemeClr>
                    </a:solidFill>
                    <a:latin typeface="Arial Black" panose="020B0A04020102020204" pitchFamily="34" charset="0"/>
                  </a:rPr>
                  <a:t>)</a:t>
                </a:r>
              </a:p>
              <a:p>
                <a:endParaRPr lang="tr-TR" sz="1875" b="1" dirty="0">
                  <a:latin typeface="Arial Black" panose="020B0A04020102020204" pitchFamily="34" charset="0"/>
                </a:endParaRPr>
              </a:p>
              <a:p>
                <a:endParaRPr lang="tr-TR" sz="1875" b="1" dirty="0">
                  <a:latin typeface="Arial Black" panose="020B0A04020102020204" pitchFamily="34" charset="0"/>
                </a:endParaRPr>
              </a:p>
              <a:p>
                <a:endParaRPr lang="tr-TR" sz="1875" b="1" dirty="0">
                  <a:latin typeface="Arial Black" panose="020B0A04020102020204" pitchFamily="34" charset="0"/>
                </a:endParaRPr>
              </a:p>
              <a:p>
                <a:r>
                  <a:rPr lang="tr-TR" sz="1875" b="1" dirty="0">
                    <a:latin typeface="Arial Black" panose="020B0A04020102020204" pitchFamily="34" charset="0"/>
                  </a:rPr>
                  <a:t> x                      </a:t>
                </a:r>
                <a:r>
                  <a:rPr lang="tr-TR" sz="1875" b="1" dirty="0" err="1">
                    <a:latin typeface="Arial Black" panose="020B0A04020102020204" pitchFamily="34" charset="0"/>
                  </a:rPr>
                  <a:t>x</a:t>
                </a:r>
                <a:r>
                  <a:rPr lang="en-US" sz="1875" b="1" dirty="0"/>
                  <a:t> </a:t>
                </a:r>
                <a:r>
                  <a:rPr lang="tr-TR" sz="1875" b="1" dirty="0"/>
                  <a:t>                     </a:t>
                </a:r>
                <a:r>
                  <a:rPr lang="tr-TR" sz="1875" b="1" dirty="0">
                    <a:latin typeface="Arial Black" panose="020B0A04020102020204" pitchFamily="34" charset="0"/>
                  </a:rPr>
                  <a:t>x</a:t>
                </a:r>
                <a:r>
                  <a:rPr lang="tr-TR" sz="1875" b="1" dirty="0"/>
                  <a:t>.</a:t>
                </a:r>
                <a:r>
                  <a:rPr lang="tr-TR" sz="1875" b="1" dirty="0">
                    <a:latin typeface="Arial Black" panose="020B0A04020102020204" pitchFamily="34" charset="0"/>
                  </a:rPr>
                  <a:t>(</a:t>
                </a:r>
                <a14:m>
                  <m:oMath xmlns:m="http://schemas.openxmlformats.org/officeDocument/2006/math">
                    <m:rad>
                      <m:radPr>
                        <m:ctrlPr>
                          <a:rPr lang="en-US" sz="1875" b="1" i="1">
                            <a:latin typeface="Cambria Math" panose="02040503050406030204" pitchFamily="18" charset="0"/>
                          </a:rPr>
                        </m:ctrlPr>
                      </m:radPr>
                      <m:deg/>
                      <m:e>
                        <m:r>
                          <a:rPr lang="tr-TR" sz="1875" b="1" i="1">
                            <a:latin typeface="Cambria Math" panose="02040503050406030204" pitchFamily="18" charset="0"/>
                          </a:rPr>
                          <m:t>𝒂</m:t>
                        </m:r>
                      </m:e>
                    </m:rad>
                    <m:r>
                      <a:rPr lang="tr-TR" sz="1875" b="1" i="1">
                        <a:latin typeface="Cambria Math" panose="02040503050406030204" pitchFamily="18" charset="0"/>
                      </a:rPr>
                      <m:t>+</m:t>
                    </m:r>
                    <m:rad>
                      <m:radPr>
                        <m:ctrlPr>
                          <a:rPr lang="en-US" sz="1875" b="1" i="1">
                            <a:latin typeface="Cambria Math" panose="02040503050406030204" pitchFamily="18" charset="0"/>
                          </a:rPr>
                        </m:ctrlPr>
                      </m:radPr>
                      <m:deg/>
                      <m:e>
                        <m:r>
                          <a:rPr lang="tr-TR" sz="1875" b="1" i="1">
                            <a:latin typeface="Cambria Math" panose="02040503050406030204" pitchFamily="18" charset="0"/>
                          </a:rPr>
                          <m:t>𝒃</m:t>
                        </m:r>
                      </m:e>
                    </m:rad>
                  </m:oMath>
                </a14:m>
                <a:r>
                  <a:rPr lang="tr-TR" sz="1875" b="1" dirty="0">
                    <a:latin typeface="Arial Black" panose="020B0A04020102020204" pitchFamily="34" charset="0"/>
                  </a:rPr>
                  <a:t>)</a:t>
                </a:r>
                <a:endParaRPr lang="tr-TR" sz="1875" b="1" dirty="0"/>
              </a:p>
              <a:p>
                <a:r>
                  <a:rPr lang="tr-TR" sz="1875" b="1" dirty="0">
                    <a:latin typeface="Arial Black" panose="020B0A04020102020204" pitchFamily="34" charset="0"/>
                  </a:rPr>
                  <a:t>-------------- = ----------------- = ------------------------</a:t>
                </a:r>
              </a:p>
              <a:p>
                <a14:m>
                  <m:oMath xmlns:m="http://schemas.openxmlformats.org/officeDocument/2006/math">
                    <m:rad>
                      <m:radPr>
                        <m:ctrlPr>
                          <a:rPr lang="en-US" sz="1875" b="1" i="1">
                            <a:latin typeface="Cambria Math" panose="02040503050406030204" pitchFamily="18" charset="0"/>
                          </a:rPr>
                        </m:ctrlPr>
                      </m:radPr>
                      <m:deg/>
                      <m:e>
                        <m:r>
                          <a:rPr lang="tr-TR" sz="1875" b="1" i="1">
                            <a:latin typeface="Cambria Math" panose="02040503050406030204" pitchFamily="18" charset="0"/>
                          </a:rPr>
                          <m:t>𝒂</m:t>
                        </m:r>
                      </m:e>
                    </m:rad>
                    <m:r>
                      <a:rPr lang="tr-TR" sz="1875" b="1" i="1">
                        <a:latin typeface="Cambria Math" panose="02040503050406030204" pitchFamily="18" charset="0"/>
                      </a:rPr>
                      <m:t>−</m:t>
                    </m:r>
                    <m:rad>
                      <m:radPr>
                        <m:ctrlPr>
                          <a:rPr lang="en-US" sz="1875" b="1" i="1">
                            <a:latin typeface="Cambria Math" panose="02040503050406030204" pitchFamily="18" charset="0"/>
                          </a:rPr>
                        </m:ctrlPr>
                      </m:radPr>
                      <m:deg/>
                      <m:e>
                        <m:r>
                          <a:rPr lang="tr-TR" sz="1875" b="1" i="1">
                            <a:latin typeface="Cambria Math" panose="02040503050406030204" pitchFamily="18" charset="0"/>
                          </a:rPr>
                          <m:t>𝒃</m:t>
                        </m:r>
                      </m:e>
                    </m:rad>
                  </m:oMath>
                </a14:m>
                <a:r>
                  <a:rPr lang="tr-TR"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e>
                        <m:r>
                          <a:rPr lang="tr-TR" sz="1875" b="1" i="1">
                            <a:latin typeface="Cambria Math" panose="02040503050406030204" pitchFamily="18" charset="0"/>
                          </a:rPr>
                          <m:t>𝒂</m:t>
                        </m:r>
                      </m:e>
                    </m:rad>
                    <m:r>
                      <a:rPr lang="tr-TR" sz="1875" b="1" i="1">
                        <a:latin typeface="Cambria Math" panose="02040503050406030204" pitchFamily="18" charset="0"/>
                      </a:rPr>
                      <m:t> −</m:t>
                    </m:r>
                    <m:rad>
                      <m:radPr>
                        <m:ctrlPr>
                          <a:rPr lang="en-US" sz="1875" b="1" i="1">
                            <a:latin typeface="Cambria Math" panose="02040503050406030204" pitchFamily="18" charset="0"/>
                          </a:rPr>
                        </m:ctrlPr>
                      </m:radPr>
                      <m:deg/>
                      <m:e>
                        <m:r>
                          <a:rPr lang="tr-TR" sz="1875" b="1" i="1">
                            <a:latin typeface="Cambria Math" panose="02040503050406030204" pitchFamily="18" charset="0"/>
                          </a:rPr>
                          <m:t>𝒃</m:t>
                        </m:r>
                      </m:e>
                    </m:rad>
                  </m:oMath>
                </a14:m>
                <a:r>
                  <a:rPr lang="tr-TR" sz="1875" b="1" dirty="0">
                    <a:latin typeface="Arial Black" panose="020B0A04020102020204" pitchFamily="34" charset="0"/>
                  </a:rPr>
                  <a:t>)           a - b</a:t>
                </a:r>
              </a:p>
              <a:p>
                <a:r>
                  <a:rPr lang="tr-TR" sz="1875" b="1" dirty="0">
                    <a:latin typeface="Arial Black" panose="020B0A04020102020204" pitchFamily="34" charset="0"/>
                  </a:rPr>
                  <a:t>		</a:t>
                </a:r>
                <a:r>
                  <a:rPr lang="tr-TR" sz="1875" b="1" dirty="0">
                    <a:solidFill>
                      <a:schemeClr val="accent2">
                        <a:lumMod val="75000"/>
                      </a:schemeClr>
                    </a:solidFill>
                    <a:latin typeface="Arial Black" panose="020B0A04020102020204" pitchFamily="34" charset="0"/>
                  </a:rPr>
                  <a:t>   (</a:t>
                </a:r>
                <a14:m>
                  <m:oMath xmlns:m="http://schemas.openxmlformats.org/officeDocument/2006/math">
                    <m:rad>
                      <m:radPr>
                        <m:ctrlPr>
                          <a:rPr lang="en-US" sz="1875" b="1" i="1">
                            <a:solidFill>
                              <a:schemeClr val="accent2">
                                <a:lumMod val="75000"/>
                              </a:schemeClr>
                            </a:solidFill>
                            <a:latin typeface="Cambria Math" panose="02040503050406030204" pitchFamily="18" charset="0"/>
                          </a:rPr>
                        </m:ctrlPr>
                      </m:radPr>
                      <m:deg/>
                      <m:e>
                        <m:r>
                          <a:rPr lang="tr-TR" sz="1875" b="1" i="1">
                            <a:solidFill>
                              <a:schemeClr val="accent2">
                                <a:lumMod val="75000"/>
                              </a:schemeClr>
                            </a:solidFill>
                            <a:latin typeface="Cambria Math" panose="02040503050406030204" pitchFamily="18" charset="0"/>
                          </a:rPr>
                          <m:t>𝒂</m:t>
                        </m:r>
                      </m:e>
                    </m:rad>
                    <m:r>
                      <a:rPr lang="tr-TR" sz="1875" b="1" i="1">
                        <a:solidFill>
                          <a:schemeClr val="accent2">
                            <a:lumMod val="75000"/>
                          </a:schemeClr>
                        </a:solidFill>
                        <a:latin typeface="Cambria Math" panose="02040503050406030204" pitchFamily="18" charset="0"/>
                      </a:rPr>
                      <m:t>+</m:t>
                    </m:r>
                    <m:rad>
                      <m:radPr>
                        <m:ctrlPr>
                          <a:rPr lang="en-US" sz="1875" b="1" i="1">
                            <a:solidFill>
                              <a:schemeClr val="accent2">
                                <a:lumMod val="75000"/>
                              </a:schemeClr>
                            </a:solidFill>
                            <a:latin typeface="Cambria Math" panose="02040503050406030204" pitchFamily="18" charset="0"/>
                          </a:rPr>
                        </m:ctrlPr>
                      </m:radPr>
                      <m:deg/>
                      <m:e>
                        <m:r>
                          <a:rPr lang="tr-TR" sz="1875" b="1" i="1">
                            <a:solidFill>
                              <a:schemeClr val="accent2">
                                <a:lumMod val="75000"/>
                              </a:schemeClr>
                            </a:solidFill>
                            <a:latin typeface="Cambria Math" panose="02040503050406030204" pitchFamily="18" charset="0"/>
                          </a:rPr>
                          <m:t>𝒃</m:t>
                        </m:r>
                      </m:e>
                    </m:rad>
                  </m:oMath>
                </a14:m>
                <a:r>
                  <a:rPr lang="tr-TR" sz="1875" b="1" dirty="0">
                    <a:solidFill>
                      <a:schemeClr val="accent2">
                        <a:lumMod val="75000"/>
                      </a:schemeClr>
                    </a:solidFill>
                    <a:latin typeface="Arial Black" panose="020B0A04020102020204" pitchFamily="34" charset="0"/>
                  </a:rPr>
                  <a:t>)</a:t>
                </a:r>
                <a:endParaRPr lang="tr-TR" sz="1875" b="1" dirty="0">
                  <a:latin typeface="Arial Black" panose="020B0A04020102020204" pitchFamily="34" charset="0"/>
                </a:endParaRPr>
              </a:p>
            </p:txBody>
          </p:sp>
        </mc:Choice>
        <mc:Fallback xmlns="">
          <p:sp>
            <p:nvSpPr>
              <p:cNvPr id="5" name="Metin kutusu 4">
                <a:extLst>
                  <a:ext uri="{FF2B5EF4-FFF2-40B4-BE49-F238E27FC236}">
                    <a16:creationId xmlns:a16="http://schemas.microsoft.com/office/drawing/2014/main" id="{77B046EC-F7CF-F7A9-C497-0A951FD5E4BC}"/>
                  </a:ext>
                </a:extLst>
              </p:cNvPr>
              <p:cNvSpPr txBox="1">
                <a:spLocks noRot="1" noChangeAspect="1" noMove="1" noResize="1" noEditPoints="1" noAdjustHandles="1" noChangeArrowheads="1" noChangeShapeType="1" noTextEdit="1"/>
              </p:cNvSpPr>
              <p:nvPr/>
            </p:nvSpPr>
            <p:spPr>
              <a:xfrm>
                <a:off x="1425388" y="1925124"/>
                <a:ext cx="6199094" cy="3540585"/>
              </a:xfrm>
              <a:prstGeom prst="rect">
                <a:avLst/>
              </a:prstGeom>
              <a:blipFill>
                <a:blip r:embed="rId4"/>
                <a:stretch>
                  <a:fillRect l="-885" b="-1721"/>
                </a:stretch>
              </a:blipFill>
            </p:spPr>
            <p:txBody>
              <a:bodyPr/>
              <a:lstStyle/>
              <a:p>
                <a:r>
                  <a:rPr lang="tr-TR">
                    <a:noFill/>
                  </a:rPr>
                  <a:t> </a:t>
                </a:r>
              </a:p>
            </p:txBody>
          </p:sp>
        </mc:Fallback>
      </mc:AlternateContent>
      <p:pic>
        <p:nvPicPr>
          <p:cNvPr id="2" name="4_20">
            <a:hlinkClick r:id="" action="ppaction://media"/>
            <a:extLst>
              <a:ext uri="{FF2B5EF4-FFF2-40B4-BE49-F238E27FC236}">
                <a16:creationId xmlns:a16="http://schemas.microsoft.com/office/drawing/2014/main" id="{092B8F03-3C0C-D3B5-1B5F-8CA097F6A3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25286" y="6126507"/>
            <a:ext cx="487363" cy="487363"/>
          </a:xfrm>
          <a:prstGeom prst="rect">
            <a:avLst/>
          </a:prstGeom>
        </p:spPr>
      </p:pic>
    </p:spTree>
    <p:extLst>
      <p:ext uri="{BB962C8B-B14F-4D97-AF65-F5344CB8AC3E}">
        <p14:creationId xmlns:p14="http://schemas.microsoft.com/office/powerpoint/2010/main" val="60817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6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7A96DA5-7CA6-4588-6EE1-0E753450C8A9}"/>
              </a:ext>
            </a:extLst>
          </p:cNvPr>
          <p:cNvSpPr/>
          <p:nvPr/>
        </p:nvSpPr>
        <p:spPr>
          <a:xfrm>
            <a:off x="323266" y="529846"/>
            <a:ext cx="8497467" cy="473206"/>
          </a:xfrm>
          <a:prstGeom prst="rect">
            <a:avLst/>
          </a:prstGeo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wrap="square" lIns="68580" tIns="34290" rIns="68580" bIns="34290">
            <a:spAutoFit/>
          </a:bodyPr>
          <a:lstStyle/>
          <a:p>
            <a:pPr algn="ctr"/>
            <a:r>
              <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4) PAYDAYI RASYONEL YAPMA</a:t>
            </a:r>
          </a:p>
        </p:txBody>
      </p:sp>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77B046EC-F7CF-F7A9-C497-0A951FD5E4BC}"/>
                  </a:ext>
                </a:extLst>
              </p:cNvPr>
              <p:cNvSpPr txBox="1"/>
              <p:nvPr/>
            </p:nvSpPr>
            <p:spPr>
              <a:xfrm>
                <a:off x="652182" y="1925124"/>
                <a:ext cx="8095130" cy="3457870"/>
              </a:xfrm>
              <a:prstGeom prst="rect">
                <a:avLst/>
              </a:prstGeom>
              <a:noFill/>
            </p:spPr>
            <p:txBody>
              <a:bodyPr wrap="square" rtlCol="0">
                <a:spAutoFit/>
              </a:bodyPr>
              <a:lstStyle/>
              <a:p>
                <a:r>
                  <a:rPr lang="en-US" sz="1875" b="1" dirty="0">
                    <a:latin typeface="Arial Black" panose="020B0A04020102020204" pitchFamily="34" charset="0"/>
                  </a:rPr>
                  <a:t> </a:t>
                </a:r>
                <a:r>
                  <a:rPr lang="tr-TR" sz="1875" b="1" dirty="0">
                    <a:latin typeface="Arial Black" panose="020B0A04020102020204" pitchFamily="34" charset="0"/>
                  </a:rPr>
                  <a:t>     x                    </a:t>
                </a:r>
                <a:r>
                  <a:rPr lang="tr-TR" sz="1875" b="1" dirty="0" err="1">
                    <a:latin typeface="Arial Black" panose="020B0A04020102020204" pitchFamily="34" charset="0"/>
                  </a:rPr>
                  <a:t>x</a:t>
                </a:r>
                <a:r>
                  <a:rPr lang="en-US" sz="1875" b="1" dirty="0"/>
                  <a:t> </a:t>
                </a:r>
                <a:r>
                  <a:rPr lang="tr-TR" sz="1875" b="1" dirty="0"/>
                  <a:t>                      </a:t>
                </a:r>
                <a:r>
                  <a:rPr lang="tr-TR" sz="1875" b="1" dirty="0">
                    <a:latin typeface="Arial Black" panose="020B0A04020102020204" pitchFamily="34" charset="0"/>
                  </a:rPr>
                  <a:t>x</a:t>
                </a:r>
                <a:r>
                  <a:rPr lang="tr-TR" sz="1875" b="1" dirty="0"/>
                  <a:t>.</a:t>
                </a:r>
                <a:r>
                  <a:rPr lang="tr-TR" sz="1875" b="1" dirty="0">
                    <a:solidFill>
                      <a:schemeClr val="accent2">
                        <a:lumMod val="75000"/>
                      </a:schemeClr>
                    </a:solidFill>
                    <a:latin typeface="Arial Black" panose="020B0A04020102020204" pitchFamily="34" charset="0"/>
                  </a:rPr>
                  <a:t> (</a:t>
                </a:r>
                <a14:m>
                  <m:oMath xmlns:m="http://schemas.openxmlformats.org/officeDocument/2006/math">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𝒂</m:t>
                        </m:r>
                        <m:r>
                          <a:rPr lang="tr-TR" sz="1875" b="1" i="1" baseline="30000">
                            <a:solidFill>
                              <a:schemeClr val="accent2">
                                <a:lumMod val="75000"/>
                              </a:schemeClr>
                            </a:solidFill>
                            <a:latin typeface="Cambria Math" panose="02040503050406030204" pitchFamily="18" charset="0"/>
                          </a:rPr>
                          <m:t>𝟐</m:t>
                        </m:r>
                      </m:e>
                    </m:rad>
                    <m:r>
                      <a:rPr lang="tr-TR" sz="1875" b="1" i="1">
                        <a:solidFill>
                          <a:schemeClr val="accent2">
                            <a:lumMod val="75000"/>
                          </a:schemeClr>
                        </a:solidFill>
                        <a:latin typeface="Cambria Math" panose="02040503050406030204" pitchFamily="18" charset="0"/>
                      </a:rPr>
                      <m:t>−</m:t>
                    </m:r>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𝒂𝒃</m:t>
                        </m:r>
                        <m:r>
                          <a:rPr lang="tr-TR" sz="1875" b="1" i="1">
                            <a:solidFill>
                              <a:schemeClr val="accent2">
                                <a:lumMod val="75000"/>
                              </a:schemeClr>
                            </a:solidFill>
                            <a:latin typeface="Cambria Math" panose="02040503050406030204" pitchFamily="18" charset="0"/>
                          </a:rPr>
                          <m:t>+</m:t>
                        </m:r>
                      </m:e>
                    </m:rad>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𝒃</m:t>
                        </m:r>
                        <m:r>
                          <a:rPr lang="tr-TR" sz="1875" b="1" i="1" baseline="30000">
                            <a:solidFill>
                              <a:schemeClr val="accent2">
                                <a:lumMod val="75000"/>
                              </a:schemeClr>
                            </a:solidFill>
                            <a:latin typeface="Cambria Math" panose="02040503050406030204" pitchFamily="18" charset="0"/>
                          </a:rPr>
                          <m:t>𝟐</m:t>
                        </m:r>
                      </m:e>
                    </m:rad>
                  </m:oMath>
                </a14:m>
                <a:r>
                  <a:rPr lang="tr-TR" sz="1875" b="1" dirty="0">
                    <a:solidFill>
                      <a:schemeClr val="accent2">
                        <a:lumMod val="75000"/>
                      </a:schemeClr>
                    </a:solidFill>
                    <a:latin typeface="Arial Black" panose="020B0A04020102020204" pitchFamily="34" charset="0"/>
                  </a:rPr>
                  <a:t>)</a:t>
                </a:r>
                <a:endParaRPr lang="tr-TR" sz="1875" b="1" dirty="0"/>
              </a:p>
              <a:p>
                <a:r>
                  <a:rPr lang="tr-TR" sz="1875" b="1" dirty="0">
                    <a:latin typeface="Arial Black" panose="020B0A04020102020204" pitchFamily="34" charset="0"/>
                  </a:rPr>
                  <a:t>-------------- = ---------------------- = ---------------------------------</a:t>
                </a:r>
              </a:p>
              <a:p>
                <a14:m>
                  <m:oMath xmlns:m="http://schemas.openxmlformats.org/officeDocument/2006/math">
                    <m:rad>
                      <m:radPr>
                        <m:ctrlPr>
                          <a:rPr lang="en-US" sz="1875" b="1" i="1">
                            <a:latin typeface="Cambria Math" panose="02040503050406030204" pitchFamily="18" charset="0"/>
                          </a:rPr>
                        </m:ctrlPr>
                      </m:radPr>
                      <m:deg>
                        <m:r>
                          <m:rPr>
                            <m:brk m:alnAt="7"/>
                          </m:rPr>
                          <a:rPr lang="tr-TR" sz="1875" b="1" i="1">
                            <a:latin typeface="Cambria Math" panose="02040503050406030204" pitchFamily="18" charset="0"/>
                          </a:rPr>
                          <m:t>𝟑</m:t>
                        </m:r>
                      </m:deg>
                      <m:e>
                        <m:r>
                          <a:rPr lang="tr-TR" sz="1875" b="1" i="1">
                            <a:latin typeface="Cambria Math" panose="02040503050406030204" pitchFamily="18" charset="0"/>
                          </a:rPr>
                          <m:t>𝒂</m:t>
                        </m:r>
                      </m:e>
                    </m:rad>
                    <m:r>
                      <a:rPr lang="tr-TR" sz="1875" b="1" i="1">
                        <a:latin typeface="Cambria Math" panose="02040503050406030204" pitchFamily="18" charset="0"/>
                      </a:rPr>
                      <m:t>+</m:t>
                    </m:r>
                    <m:rad>
                      <m:radPr>
                        <m:ctrlPr>
                          <a:rPr lang="en-US" sz="1875" b="1" i="1">
                            <a:latin typeface="Cambria Math" panose="02040503050406030204" pitchFamily="18" charset="0"/>
                          </a:rPr>
                        </m:ctrlPr>
                      </m:radPr>
                      <m:deg>
                        <m:r>
                          <m:rPr>
                            <m:brk m:alnAt="7"/>
                          </m:rPr>
                          <a:rPr lang="tr-TR" sz="1875" b="1" i="1">
                            <a:latin typeface="Cambria Math" panose="02040503050406030204" pitchFamily="18" charset="0"/>
                          </a:rPr>
                          <m:t>𝟑</m:t>
                        </m:r>
                      </m:deg>
                      <m:e>
                        <m:r>
                          <a:rPr lang="tr-TR" sz="1875" b="1" i="1">
                            <a:latin typeface="Cambria Math" panose="02040503050406030204" pitchFamily="18" charset="0"/>
                          </a:rPr>
                          <m:t>𝒃</m:t>
                        </m:r>
                      </m:e>
                    </m:rad>
                  </m:oMath>
                </a14:m>
                <a:r>
                  <a:rPr lang="tr-TR"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r>
                          <m:rPr>
                            <m:brk m:alnAt="7"/>
                          </m:rPr>
                          <a:rPr lang="tr-TR" sz="1875" b="1" i="1">
                            <a:latin typeface="Cambria Math" panose="02040503050406030204" pitchFamily="18" charset="0"/>
                          </a:rPr>
                          <m:t>𝟑</m:t>
                        </m:r>
                      </m:deg>
                      <m:e>
                        <m:r>
                          <a:rPr lang="tr-TR" sz="1875" b="1" i="1">
                            <a:latin typeface="Cambria Math" panose="02040503050406030204" pitchFamily="18" charset="0"/>
                          </a:rPr>
                          <m:t>𝒂</m:t>
                        </m:r>
                      </m:e>
                    </m:rad>
                    <m:r>
                      <a:rPr lang="tr-TR" sz="1875" b="1" i="1">
                        <a:latin typeface="Cambria Math" panose="02040503050406030204" pitchFamily="18" charset="0"/>
                      </a:rPr>
                      <m:t>+</m:t>
                    </m:r>
                    <m:rad>
                      <m:radPr>
                        <m:ctrlPr>
                          <a:rPr lang="en-US" sz="1875" b="1" i="1">
                            <a:latin typeface="Cambria Math" panose="02040503050406030204" pitchFamily="18" charset="0"/>
                          </a:rPr>
                        </m:ctrlPr>
                      </m:radPr>
                      <m:deg>
                        <m:r>
                          <m:rPr>
                            <m:brk m:alnAt="7"/>
                          </m:rPr>
                          <a:rPr lang="tr-TR" sz="1875" b="1" i="1">
                            <a:latin typeface="Cambria Math" panose="02040503050406030204" pitchFamily="18" charset="0"/>
                          </a:rPr>
                          <m:t>𝟑</m:t>
                        </m:r>
                      </m:deg>
                      <m:e>
                        <m:r>
                          <a:rPr lang="tr-TR" sz="1875" b="1" i="1">
                            <a:latin typeface="Cambria Math" panose="02040503050406030204" pitchFamily="18" charset="0"/>
                          </a:rPr>
                          <m:t>𝒃</m:t>
                        </m:r>
                      </m:e>
                    </m:rad>
                  </m:oMath>
                </a14:m>
                <a:r>
                  <a:rPr lang="tr-TR" sz="1875" b="1" dirty="0">
                    <a:latin typeface="Arial Black" panose="020B0A04020102020204" pitchFamily="34" charset="0"/>
                  </a:rPr>
                  <a:t>)                     a + b</a:t>
                </a:r>
              </a:p>
              <a:p>
                <a:r>
                  <a:rPr lang="tr-TR" sz="1875" b="1" dirty="0">
                    <a:latin typeface="Arial Black" panose="020B0A04020102020204" pitchFamily="34" charset="0"/>
                  </a:rPr>
                  <a:t>               </a:t>
                </a:r>
                <a:r>
                  <a:rPr lang="tr-TR" sz="1875" b="1" dirty="0">
                    <a:solidFill>
                      <a:schemeClr val="accent2">
                        <a:lumMod val="75000"/>
                      </a:schemeClr>
                    </a:solidFill>
                    <a:latin typeface="Arial Black" panose="020B0A04020102020204" pitchFamily="34" charset="0"/>
                  </a:rPr>
                  <a:t>(</a:t>
                </a:r>
                <a14:m>
                  <m:oMath xmlns:m="http://schemas.openxmlformats.org/officeDocument/2006/math">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𝒂</m:t>
                        </m:r>
                        <m:r>
                          <a:rPr lang="tr-TR" sz="1875" b="1" i="1" baseline="30000">
                            <a:solidFill>
                              <a:schemeClr val="accent2">
                                <a:lumMod val="75000"/>
                              </a:schemeClr>
                            </a:solidFill>
                            <a:latin typeface="Cambria Math" panose="02040503050406030204" pitchFamily="18" charset="0"/>
                          </a:rPr>
                          <m:t>𝟐</m:t>
                        </m:r>
                      </m:e>
                    </m:rad>
                    <m:r>
                      <a:rPr lang="tr-TR" sz="1875" b="1" i="1">
                        <a:solidFill>
                          <a:schemeClr val="accent2">
                            <a:lumMod val="75000"/>
                          </a:schemeClr>
                        </a:solidFill>
                        <a:latin typeface="Cambria Math" panose="02040503050406030204" pitchFamily="18" charset="0"/>
                      </a:rPr>
                      <m:t>−</m:t>
                    </m:r>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𝒂𝒃</m:t>
                        </m:r>
                        <m:r>
                          <a:rPr lang="tr-TR" sz="1875" b="1" i="1">
                            <a:solidFill>
                              <a:schemeClr val="accent2">
                                <a:lumMod val="75000"/>
                              </a:schemeClr>
                            </a:solidFill>
                            <a:latin typeface="Cambria Math" panose="02040503050406030204" pitchFamily="18" charset="0"/>
                          </a:rPr>
                          <m:t>+</m:t>
                        </m:r>
                      </m:e>
                    </m:rad>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𝒃</m:t>
                        </m:r>
                        <m:r>
                          <a:rPr lang="tr-TR" sz="1875" b="1" i="1" baseline="30000">
                            <a:solidFill>
                              <a:schemeClr val="accent2">
                                <a:lumMod val="75000"/>
                              </a:schemeClr>
                            </a:solidFill>
                            <a:latin typeface="Cambria Math" panose="02040503050406030204" pitchFamily="18" charset="0"/>
                          </a:rPr>
                          <m:t>𝟐</m:t>
                        </m:r>
                      </m:e>
                    </m:rad>
                  </m:oMath>
                </a14:m>
                <a:r>
                  <a:rPr lang="tr-TR" sz="1875" b="1" dirty="0">
                    <a:solidFill>
                      <a:schemeClr val="accent2">
                        <a:lumMod val="75000"/>
                      </a:schemeClr>
                    </a:solidFill>
                    <a:latin typeface="Arial Black" panose="020B0A04020102020204" pitchFamily="34" charset="0"/>
                  </a:rPr>
                  <a:t>)</a:t>
                </a:r>
              </a:p>
              <a:p>
                <a:endParaRPr lang="tr-TR" sz="1875" b="1" dirty="0">
                  <a:latin typeface="Arial Black" panose="020B0A04020102020204" pitchFamily="34" charset="0"/>
                </a:endParaRPr>
              </a:p>
              <a:p>
                <a:endParaRPr lang="tr-TR" sz="1875" b="1" dirty="0">
                  <a:latin typeface="Arial Black" panose="020B0A04020102020204" pitchFamily="34" charset="0"/>
                </a:endParaRPr>
              </a:p>
              <a:p>
                <a:endParaRPr lang="tr-TR" sz="1875" b="1" dirty="0">
                  <a:latin typeface="Arial Black" panose="020B0A04020102020204" pitchFamily="34" charset="0"/>
                </a:endParaRPr>
              </a:p>
              <a:p>
                <a:r>
                  <a:rPr lang="tr-TR" sz="1875" b="1" dirty="0">
                    <a:latin typeface="Arial Black" panose="020B0A04020102020204" pitchFamily="34" charset="0"/>
                  </a:rPr>
                  <a:t>  x                       </a:t>
                </a:r>
                <a:r>
                  <a:rPr lang="tr-TR" sz="1875" b="1" dirty="0" err="1">
                    <a:latin typeface="Arial Black" panose="020B0A04020102020204" pitchFamily="34" charset="0"/>
                  </a:rPr>
                  <a:t>x</a:t>
                </a:r>
                <a:r>
                  <a:rPr lang="tr-TR" sz="1875" b="1" dirty="0">
                    <a:latin typeface="Arial Black" panose="020B0A04020102020204" pitchFamily="34" charset="0"/>
                  </a:rPr>
                  <a:t>   </a:t>
                </a:r>
                <a:r>
                  <a:rPr lang="en-US" sz="1875" b="1" dirty="0"/>
                  <a:t> </a:t>
                </a:r>
                <a:r>
                  <a:rPr lang="tr-TR" sz="1875" b="1" dirty="0"/>
                  <a:t>                    </a:t>
                </a:r>
                <a:r>
                  <a:rPr lang="tr-TR" sz="1875" b="1" dirty="0">
                    <a:latin typeface="Arial Black" panose="020B0A04020102020204" pitchFamily="34" charset="0"/>
                  </a:rPr>
                  <a:t>x</a:t>
                </a:r>
                <a:r>
                  <a:rPr lang="tr-TR" sz="1875" b="1" dirty="0"/>
                  <a:t>.</a:t>
                </a:r>
                <a:r>
                  <a:rPr lang="tr-TR" sz="1875" b="1" dirty="0">
                    <a:solidFill>
                      <a:schemeClr val="accent2">
                        <a:lumMod val="75000"/>
                      </a:schemeClr>
                    </a:solidFill>
                    <a:latin typeface="Arial Black" panose="020B0A04020102020204" pitchFamily="34" charset="0"/>
                  </a:rPr>
                  <a:t> (</a:t>
                </a:r>
                <a14:m>
                  <m:oMath xmlns:m="http://schemas.openxmlformats.org/officeDocument/2006/math">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𝒂</m:t>
                        </m:r>
                        <m:r>
                          <a:rPr lang="tr-TR" sz="1875" b="1" i="1" baseline="30000">
                            <a:solidFill>
                              <a:schemeClr val="accent2">
                                <a:lumMod val="75000"/>
                              </a:schemeClr>
                            </a:solidFill>
                            <a:latin typeface="Cambria Math" panose="02040503050406030204" pitchFamily="18" charset="0"/>
                          </a:rPr>
                          <m:t>𝟐</m:t>
                        </m:r>
                      </m:e>
                    </m:rad>
                    <m:r>
                      <a:rPr lang="tr-TR" sz="1875" b="1" i="1">
                        <a:solidFill>
                          <a:schemeClr val="accent2">
                            <a:lumMod val="75000"/>
                          </a:schemeClr>
                        </a:solidFill>
                        <a:latin typeface="Cambria Math" panose="02040503050406030204" pitchFamily="18" charset="0"/>
                      </a:rPr>
                      <m:t>+</m:t>
                    </m:r>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𝒂𝒃</m:t>
                        </m:r>
                        <m:r>
                          <a:rPr lang="tr-TR" sz="1875" b="1" i="1">
                            <a:solidFill>
                              <a:schemeClr val="accent2">
                                <a:lumMod val="75000"/>
                              </a:schemeClr>
                            </a:solidFill>
                            <a:latin typeface="Cambria Math" panose="02040503050406030204" pitchFamily="18" charset="0"/>
                          </a:rPr>
                          <m:t>+</m:t>
                        </m:r>
                      </m:e>
                    </m:rad>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𝒃</m:t>
                        </m:r>
                        <m:r>
                          <a:rPr lang="tr-TR" sz="1875" b="1" i="1" baseline="30000">
                            <a:solidFill>
                              <a:schemeClr val="accent2">
                                <a:lumMod val="75000"/>
                              </a:schemeClr>
                            </a:solidFill>
                            <a:latin typeface="Cambria Math" panose="02040503050406030204" pitchFamily="18" charset="0"/>
                          </a:rPr>
                          <m:t>𝟐</m:t>
                        </m:r>
                      </m:e>
                    </m:rad>
                  </m:oMath>
                </a14:m>
                <a:r>
                  <a:rPr lang="tr-TR" sz="1875" b="1" dirty="0">
                    <a:solidFill>
                      <a:schemeClr val="accent2">
                        <a:lumMod val="75000"/>
                      </a:schemeClr>
                    </a:solidFill>
                    <a:latin typeface="Arial Black" panose="020B0A04020102020204" pitchFamily="34" charset="0"/>
                  </a:rPr>
                  <a:t>)</a:t>
                </a:r>
                <a:endParaRPr lang="tr-TR" sz="1875" b="1" dirty="0"/>
              </a:p>
              <a:p>
                <a:r>
                  <a:rPr lang="tr-TR" sz="1875" b="1" dirty="0">
                    <a:latin typeface="Arial Black" panose="020B0A04020102020204" pitchFamily="34" charset="0"/>
                  </a:rPr>
                  <a:t>-------------- = ----------------------- = ---------------------------------</a:t>
                </a:r>
              </a:p>
              <a:p>
                <a14:m>
                  <m:oMath xmlns:m="http://schemas.openxmlformats.org/officeDocument/2006/math">
                    <m:rad>
                      <m:radPr>
                        <m:ctrlPr>
                          <a:rPr lang="en-US" sz="1875" b="1" i="1">
                            <a:latin typeface="Cambria Math" panose="02040503050406030204" pitchFamily="18" charset="0"/>
                          </a:rPr>
                        </m:ctrlPr>
                      </m:radPr>
                      <m:deg>
                        <m:r>
                          <m:rPr>
                            <m:brk m:alnAt="7"/>
                          </m:rPr>
                          <a:rPr lang="tr-TR" sz="1875" b="1" i="1">
                            <a:latin typeface="Cambria Math" panose="02040503050406030204" pitchFamily="18" charset="0"/>
                          </a:rPr>
                          <m:t>𝟑</m:t>
                        </m:r>
                      </m:deg>
                      <m:e>
                        <m:r>
                          <a:rPr lang="tr-TR" sz="1875" b="1" i="1">
                            <a:latin typeface="Cambria Math" panose="02040503050406030204" pitchFamily="18" charset="0"/>
                          </a:rPr>
                          <m:t>𝒂</m:t>
                        </m:r>
                      </m:e>
                    </m:rad>
                    <m:r>
                      <a:rPr lang="tr-TR" sz="1875" b="1" i="1">
                        <a:latin typeface="Cambria Math" panose="02040503050406030204" pitchFamily="18" charset="0"/>
                      </a:rPr>
                      <m:t>−</m:t>
                    </m:r>
                    <m:rad>
                      <m:radPr>
                        <m:ctrlPr>
                          <a:rPr lang="en-US" sz="1875" b="1" i="1">
                            <a:latin typeface="Cambria Math" panose="02040503050406030204" pitchFamily="18" charset="0"/>
                          </a:rPr>
                        </m:ctrlPr>
                      </m:radPr>
                      <m:deg>
                        <m:r>
                          <m:rPr>
                            <m:brk m:alnAt="7"/>
                          </m:rPr>
                          <a:rPr lang="tr-TR" sz="1875" b="1" i="1">
                            <a:latin typeface="Cambria Math" panose="02040503050406030204" pitchFamily="18" charset="0"/>
                          </a:rPr>
                          <m:t>𝟑</m:t>
                        </m:r>
                      </m:deg>
                      <m:e>
                        <m:r>
                          <a:rPr lang="tr-TR" sz="1875" b="1" i="1">
                            <a:latin typeface="Cambria Math" panose="02040503050406030204" pitchFamily="18" charset="0"/>
                          </a:rPr>
                          <m:t>𝒃</m:t>
                        </m:r>
                      </m:e>
                    </m:rad>
                  </m:oMath>
                </a14:m>
                <a:r>
                  <a:rPr lang="tr-TR"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r>
                          <m:rPr>
                            <m:brk m:alnAt="7"/>
                          </m:rPr>
                          <a:rPr lang="tr-TR" sz="1875" b="1" i="1">
                            <a:latin typeface="Cambria Math" panose="02040503050406030204" pitchFamily="18" charset="0"/>
                          </a:rPr>
                          <m:t>𝟑</m:t>
                        </m:r>
                      </m:deg>
                      <m:e>
                        <m:r>
                          <a:rPr lang="tr-TR" sz="1875" b="1" i="1">
                            <a:latin typeface="Cambria Math" panose="02040503050406030204" pitchFamily="18" charset="0"/>
                          </a:rPr>
                          <m:t>𝒂</m:t>
                        </m:r>
                      </m:e>
                    </m:rad>
                    <m:r>
                      <a:rPr lang="tr-TR" sz="1875" b="1" i="1">
                        <a:latin typeface="Cambria Math" panose="02040503050406030204" pitchFamily="18" charset="0"/>
                      </a:rPr>
                      <m:t>−</m:t>
                    </m:r>
                    <m:rad>
                      <m:radPr>
                        <m:ctrlPr>
                          <a:rPr lang="en-US" sz="1875" b="1" i="1">
                            <a:latin typeface="Cambria Math" panose="02040503050406030204" pitchFamily="18" charset="0"/>
                          </a:rPr>
                        </m:ctrlPr>
                      </m:radPr>
                      <m:deg>
                        <m:r>
                          <m:rPr>
                            <m:brk m:alnAt="7"/>
                          </m:rPr>
                          <a:rPr lang="tr-TR" sz="1875" b="1" i="1">
                            <a:latin typeface="Cambria Math" panose="02040503050406030204" pitchFamily="18" charset="0"/>
                          </a:rPr>
                          <m:t>𝟑</m:t>
                        </m:r>
                      </m:deg>
                      <m:e>
                        <m:r>
                          <a:rPr lang="tr-TR" sz="1875" b="1" i="1">
                            <a:latin typeface="Cambria Math" panose="02040503050406030204" pitchFamily="18" charset="0"/>
                          </a:rPr>
                          <m:t>𝒃</m:t>
                        </m:r>
                      </m:e>
                    </m:rad>
                  </m:oMath>
                </a14:m>
                <a:r>
                  <a:rPr lang="tr-TR" sz="1875" b="1" dirty="0">
                    <a:latin typeface="Arial Black" panose="020B0A04020102020204" pitchFamily="34" charset="0"/>
                  </a:rPr>
                  <a:t>)                      a - b</a:t>
                </a:r>
              </a:p>
              <a:p>
                <a:r>
                  <a:rPr lang="tr-TR" sz="1875" b="1" dirty="0">
                    <a:latin typeface="Arial Black" panose="020B0A04020102020204" pitchFamily="34" charset="0"/>
                  </a:rPr>
                  <a:t>                </a:t>
                </a:r>
                <a:r>
                  <a:rPr lang="tr-TR" sz="1875" b="1" dirty="0">
                    <a:solidFill>
                      <a:schemeClr val="accent2">
                        <a:lumMod val="75000"/>
                      </a:schemeClr>
                    </a:solidFill>
                    <a:latin typeface="Arial Black" panose="020B0A04020102020204" pitchFamily="34" charset="0"/>
                  </a:rPr>
                  <a:t>(</a:t>
                </a:r>
                <a14:m>
                  <m:oMath xmlns:m="http://schemas.openxmlformats.org/officeDocument/2006/math">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𝒂</m:t>
                        </m:r>
                        <m:r>
                          <a:rPr lang="tr-TR" sz="1875" b="1" i="1" baseline="30000">
                            <a:solidFill>
                              <a:schemeClr val="accent2">
                                <a:lumMod val="75000"/>
                              </a:schemeClr>
                            </a:solidFill>
                            <a:latin typeface="Cambria Math" panose="02040503050406030204" pitchFamily="18" charset="0"/>
                          </a:rPr>
                          <m:t>𝟐</m:t>
                        </m:r>
                      </m:e>
                    </m:rad>
                    <m:r>
                      <a:rPr lang="tr-TR" sz="1875" b="1" i="1">
                        <a:solidFill>
                          <a:schemeClr val="accent2">
                            <a:lumMod val="75000"/>
                          </a:schemeClr>
                        </a:solidFill>
                        <a:latin typeface="Cambria Math" panose="02040503050406030204" pitchFamily="18" charset="0"/>
                      </a:rPr>
                      <m:t>+</m:t>
                    </m:r>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𝒂𝒃</m:t>
                        </m:r>
                        <m:r>
                          <a:rPr lang="tr-TR" sz="1875" b="1" i="1">
                            <a:solidFill>
                              <a:schemeClr val="accent2">
                                <a:lumMod val="75000"/>
                              </a:schemeClr>
                            </a:solidFill>
                            <a:latin typeface="Cambria Math" panose="02040503050406030204" pitchFamily="18" charset="0"/>
                          </a:rPr>
                          <m:t>+</m:t>
                        </m:r>
                      </m:e>
                    </m:rad>
                    <m:rad>
                      <m:radPr>
                        <m:ctrlPr>
                          <a:rPr lang="en-US" sz="1875" b="1" i="1">
                            <a:solidFill>
                              <a:schemeClr val="accent2">
                                <a:lumMod val="75000"/>
                              </a:schemeClr>
                            </a:solidFill>
                            <a:latin typeface="Cambria Math" panose="02040503050406030204" pitchFamily="18" charset="0"/>
                          </a:rPr>
                        </m:ctrlPr>
                      </m:radPr>
                      <m:deg>
                        <m:r>
                          <m:rPr>
                            <m:brk m:alnAt="7"/>
                          </m:rPr>
                          <a:rPr lang="tr-TR" sz="1875" b="1" i="1">
                            <a:solidFill>
                              <a:schemeClr val="accent2">
                                <a:lumMod val="75000"/>
                              </a:schemeClr>
                            </a:solidFill>
                            <a:latin typeface="Cambria Math" panose="02040503050406030204" pitchFamily="18" charset="0"/>
                          </a:rPr>
                          <m:t>𝟑</m:t>
                        </m:r>
                      </m:deg>
                      <m:e>
                        <m:r>
                          <a:rPr lang="tr-TR" sz="1875" b="1" i="1">
                            <a:solidFill>
                              <a:schemeClr val="accent2">
                                <a:lumMod val="75000"/>
                              </a:schemeClr>
                            </a:solidFill>
                            <a:latin typeface="Cambria Math" panose="02040503050406030204" pitchFamily="18" charset="0"/>
                          </a:rPr>
                          <m:t>𝒃</m:t>
                        </m:r>
                        <m:r>
                          <a:rPr lang="tr-TR" sz="1875" b="1" i="1" baseline="30000">
                            <a:solidFill>
                              <a:schemeClr val="accent2">
                                <a:lumMod val="75000"/>
                              </a:schemeClr>
                            </a:solidFill>
                            <a:latin typeface="Cambria Math" panose="02040503050406030204" pitchFamily="18" charset="0"/>
                          </a:rPr>
                          <m:t>𝟐</m:t>
                        </m:r>
                      </m:e>
                    </m:rad>
                  </m:oMath>
                </a14:m>
                <a:r>
                  <a:rPr lang="tr-TR" sz="1875" b="1" dirty="0">
                    <a:solidFill>
                      <a:schemeClr val="accent2">
                        <a:lumMod val="75000"/>
                      </a:schemeClr>
                    </a:solidFill>
                    <a:latin typeface="Arial Black" panose="020B0A04020102020204" pitchFamily="34" charset="0"/>
                  </a:rPr>
                  <a:t>)</a:t>
                </a:r>
                <a:endParaRPr lang="tr-TR" sz="1875" b="1" dirty="0">
                  <a:latin typeface="Arial Black" panose="020B0A04020102020204" pitchFamily="34" charset="0"/>
                </a:endParaRPr>
              </a:p>
            </p:txBody>
          </p:sp>
        </mc:Choice>
        <mc:Fallback xmlns="">
          <p:sp>
            <p:nvSpPr>
              <p:cNvPr id="5" name="Metin kutusu 4">
                <a:extLst>
                  <a:ext uri="{FF2B5EF4-FFF2-40B4-BE49-F238E27FC236}">
                    <a16:creationId xmlns:a16="http://schemas.microsoft.com/office/drawing/2014/main" id="{77B046EC-F7CF-F7A9-C497-0A951FD5E4BC}"/>
                  </a:ext>
                </a:extLst>
              </p:cNvPr>
              <p:cNvSpPr txBox="1">
                <a:spLocks noRot="1" noChangeAspect="1" noMove="1" noResize="1" noEditPoints="1" noAdjustHandles="1" noChangeArrowheads="1" noChangeShapeType="1" noTextEdit="1"/>
              </p:cNvSpPr>
              <p:nvPr/>
            </p:nvSpPr>
            <p:spPr>
              <a:xfrm>
                <a:off x="652182" y="1925124"/>
                <a:ext cx="8095130" cy="3457870"/>
              </a:xfrm>
              <a:prstGeom prst="rect">
                <a:avLst/>
              </a:prstGeom>
              <a:blipFill>
                <a:blip r:embed="rId4"/>
                <a:stretch>
                  <a:fillRect l="-678" b="-1940"/>
                </a:stretch>
              </a:blipFill>
            </p:spPr>
            <p:txBody>
              <a:bodyPr/>
              <a:lstStyle/>
              <a:p>
                <a:r>
                  <a:rPr lang="tr-TR">
                    <a:noFill/>
                  </a:rPr>
                  <a:t> </a:t>
                </a:r>
              </a:p>
            </p:txBody>
          </p:sp>
        </mc:Fallback>
      </mc:AlternateContent>
      <p:pic>
        <p:nvPicPr>
          <p:cNvPr id="2" name="4_21">
            <a:hlinkClick r:id="" action="ppaction://media"/>
            <a:extLst>
              <a:ext uri="{FF2B5EF4-FFF2-40B4-BE49-F238E27FC236}">
                <a16:creationId xmlns:a16="http://schemas.microsoft.com/office/drawing/2014/main" id="{4D3C803A-FA49-3A80-43FC-5C32E2A8D0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88549" y="6305066"/>
            <a:ext cx="487363" cy="487363"/>
          </a:xfrm>
          <a:prstGeom prst="rect">
            <a:avLst/>
          </a:prstGeom>
        </p:spPr>
      </p:pic>
    </p:spTree>
    <p:extLst>
      <p:ext uri="{BB962C8B-B14F-4D97-AF65-F5344CB8AC3E}">
        <p14:creationId xmlns:p14="http://schemas.microsoft.com/office/powerpoint/2010/main" val="348338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1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C63E1-90AC-4EF6-CA8B-E7E6D294B671}"/>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FE11D47-B4F7-DE4D-3418-50A0FB2A1843}"/>
              </a:ext>
            </a:extLst>
          </p:cNvPr>
          <p:cNvSpPr>
            <a:spLocks noGrp="1"/>
          </p:cNvSpPr>
          <p:nvPr>
            <p:ph type="title"/>
          </p:nvPr>
        </p:nvSpPr>
        <p:spPr>
          <a:xfrm>
            <a:off x="358877" y="2005115"/>
            <a:ext cx="8229600" cy="1143000"/>
          </a:xfrm>
        </p:spPr>
        <p:txBody>
          <a:bodyPr>
            <a:normAutofit/>
          </a:bodyPr>
          <a:lstStyle/>
          <a:p>
            <a:r>
              <a:rPr lang="tr-TR" sz="4000" dirty="0"/>
              <a:t>ALIŞTIRMALAR</a:t>
            </a:r>
          </a:p>
        </p:txBody>
      </p:sp>
    </p:spTree>
    <p:extLst>
      <p:ext uri="{BB962C8B-B14F-4D97-AF65-F5344CB8AC3E}">
        <p14:creationId xmlns:p14="http://schemas.microsoft.com/office/powerpoint/2010/main" val="3637825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4AA02A95-2025-FCA5-00D3-BF5AAAFC4340}"/>
                  </a:ext>
                </a:extLst>
              </p:cNvPr>
              <p:cNvSpPr txBox="1"/>
              <p:nvPr/>
            </p:nvSpPr>
            <p:spPr>
              <a:xfrm>
                <a:off x="470748" y="886695"/>
                <a:ext cx="7690694" cy="2533129"/>
              </a:xfrm>
              <a:prstGeom prst="rect">
                <a:avLst/>
              </a:prstGeom>
              <a:noFill/>
            </p:spPr>
            <p:txBody>
              <a:bodyPr wrap="square" rtlCol="0">
                <a:spAutoFit/>
              </a:bodyPr>
              <a:lstStyle/>
              <a:p>
                <a:r>
                  <a:rPr lang="en-US" b="1" dirty="0">
                    <a:solidFill>
                      <a:schemeClr val="tx1"/>
                    </a:solidFill>
                  </a:rPr>
                  <a:t>Aşağıdakilerden </a:t>
                </a:r>
                <a:r>
                  <a:rPr lang="en-US" b="1" dirty="0" err="1">
                    <a:solidFill>
                      <a:schemeClr val="tx1"/>
                    </a:solidFill>
                  </a:rPr>
                  <a:t>hangileri</a:t>
                </a:r>
                <a:r>
                  <a:rPr lang="en-US" b="1" dirty="0">
                    <a:solidFill>
                      <a:schemeClr val="tx1"/>
                    </a:solidFill>
                  </a:rPr>
                  <a:t> R </a:t>
                </a:r>
                <a:r>
                  <a:rPr lang="en-US" b="1" dirty="0" err="1">
                    <a:solidFill>
                      <a:schemeClr val="tx1"/>
                    </a:solidFill>
                  </a:rPr>
                  <a:t>sayı</a:t>
                </a:r>
                <a:r>
                  <a:rPr lang="en-US" b="1" dirty="0">
                    <a:solidFill>
                      <a:schemeClr val="tx1"/>
                    </a:solidFill>
                  </a:rPr>
                  <a:t> </a:t>
                </a:r>
                <a:r>
                  <a:rPr lang="en-US" b="1" dirty="0" err="1">
                    <a:solidFill>
                      <a:schemeClr val="tx1"/>
                    </a:solidFill>
                  </a:rPr>
                  <a:t>değildir</a:t>
                </a:r>
                <a:r>
                  <a:rPr lang="en-US" b="1" dirty="0">
                    <a:solidFill>
                      <a:schemeClr val="tx1"/>
                    </a:solidFill>
                  </a:rPr>
                  <a:t>?</a:t>
                </a:r>
              </a:p>
              <a:p>
                <a:endParaRPr lang="en-US" b="1" dirty="0">
                  <a:solidFill>
                    <a:schemeClr val="tx1"/>
                  </a:solidFill>
                </a:endParaRPr>
              </a:p>
              <a:p>
                <a:r>
                  <a:rPr lang="en-US" b="1" dirty="0">
                    <a:solidFill>
                      <a:schemeClr val="tx1"/>
                    </a:solidFill>
                  </a:rPr>
                  <a:t>a)</a:t>
                </a:r>
                <a14:m>
                  <m:oMath xmlns:m="http://schemas.openxmlformats.org/officeDocument/2006/math">
                    <m:rad>
                      <m:radPr>
                        <m:ctrlPr>
                          <a:rPr lang="en-US" b="1" i="1">
                            <a:solidFill>
                              <a:schemeClr val="tx1"/>
                            </a:solidFill>
                            <a:latin typeface="Cambria Math" panose="02040503050406030204" pitchFamily="18" charset="0"/>
                          </a:rPr>
                        </m:ctrlPr>
                      </m:radPr>
                      <m:deg>
                        <m:r>
                          <m:rPr>
                            <m:brk m:alnAt="7"/>
                          </m:rPr>
                          <a:rPr lang="en-US" b="1" i="1" smtClean="0">
                            <a:solidFill>
                              <a:schemeClr val="tx1"/>
                            </a:solidFill>
                            <a:latin typeface="Cambria Math" panose="02040503050406030204" pitchFamily="18" charset="0"/>
                          </a:rPr>
                          <m:t>𝟒</m:t>
                        </m:r>
                      </m:deg>
                      <m:e>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𝟐𝟒</m:t>
                        </m:r>
                      </m:e>
                    </m:rad>
                  </m:oMath>
                </a14:m>
                <a:endParaRPr lang="en-US" b="1" dirty="0">
                  <a:solidFill>
                    <a:schemeClr val="tx1"/>
                  </a:solidFill>
                </a:endParaRPr>
              </a:p>
              <a:p>
                <a:r>
                  <a:rPr lang="en-US" b="1" dirty="0">
                    <a:solidFill>
                      <a:schemeClr val="tx1"/>
                    </a:solidFill>
                  </a:rPr>
                  <a:t>b) </a:t>
                </a:r>
                <a14:m>
                  <m:oMath xmlns:m="http://schemas.openxmlformats.org/officeDocument/2006/math">
                    <m:rad>
                      <m:radPr>
                        <m:ctrlPr>
                          <a:rPr lang="en-US" b="1" i="1">
                            <a:solidFill>
                              <a:schemeClr val="tx1"/>
                            </a:solidFill>
                            <a:latin typeface="Cambria Math" panose="02040503050406030204" pitchFamily="18" charset="0"/>
                          </a:rPr>
                        </m:ctrlPr>
                      </m:radPr>
                      <m:deg>
                        <m:r>
                          <a:rPr lang="en-US" b="1" i="1" smtClean="0">
                            <a:solidFill>
                              <a:schemeClr val="tx1"/>
                            </a:solidFill>
                            <a:latin typeface="Cambria Math" panose="02040503050406030204" pitchFamily="18" charset="0"/>
                          </a:rPr>
                          <m:t>𝟑</m:t>
                        </m:r>
                      </m:deg>
                      <m:e>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𝟐𝟒</m:t>
                        </m:r>
                      </m:e>
                    </m:rad>
                  </m:oMath>
                </a14:m>
                <a:endParaRPr lang="en-US" b="1" dirty="0">
                  <a:solidFill>
                    <a:schemeClr val="tx1"/>
                  </a:solidFill>
                </a:endParaRPr>
              </a:p>
              <a:p>
                <a:r>
                  <a:rPr lang="en-US" b="1" dirty="0">
                    <a:solidFill>
                      <a:schemeClr val="tx1"/>
                    </a:solidFill>
                  </a:rPr>
                  <a:t>c) </a:t>
                </a:r>
                <a14:m>
                  <m:oMath xmlns:m="http://schemas.openxmlformats.org/officeDocument/2006/math">
                    <m:rad>
                      <m:radPr>
                        <m:degHide m:val="on"/>
                        <m:ctrlPr>
                          <a:rPr lang="en-US" b="1" i="1">
                            <a:solidFill>
                              <a:schemeClr val="tx1"/>
                            </a:solidFill>
                            <a:latin typeface="Cambria Math" panose="02040503050406030204" pitchFamily="18" charset="0"/>
                          </a:rPr>
                        </m:ctrlPr>
                      </m:radPr>
                      <m:deg/>
                      <m:e>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𝟏</m:t>
                        </m:r>
                      </m:e>
                    </m:rad>
                  </m:oMath>
                </a14:m>
                <a:endParaRPr lang="en-US" b="1" dirty="0">
                  <a:solidFill>
                    <a:schemeClr val="tx1"/>
                  </a:solidFill>
                </a:endParaRPr>
              </a:p>
              <a:p>
                <a:r>
                  <a:rPr lang="en-US" b="1" dirty="0">
                    <a:solidFill>
                      <a:schemeClr val="tx1"/>
                    </a:solidFill>
                  </a:rPr>
                  <a:t>d) </a:t>
                </a:r>
                <a14:m>
                  <m:oMath xmlns:m="http://schemas.openxmlformats.org/officeDocument/2006/math">
                    <m:rad>
                      <m:radPr>
                        <m:ctrlPr>
                          <a:rPr lang="en-US" b="1" i="1">
                            <a:solidFill>
                              <a:schemeClr val="tx1"/>
                            </a:solidFill>
                            <a:latin typeface="Cambria Math" panose="02040503050406030204" pitchFamily="18" charset="0"/>
                          </a:rPr>
                        </m:ctrlPr>
                      </m:radPr>
                      <m:deg>
                        <m:r>
                          <m:rPr>
                            <m:brk m:alnAt="7"/>
                          </m:rPr>
                          <a:rPr lang="en-US" b="1" i="1" smtClean="0">
                            <a:solidFill>
                              <a:schemeClr val="tx1"/>
                            </a:solidFill>
                            <a:latin typeface="Cambria Math" panose="02040503050406030204" pitchFamily="18" charset="0"/>
                          </a:rPr>
                          <m:t>𝟒</m:t>
                        </m:r>
                      </m:deg>
                      <m:e>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𝟐</m:t>
                        </m:r>
                        <m:r>
                          <a:rPr lang="en-US" b="1" i="1" smtClean="0">
                            <a:solidFill>
                              <a:schemeClr val="tx1"/>
                            </a:solidFill>
                            <a:latin typeface="Cambria Math" panose="02040503050406030204" pitchFamily="18" charset="0"/>
                          </a:rPr>
                          <m:t>)</m:t>
                        </m:r>
                        <m:r>
                          <a:rPr lang="en-US" b="1" i="1" baseline="30000" smtClean="0">
                            <a:solidFill>
                              <a:schemeClr val="tx1"/>
                            </a:solidFill>
                            <a:latin typeface="Cambria Math" panose="02040503050406030204" pitchFamily="18" charset="0"/>
                          </a:rPr>
                          <m:t>𝟒</m:t>
                        </m:r>
                      </m:e>
                    </m:rad>
                  </m:oMath>
                </a14:m>
                <a:endParaRPr lang="en-US" b="1" dirty="0">
                  <a:solidFill>
                    <a:schemeClr val="tx1"/>
                  </a:solidFill>
                </a:endParaRPr>
              </a:p>
              <a:p>
                <a:r>
                  <a:rPr lang="en-US" b="1" dirty="0">
                    <a:solidFill>
                      <a:schemeClr val="tx1"/>
                    </a:solidFill>
                  </a:rPr>
                  <a:t>e) </a:t>
                </a:r>
                <a14:m>
                  <m:oMath xmlns:m="http://schemas.openxmlformats.org/officeDocument/2006/math">
                    <m:rad>
                      <m:radPr>
                        <m:ctrlPr>
                          <a:rPr lang="en-US" b="1" i="1">
                            <a:solidFill>
                              <a:schemeClr val="tx1"/>
                            </a:solidFill>
                            <a:latin typeface="Cambria Math" panose="02040503050406030204" pitchFamily="18" charset="0"/>
                          </a:rPr>
                        </m:ctrlPr>
                      </m:radPr>
                      <m:deg>
                        <m:r>
                          <a:rPr lang="en-US" b="1" i="1" smtClean="0">
                            <a:solidFill>
                              <a:schemeClr val="tx1"/>
                            </a:solidFill>
                            <a:latin typeface="Cambria Math" panose="02040503050406030204" pitchFamily="18" charset="0"/>
                          </a:rPr>
                          <m:t>𝟑</m:t>
                        </m:r>
                      </m:deg>
                      <m:e>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𝟐</m:t>
                        </m:r>
                        <m:r>
                          <a:rPr lang="en-US" b="1" i="1" smtClean="0">
                            <a:solidFill>
                              <a:schemeClr val="tx1"/>
                            </a:solidFill>
                            <a:latin typeface="Cambria Math" panose="02040503050406030204" pitchFamily="18" charset="0"/>
                          </a:rPr>
                          <m:t>)</m:t>
                        </m:r>
                        <m:r>
                          <a:rPr lang="en-US" b="1" i="1" baseline="30000" smtClean="0">
                            <a:solidFill>
                              <a:schemeClr val="tx1"/>
                            </a:solidFill>
                            <a:latin typeface="Cambria Math" panose="02040503050406030204" pitchFamily="18" charset="0"/>
                          </a:rPr>
                          <m:t>𝟒</m:t>
                        </m:r>
                      </m:e>
                    </m:rad>
                  </m:oMath>
                </a14:m>
                <a:endParaRPr lang="en-US" b="1" dirty="0">
                  <a:solidFill>
                    <a:schemeClr val="tx1"/>
                  </a:solidFill>
                </a:endParaRPr>
              </a:p>
              <a:p>
                <a:r>
                  <a:rPr lang="en-US" b="1" dirty="0">
                    <a:solidFill>
                      <a:schemeClr val="tx1"/>
                    </a:solidFill>
                  </a:rPr>
                  <a:t>f) </a:t>
                </a:r>
                <a14:m>
                  <m:oMath xmlns:m="http://schemas.openxmlformats.org/officeDocument/2006/math">
                    <m:rad>
                      <m:radPr>
                        <m:ctrlPr>
                          <a:rPr lang="en-US" b="1" i="1">
                            <a:solidFill>
                              <a:schemeClr val="tx1"/>
                            </a:solidFill>
                            <a:latin typeface="Cambria Math" panose="02040503050406030204" pitchFamily="18" charset="0"/>
                          </a:rPr>
                        </m:ctrlPr>
                      </m:radPr>
                      <m:deg>
                        <m:r>
                          <a:rPr lang="en-US" b="1" i="1" smtClean="0">
                            <a:solidFill>
                              <a:schemeClr val="tx1"/>
                            </a:solidFill>
                            <a:latin typeface="Cambria Math" panose="02040503050406030204" pitchFamily="18" charset="0"/>
                          </a:rPr>
                          <m:t>𝟓</m:t>
                        </m:r>
                      </m:deg>
                      <m:e>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𝟏</m:t>
                        </m:r>
                      </m:e>
                    </m:rad>
                  </m:oMath>
                </a14:m>
                <a:endParaRPr lang="tr-TR" b="1" dirty="0">
                  <a:solidFill>
                    <a:schemeClr val="tx1"/>
                  </a:solidFill>
                </a:endParaRPr>
              </a:p>
            </p:txBody>
          </p:sp>
        </mc:Choice>
        <mc:Fallback xmlns="">
          <p:sp>
            <p:nvSpPr>
              <p:cNvPr id="2" name="Metin kutusu 1">
                <a:extLst>
                  <a:ext uri="{FF2B5EF4-FFF2-40B4-BE49-F238E27FC236}">
                    <a16:creationId xmlns:a16="http://schemas.microsoft.com/office/drawing/2014/main" id="{4AA02A95-2025-FCA5-00D3-BF5AAAFC4340}"/>
                  </a:ext>
                </a:extLst>
              </p:cNvPr>
              <p:cNvSpPr txBox="1">
                <a:spLocks noRot="1" noChangeAspect="1" noMove="1" noResize="1" noEditPoints="1" noAdjustHandles="1" noChangeArrowheads="1" noChangeShapeType="1" noTextEdit="1"/>
              </p:cNvSpPr>
              <p:nvPr/>
            </p:nvSpPr>
            <p:spPr>
              <a:xfrm>
                <a:off x="470748" y="886695"/>
                <a:ext cx="7690694" cy="2533129"/>
              </a:xfrm>
              <a:prstGeom prst="rect">
                <a:avLst/>
              </a:prstGeom>
              <a:blipFill>
                <a:blip r:embed="rId2"/>
                <a:stretch>
                  <a:fillRect l="-634" t="-1202" b="-3125"/>
                </a:stretch>
              </a:blipFill>
            </p:spPr>
            <p:txBody>
              <a:bodyPr/>
              <a:lstStyle/>
              <a:p>
                <a:r>
                  <a:rPr lang="tr-TR">
                    <a:noFill/>
                  </a:rPr>
                  <a:t> </a:t>
                </a:r>
              </a:p>
            </p:txBody>
          </p:sp>
        </mc:Fallback>
      </mc:AlternateContent>
      <p:sp>
        <p:nvSpPr>
          <p:cNvPr id="3" name="TextBox 1">
            <a:extLst>
              <a:ext uri="{FF2B5EF4-FFF2-40B4-BE49-F238E27FC236}">
                <a16:creationId xmlns:a16="http://schemas.microsoft.com/office/drawing/2014/main" id="{4D6C2A1A-BADE-1DFF-7876-087819217326}"/>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a:t>1</a:t>
            </a:r>
            <a:endParaRPr dirty="0"/>
          </a:p>
        </p:txBody>
      </p:sp>
      <p:sp>
        <p:nvSpPr>
          <p:cNvPr id="5" name="TextBox 4">
            <a:extLst>
              <a:ext uri="{FF2B5EF4-FFF2-40B4-BE49-F238E27FC236}">
                <a16:creationId xmlns:a16="http://schemas.microsoft.com/office/drawing/2014/main" id="{70FA0B72-3AA3-9109-7D7C-3F61790BB2E2}"/>
              </a:ext>
            </a:extLst>
          </p:cNvPr>
          <p:cNvSpPr txBox="1"/>
          <p:nvPr/>
        </p:nvSpPr>
        <p:spPr>
          <a:xfrm>
            <a:off x="470748" y="3469520"/>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7" name="Resim 6">
            <a:extLst>
              <a:ext uri="{FF2B5EF4-FFF2-40B4-BE49-F238E27FC236}">
                <a16:creationId xmlns:a16="http://schemas.microsoft.com/office/drawing/2014/main" id="{7C210462-A7AC-DB70-982A-8CFE738940E5}"/>
              </a:ext>
            </a:extLst>
          </p:cNvPr>
          <p:cNvPicPr>
            <a:picLocks noChangeAspect="1"/>
          </p:cNvPicPr>
          <p:nvPr/>
        </p:nvPicPr>
        <p:blipFill>
          <a:blip r:embed="rId3"/>
          <a:stretch>
            <a:fillRect/>
          </a:stretch>
        </p:blipFill>
        <p:spPr>
          <a:xfrm>
            <a:off x="377745" y="4065979"/>
            <a:ext cx="7554379" cy="2648320"/>
          </a:xfrm>
          <a:prstGeom prst="rect">
            <a:avLst/>
          </a:prstGeom>
        </p:spPr>
      </p:pic>
    </p:spTree>
    <p:extLst>
      <p:ext uri="{BB962C8B-B14F-4D97-AF65-F5344CB8AC3E}">
        <p14:creationId xmlns:p14="http://schemas.microsoft.com/office/powerpoint/2010/main" val="2061503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B79AF2-7880-F3EE-2EB7-7E2921DA2615}"/>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2</a:t>
            </a:r>
            <a:endParaRPr dirty="0"/>
          </a:p>
        </p:txBody>
      </p:sp>
      <p:pic>
        <p:nvPicPr>
          <p:cNvPr id="5" name="Resim 4">
            <a:extLst>
              <a:ext uri="{FF2B5EF4-FFF2-40B4-BE49-F238E27FC236}">
                <a16:creationId xmlns:a16="http://schemas.microsoft.com/office/drawing/2014/main" id="{B0C2D339-34B7-912A-44C3-A03A3B36B086}"/>
              </a:ext>
            </a:extLst>
          </p:cNvPr>
          <p:cNvPicPr>
            <a:picLocks noChangeAspect="1"/>
          </p:cNvPicPr>
          <p:nvPr/>
        </p:nvPicPr>
        <p:blipFill>
          <a:blip r:embed="rId2"/>
          <a:stretch>
            <a:fillRect/>
          </a:stretch>
        </p:blipFill>
        <p:spPr>
          <a:xfrm>
            <a:off x="526832" y="1238881"/>
            <a:ext cx="3733364" cy="785191"/>
          </a:xfrm>
          <a:prstGeom prst="rect">
            <a:avLst/>
          </a:prstGeom>
        </p:spPr>
      </p:pic>
    </p:spTree>
    <p:extLst>
      <p:ext uri="{BB962C8B-B14F-4D97-AF65-F5344CB8AC3E}">
        <p14:creationId xmlns:p14="http://schemas.microsoft.com/office/powerpoint/2010/main" val="2722142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89538-CAAD-4E47-A5CE-2F738277DAA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DEFB210-9592-8483-3469-D463DC4D6754}"/>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2</a:t>
            </a:r>
            <a:endParaRPr dirty="0"/>
          </a:p>
        </p:txBody>
      </p:sp>
      <p:sp>
        <p:nvSpPr>
          <p:cNvPr id="6" name="TextBox 4">
            <a:extLst>
              <a:ext uri="{FF2B5EF4-FFF2-40B4-BE49-F238E27FC236}">
                <a16:creationId xmlns:a16="http://schemas.microsoft.com/office/drawing/2014/main" id="{D3FFDB33-137E-746B-6E43-5E4008BD48BD}"/>
              </a:ext>
            </a:extLst>
          </p:cNvPr>
          <p:cNvSpPr txBox="1"/>
          <p:nvPr/>
        </p:nvSpPr>
        <p:spPr>
          <a:xfrm>
            <a:off x="377746" y="954157"/>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9" name="Resim 8">
            <a:extLst>
              <a:ext uri="{FF2B5EF4-FFF2-40B4-BE49-F238E27FC236}">
                <a16:creationId xmlns:a16="http://schemas.microsoft.com/office/drawing/2014/main" id="{DF03990E-14CD-FA26-CF8D-E72DBA69EA71}"/>
              </a:ext>
            </a:extLst>
          </p:cNvPr>
          <p:cNvPicPr>
            <a:picLocks noChangeAspect="1"/>
          </p:cNvPicPr>
          <p:nvPr/>
        </p:nvPicPr>
        <p:blipFill>
          <a:blip r:embed="rId2"/>
          <a:stretch>
            <a:fillRect/>
          </a:stretch>
        </p:blipFill>
        <p:spPr>
          <a:xfrm>
            <a:off x="377745" y="1441495"/>
            <a:ext cx="5988905" cy="4989121"/>
          </a:xfrm>
          <a:prstGeom prst="rect">
            <a:avLst/>
          </a:prstGeom>
        </p:spPr>
      </p:pic>
    </p:spTree>
    <p:extLst>
      <p:ext uri="{BB962C8B-B14F-4D97-AF65-F5344CB8AC3E}">
        <p14:creationId xmlns:p14="http://schemas.microsoft.com/office/powerpoint/2010/main" val="2558739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877C80-EB01-BEC7-9054-711C0E86FA44}"/>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3</a:t>
            </a:r>
            <a:endParaRPr dirty="0"/>
          </a:p>
        </p:txBody>
      </p:sp>
      <p:sp>
        <p:nvSpPr>
          <p:cNvPr id="5" name="TextBox 4">
            <a:extLst>
              <a:ext uri="{FF2B5EF4-FFF2-40B4-BE49-F238E27FC236}">
                <a16:creationId xmlns:a16="http://schemas.microsoft.com/office/drawing/2014/main" id="{07C7E1A1-11E9-E4B4-79B8-5384D5B3B39C}"/>
              </a:ext>
            </a:extLst>
          </p:cNvPr>
          <p:cNvSpPr txBox="1"/>
          <p:nvPr/>
        </p:nvSpPr>
        <p:spPr>
          <a:xfrm>
            <a:off x="377746" y="1550505"/>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8" name="Resim 7">
            <a:extLst>
              <a:ext uri="{FF2B5EF4-FFF2-40B4-BE49-F238E27FC236}">
                <a16:creationId xmlns:a16="http://schemas.microsoft.com/office/drawing/2014/main" id="{6B46E8E3-3EBD-4C9B-BB7B-FDB6F9DC6615}"/>
              </a:ext>
            </a:extLst>
          </p:cNvPr>
          <p:cNvPicPr>
            <a:picLocks noChangeAspect="1"/>
          </p:cNvPicPr>
          <p:nvPr/>
        </p:nvPicPr>
        <p:blipFill>
          <a:blip r:embed="rId2"/>
          <a:stretch>
            <a:fillRect/>
          </a:stretch>
        </p:blipFill>
        <p:spPr>
          <a:xfrm>
            <a:off x="560591" y="1055546"/>
            <a:ext cx="2142851" cy="414420"/>
          </a:xfrm>
          <a:prstGeom prst="rect">
            <a:avLst/>
          </a:prstGeom>
        </p:spPr>
      </p:pic>
      <p:pic>
        <p:nvPicPr>
          <p:cNvPr id="12" name="Resim 11">
            <a:extLst>
              <a:ext uri="{FF2B5EF4-FFF2-40B4-BE49-F238E27FC236}">
                <a16:creationId xmlns:a16="http://schemas.microsoft.com/office/drawing/2014/main" id="{2FAA08D8-52EE-2961-3CA2-B654E0315850}"/>
              </a:ext>
            </a:extLst>
          </p:cNvPr>
          <p:cNvPicPr>
            <a:picLocks noChangeAspect="1"/>
          </p:cNvPicPr>
          <p:nvPr/>
        </p:nvPicPr>
        <p:blipFill>
          <a:blip r:embed="rId3"/>
          <a:stretch>
            <a:fillRect/>
          </a:stretch>
        </p:blipFill>
        <p:spPr>
          <a:xfrm>
            <a:off x="467583" y="2208546"/>
            <a:ext cx="4471717" cy="2698840"/>
          </a:xfrm>
          <a:prstGeom prst="rect">
            <a:avLst/>
          </a:prstGeom>
        </p:spPr>
      </p:pic>
    </p:spTree>
    <p:extLst>
      <p:ext uri="{BB962C8B-B14F-4D97-AF65-F5344CB8AC3E}">
        <p14:creationId xmlns:p14="http://schemas.microsoft.com/office/powerpoint/2010/main" val="1284398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D020F-DB7B-775E-C1A5-713299F1A1A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E3B3D20-ED28-3F7E-0BCE-D8B756A3B4A1}"/>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4</a:t>
            </a:r>
            <a:endParaRPr dirty="0"/>
          </a:p>
        </p:txBody>
      </p:sp>
      <p:sp>
        <p:nvSpPr>
          <p:cNvPr id="5" name="TextBox 4">
            <a:extLst>
              <a:ext uri="{FF2B5EF4-FFF2-40B4-BE49-F238E27FC236}">
                <a16:creationId xmlns:a16="http://schemas.microsoft.com/office/drawing/2014/main" id="{F2F72C6D-3F2D-2DD0-C678-5EEDA1AA129D}"/>
              </a:ext>
            </a:extLst>
          </p:cNvPr>
          <p:cNvSpPr txBox="1"/>
          <p:nvPr/>
        </p:nvSpPr>
        <p:spPr>
          <a:xfrm>
            <a:off x="377746" y="1550505"/>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2B26C1D6-B69B-670A-D860-B8C922C65F9A}"/>
              </a:ext>
            </a:extLst>
          </p:cNvPr>
          <p:cNvPicPr>
            <a:picLocks noChangeAspect="1"/>
          </p:cNvPicPr>
          <p:nvPr/>
        </p:nvPicPr>
        <p:blipFill>
          <a:blip r:embed="rId2"/>
          <a:stretch>
            <a:fillRect/>
          </a:stretch>
        </p:blipFill>
        <p:spPr>
          <a:xfrm>
            <a:off x="472314" y="1018744"/>
            <a:ext cx="2991267" cy="390580"/>
          </a:xfrm>
          <a:prstGeom prst="rect">
            <a:avLst/>
          </a:prstGeom>
        </p:spPr>
      </p:pic>
      <p:pic>
        <p:nvPicPr>
          <p:cNvPr id="7" name="Resim 6">
            <a:extLst>
              <a:ext uri="{FF2B5EF4-FFF2-40B4-BE49-F238E27FC236}">
                <a16:creationId xmlns:a16="http://schemas.microsoft.com/office/drawing/2014/main" id="{8B01C43E-F460-7548-3623-9BEF17A7DF8D}"/>
              </a:ext>
            </a:extLst>
          </p:cNvPr>
          <p:cNvPicPr>
            <a:picLocks noChangeAspect="1"/>
          </p:cNvPicPr>
          <p:nvPr/>
        </p:nvPicPr>
        <p:blipFill>
          <a:blip r:embed="rId3"/>
          <a:stretch>
            <a:fillRect/>
          </a:stretch>
        </p:blipFill>
        <p:spPr>
          <a:xfrm>
            <a:off x="377746" y="2219695"/>
            <a:ext cx="8103566" cy="3962444"/>
          </a:xfrm>
          <a:prstGeom prst="rect">
            <a:avLst/>
          </a:prstGeom>
        </p:spPr>
      </p:pic>
    </p:spTree>
    <p:extLst>
      <p:ext uri="{BB962C8B-B14F-4D97-AF65-F5344CB8AC3E}">
        <p14:creationId xmlns:p14="http://schemas.microsoft.com/office/powerpoint/2010/main" val="1277633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48304-0218-827B-73F3-E875BB1D899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BC4E834-DE14-BFB1-8BE3-24DBA266B854}"/>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5</a:t>
            </a:r>
            <a:endParaRPr dirty="0"/>
          </a:p>
        </p:txBody>
      </p:sp>
      <p:sp>
        <p:nvSpPr>
          <p:cNvPr id="5" name="TextBox 4">
            <a:extLst>
              <a:ext uri="{FF2B5EF4-FFF2-40B4-BE49-F238E27FC236}">
                <a16:creationId xmlns:a16="http://schemas.microsoft.com/office/drawing/2014/main" id="{754321A7-6A8C-37F0-088E-A97957378DA6}"/>
              </a:ext>
            </a:extLst>
          </p:cNvPr>
          <p:cNvSpPr txBox="1"/>
          <p:nvPr/>
        </p:nvSpPr>
        <p:spPr>
          <a:xfrm>
            <a:off x="377746" y="1550505"/>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0F3B29D7-800C-F128-C537-D85CBF3B67BD}"/>
              </a:ext>
            </a:extLst>
          </p:cNvPr>
          <p:cNvPicPr>
            <a:picLocks noChangeAspect="1"/>
          </p:cNvPicPr>
          <p:nvPr/>
        </p:nvPicPr>
        <p:blipFill>
          <a:blip r:embed="rId2"/>
          <a:stretch>
            <a:fillRect/>
          </a:stretch>
        </p:blipFill>
        <p:spPr>
          <a:xfrm>
            <a:off x="478062" y="1042560"/>
            <a:ext cx="733527" cy="342948"/>
          </a:xfrm>
          <a:prstGeom prst="rect">
            <a:avLst/>
          </a:prstGeom>
        </p:spPr>
      </p:pic>
      <p:pic>
        <p:nvPicPr>
          <p:cNvPr id="7" name="Resim 6">
            <a:extLst>
              <a:ext uri="{FF2B5EF4-FFF2-40B4-BE49-F238E27FC236}">
                <a16:creationId xmlns:a16="http://schemas.microsoft.com/office/drawing/2014/main" id="{FE37F838-5DA9-98DB-D833-7C3BE3A9F8B9}"/>
              </a:ext>
            </a:extLst>
          </p:cNvPr>
          <p:cNvPicPr>
            <a:picLocks noChangeAspect="1"/>
          </p:cNvPicPr>
          <p:nvPr/>
        </p:nvPicPr>
        <p:blipFill>
          <a:blip r:embed="rId3"/>
          <a:stretch>
            <a:fillRect/>
          </a:stretch>
        </p:blipFill>
        <p:spPr>
          <a:xfrm>
            <a:off x="561893" y="2279647"/>
            <a:ext cx="5469031" cy="880074"/>
          </a:xfrm>
          <a:prstGeom prst="rect">
            <a:avLst/>
          </a:prstGeom>
        </p:spPr>
      </p:pic>
    </p:spTree>
    <p:extLst>
      <p:ext uri="{BB962C8B-B14F-4D97-AF65-F5344CB8AC3E}">
        <p14:creationId xmlns:p14="http://schemas.microsoft.com/office/powerpoint/2010/main" val="1964548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22D0-44F8-311F-054A-346392125E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91B33A4-A1DB-5156-7C7C-2A6055EAF771}"/>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6</a:t>
            </a:r>
            <a:endParaRPr dirty="0"/>
          </a:p>
        </p:txBody>
      </p:sp>
      <p:sp>
        <p:nvSpPr>
          <p:cNvPr id="5" name="TextBox 4">
            <a:extLst>
              <a:ext uri="{FF2B5EF4-FFF2-40B4-BE49-F238E27FC236}">
                <a16:creationId xmlns:a16="http://schemas.microsoft.com/office/drawing/2014/main" id="{127B9DF2-2698-2F99-19DF-2C2CEC4DBD2F}"/>
              </a:ext>
            </a:extLst>
          </p:cNvPr>
          <p:cNvSpPr txBox="1"/>
          <p:nvPr/>
        </p:nvSpPr>
        <p:spPr>
          <a:xfrm>
            <a:off x="377746" y="1669775"/>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86B9FE0E-FE78-87E6-E7D8-CC0D8FCC5BCD}"/>
              </a:ext>
            </a:extLst>
          </p:cNvPr>
          <p:cNvPicPr>
            <a:picLocks noChangeAspect="1"/>
          </p:cNvPicPr>
          <p:nvPr/>
        </p:nvPicPr>
        <p:blipFill>
          <a:blip r:embed="rId2"/>
          <a:stretch>
            <a:fillRect/>
          </a:stretch>
        </p:blipFill>
        <p:spPr>
          <a:xfrm>
            <a:off x="377746" y="967014"/>
            <a:ext cx="3283604" cy="517280"/>
          </a:xfrm>
          <a:prstGeom prst="rect">
            <a:avLst/>
          </a:prstGeom>
        </p:spPr>
      </p:pic>
      <p:pic>
        <p:nvPicPr>
          <p:cNvPr id="7" name="Resim 6">
            <a:extLst>
              <a:ext uri="{FF2B5EF4-FFF2-40B4-BE49-F238E27FC236}">
                <a16:creationId xmlns:a16="http://schemas.microsoft.com/office/drawing/2014/main" id="{6C9D17DE-99BC-F856-6C00-7A1FC72EB16A}"/>
              </a:ext>
            </a:extLst>
          </p:cNvPr>
          <p:cNvPicPr>
            <a:picLocks noChangeAspect="1"/>
          </p:cNvPicPr>
          <p:nvPr/>
        </p:nvPicPr>
        <p:blipFill>
          <a:blip r:embed="rId3"/>
          <a:stretch>
            <a:fillRect/>
          </a:stretch>
        </p:blipFill>
        <p:spPr>
          <a:xfrm>
            <a:off x="377745" y="2400156"/>
            <a:ext cx="6819883" cy="2479957"/>
          </a:xfrm>
          <a:prstGeom prst="rect">
            <a:avLst/>
          </a:prstGeom>
        </p:spPr>
      </p:pic>
    </p:spTree>
    <p:extLst>
      <p:ext uri="{BB962C8B-B14F-4D97-AF65-F5344CB8AC3E}">
        <p14:creationId xmlns:p14="http://schemas.microsoft.com/office/powerpoint/2010/main" val="3824207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8A5E2B82-DE22-3C57-B310-537581A42B27}"/>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KÖKLÜ İFADELER</a:t>
            </a:r>
            <a:endParaRPr dirty="0"/>
          </a:p>
        </p:txBody>
      </p:sp>
      <p:pic>
        <p:nvPicPr>
          <p:cNvPr id="5" name="Resim 4">
            <a:extLst>
              <a:ext uri="{FF2B5EF4-FFF2-40B4-BE49-F238E27FC236}">
                <a16:creationId xmlns:a16="http://schemas.microsoft.com/office/drawing/2014/main" id="{5C007C86-99E5-B546-C865-341798A7E6E6}"/>
              </a:ext>
            </a:extLst>
          </p:cNvPr>
          <p:cNvPicPr>
            <a:picLocks noChangeAspect="1"/>
          </p:cNvPicPr>
          <p:nvPr/>
        </p:nvPicPr>
        <p:blipFill>
          <a:blip r:embed="rId4"/>
          <a:stretch>
            <a:fillRect/>
          </a:stretch>
        </p:blipFill>
        <p:spPr>
          <a:xfrm>
            <a:off x="500734" y="1598196"/>
            <a:ext cx="8556569" cy="736164"/>
          </a:xfrm>
          <a:prstGeom prst="rect">
            <a:avLst/>
          </a:prstGeom>
        </p:spPr>
      </p:pic>
      <p:pic>
        <p:nvPicPr>
          <p:cNvPr id="2" name="4_3">
            <a:hlinkClick r:id="" action="ppaction://media"/>
            <a:extLst>
              <a:ext uri="{FF2B5EF4-FFF2-40B4-BE49-F238E27FC236}">
                <a16:creationId xmlns:a16="http://schemas.microsoft.com/office/drawing/2014/main" id="{26DAA521-7992-1DCB-7407-FA507D889A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38911" y="6166264"/>
            <a:ext cx="487363" cy="487363"/>
          </a:xfrm>
          <a:prstGeom prst="rect">
            <a:avLst/>
          </a:prstGeom>
        </p:spPr>
      </p:pic>
      <mc:AlternateContent xmlns:mc="http://schemas.openxmlformats.org/markup-compatibility/2006" xmlns:a14="http://schemas.microsoft.com/office/drawing/2010/main">
        <mc:Choice Requires="a14">
          <p:sp>
            <p:nvSpPr>
              <p:cNvPr id="4" name="Metin kutusu 3">
                <a:extLst>
                  <a:ext uri="{FF2B5EF4-FFF2-40B4-BE49-F238E27FC236}">
                    <a16:creationId xmlns:a16="http://schemas.microsoft.com/office/drawing/2014/main" id="{25B7C91D-C919-608B-EC5E-254AA56D0C1B}"/>
                  </a:ext>
                </a:extLst>
              </p:cNvPr>
              <p:cNvSpPr txBox="1"/>
              <p:nvPr/>
            </p:nvSpPr>
            <p:spPr>
              <a:xfrm>
                <a:off x="2892286" y="3012204"/>
                <a:ext cx="2892288" cy="424860"/>
              </a:xfrm>
              <a:prstGeom prst="rect">
                <a:avLst/>
              </a:prstGeom>
              <a:noFill/>
            </p:spPr>
            <p:txBody>
              <a:bodyPr wrap="square" lIns="0" tIns="0" rIns="0" bIns="0" rtlCol="0">
                <a:spAutoFit/>
              </a:bodyPr>
              <a:lstStyle/>
              <a:p>
                <a14:m>
                  <m:oMath xmlns:m="http://schemas.openxmlformats.org/officeDocument/2006/math">
                    <m:rad>
                      <m:radPr>
                        <m:degHide m:val="on"/>
                        <m:ctrlPr>
                          <a:rPr lang="tr-TR" sz="2500" i="1" smtClean="0">
                            <a:latin typeface="Cambria Math" panose="02040503050406030204" pitchFamily="18" charset="0"/>
                          </a:rPr>
                        </m:ctrlPr>
                      </m:radPr>
                      <m:deg/>
                      <m:e>
                        <m:r>
                          <a:rPr lang="tr-TR" sz="2500" b="0" i="1" smtClean="0">
                            <a:latin typeface="Cambria Math" panose="02040503050406030204" pitchFamily="18" charset="0"/>
                          </a:rPr>
                          <m:t>25</m:t>
                        </m:r>
                      </m:e>
                    </m:rad>
                  </m:oMath>
                </a14:m>
                <a:r>
                  <a:rPr lang="tr-TR" sz="2500" dirty="0"/>
                  <a:t> =</a:t>
                </a:r>
                <a14:m>
                  <m:oMath xmlns:m="http://schemas.openxmlformats.org/officeDocument/2006/math">
                    <m:rad>
                      <m:radPr>
                        <m:degHide m:val="on"/>
                        <m:ctrlPr>
                          <a:rPr lang="tr-TR" sz="2500" i="1" dirty="0">
                            <a:latin typeface="Cambria Math" panose="02040503050406030204" pitchFamily="18" charset="0"/>
                          </a:rPr>
                        </m:ctrlPr>
                      </m:radPr>
                      <m:deg/>
                      <m:e>
                        <m:r>
                          <a:rPr lang="tr-TR" sz="2500" i="1" dirty="0">
                            <a:latin typeface="Cambria Math" panose="02040503050406030204" pitchFamily="18" charset="0"/>
                          </a:rPr>
                          <m:t>5</m:t>
                        </m:r>
                        <m:r>
                          <a:rPr lang="tr-TR" sz="2500" b="0" i="1" dirty="0" smtClean="0">
                            <a:latin typeface="Cambria Math" panose="02040503050406030204" pitchFamily="18" charset="0"/>
                          </a:rPr>
                          <m:t>𝑋</m:t>
                        </m:r>
                        <m:r>
                          <a:rPr lang="tr-TR" sz="2500" b="0" i="1" dirty="0" smtClean="0">
                            <a:latin typeface="Cambria Math" panose="02040503050406030204" pitchFamily="18" charset="0"/>
                          </a:rPr>
                          <m:t>5</m:t>
                        </m:r>
                      </m:e>
                    </m:rad>
                  </m:oMath>
                </a14:m>
                <a:r>
                  <a:rPr lang="tr-TR" sz="2500" dirty="0"/>
                  <a:t> =</a:t>
                </a:r>
                <a14:m>
                  <m:oMath xmlns:m="http://schemas.openxmlformats.org/officeDocument/2006/math">
                    <m:rad>
                      <m:radPr>
                        <m:degHide m:val="on"/>
                        <m:ctrlPr>
                          <a:rPr lang="tr-TR" sz="2500" i="1" dirty="0" smtClean="0">
                            <a:latin typeface="Cambria Math" panose="02040503050406030204" pitchFamily="18" charset="0"/>
                          </a:rPr>
                        </m:ctrlPr>
                      </m:radPr>
                      <m:deg/>
                      <m:e>
                        <m:r>
                          <a:rPr lang="tr-TR" sz="2500" b="0" i="1" dirty="0" smtClean="0">
                            <a:latin typeface="Cambria Math" panose="02040503050406030204" pitchFamily="18" charset="0"/>
                          </a:rPr>
                          <m:t>5</m:t>
                        </m:r>
                        <m:r>
                          <a:rPr lang="tr-TR" sz="2500" b="0" i="1" baseline="30000" dirty="0" smtClean="0">
                            <a:latin typeface="Cambria Math" panose="02040503050406030204" pitchFamily="18" charset="0"/>
                          </a:rPr>
                          <m:t>2</m:t>
                        </m:r>
                      </m:e>
                    </m:rad>
                  </m:oMath>
                </a14:m>
                <a:r>
                  <a:rPr lang="tr-TR" sz="2500" dirty="0"/>
                  <a:t> = 5</a:t>
                </a:r>
              </a:p>
            </p:txBody>
          </p:sp>
        </mc:Choice>
        <mc:Fallback xmlns="">
          <p:sp>
            <p:nvSpPr>
              <p:cNvPr id="4" name="Metin kutusu 3">
                <a:extLst>
                  <a:ext uri="{FF2B5EF4-FFF2-40B4-BE49-F238E27FC236}">
                    <a16:creationId xmlns:a16="http://schemas.microsoft.com/office/drawing/2014/main" id="{25B7C91D-C919-608B-EC5E-254AA56D0C1B}"/>
                  </a:ext>
                </a:extLst>
              </p:cNvPr>
              <p:cNvSpPr txBox="1">
                <a:spLocks noRot="1" noChangeAspect="1" noMove="1" noResize="1" noEditPoints="1" noAdjustHandles="1" noChangeArrowheads="1" noChangeShapeType="1" noTextEdit="1"/>
              </p:cNvSpPr>
              <p:nvPr/>
            </p:nvSpPr>
            <p:spPr>
              <a:xfrm>
                <a:off x="2892286" y="3012204"/>
                <a:ext cx="2892288" cy="424860"/>
              </a:xfrm>
              <a:prstGeom prst="rect">
                <a:avLst/>
              </a:prstGeom>
              <a:blipFill>
                <a:blip r:embed="rId6"/>
                <a:stretch>
                  <a:fillRect t="-11429" r="-1684" b="-45714"/>
                </a:stretch>
              </a:blipFill>
            </p:spPr>
            <p:txBody>
              <a:bodyPr/>
              <a:lstStyle/>
              <a:p>
                <a:r>
                  <a:rPr lang="tr-TR">
                    <a:noFill/>
                  </a:rPr>
                  <a:t> </a:t>
                </a:r>
              </a:p>
            </p:txBody>
          </p:sp>
        </mc:Fallback>
      </mc:AlternateContent>
    </p:spTree>
    <p:extLst>
      <p:ext uri="{BB962C8B-B14F-4D97-AF65-F5344CB8AC3E}">
        <p14:creationId xmlns:p14="http://schemas.microsoft.com/office/powerpoint/2010/main" val="268458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8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66931-15F9-8C50-D128-A142C86F400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8733882-41CF-CA0C-DA2E-CB0DCAC3CC96}"/>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7</a:t>
            </a:r>
            <a:endParaRPr dirty="0"/>
          </a:p>
        </p:txBody>
      </p:sp>
      <p:sp>
        <p:nvSpPr>
          <p:cNvPr id="5" name="TextBox 4">
            <a:extLst>
              <a:ext uri="{FF2B5EF4-FFF2-40B4-BE49-F238E27FC236}">
                <a16:creationId xmlns:a16="http://schemas.microsoft.com/office/drawing/2014/main" id="{80039FA9-24F6-46FA-6023-A846F504C824}"/>
              </a:ext>
            </a:extLst>
          </p:cNvPr>
          <p:cNvSpPr txBox="1"/>
          <p:nvPr/>
        </p:nvSpPr>
        <p:spPr>
          <a:xfrm>
            <a:off x="377746" y="1550505"/>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B38F1074-2BB9-EAE8-8B4D-DCB2C5A3D4E0}"/>
              </a:ext>
            </a:extLst>
          </p:cNvPr>
          <p:cNvPicPr>
            <a:picLocks noChangeAspect="1"/>
          </p:cNvPicPr>
          <p:nvPr/>
        </p:nvPicPr>
        <p:blipFill>
          <a:blip r:embed="rId2"/>
          <a:stretch>
            <a:fillRect/>
          </a:stretch>
        </p:blipFill>
        <p:spPr>
          <a:xfrm>
            <a:off x="377746" y="935722"/>
            <a:ext cx="4058707" cy="556623"/>
          </a:xfrm>
          <a:prstGeom prst="rect">
            <a:avLst/>
          </a:prstGeom>
        </p:spPr>
      </p:pic>
      <p:pic>
        <p:nvPicPr>
          <p:cNvPr id="7" name="Resim 6">
            <a:extLst>
              <a:ext uri="{FF2B5EF4-FFF2-40B4-BE49-F238E27FC236}">
                <a16:creationId xmlns:a16="http://schemas.microsoft.com/office/drawing/2014/main" id="{3E784FD9-D074-AFBD-0602-47B6ECCDDD6F}"/>
              </a:ext>
            </a:extLst>
          </p:cNvPr>
          <p:cNvPicPr>
            <a:picLocks noChangeAspect="1"/>
          </p:cNvPicPr>
          <p:nvPr/>
        </p:nvPicPr>
        <p:blipFill>
          <a:blip r:embed="rId3"/>
          <a:stretch>
            <a:fillRect/>
          </a:stretch>
        </p:blipFill>
        <p:spPr>
          <a:xfrm>
            <a:off x="526550" y="2245194"/>
            <a:ext cx="6860562" cy="3509563"/>
          </a:xfrm>
          <a:prstGeom prst="rect">
            <a:avLst/>
          </a:prstGeom>
        </p:spPr>
      </p:pic>
    </p:spTree>
    <p:extLst>
      <p:ext uri="{BB962C8B-B14F-4D97-AF65-F5344CB8AC3E}">
        <p14:creationId xmlns:p14="http://schemas.microsoft.com/office/powerpoint/2010/main" val="1705132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09AFD-E881-59F8-EFC1-638DADE60C2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DB70958-6676-EE10-8033-34802AF8C45F}"/>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8</a:t>
            </a:r>
            <a:endParaRPr dirty="0"/>
          </a:p>
        </p:txBody>
      </p:sp>
      <p:sp>
        <p:nvSpPr>
          <p:cNvPr id="5" name="TextBox 4">
            <a:extLst>
              <a:ext uri="{FF2B5EF4-FFF2-40B4-BE49-F238E27FC236}">
                <a16:creationId xmlns:a16="http://schemas.microsoft.com/office/drawing/2014/main" id="{A303F1CD-5BAC-78DC-C0B2-F79544BB1662}"/>
              </a:ext>
            </a:extLst>
          </p:cNvPr>
          <p:cNvSpPr txBox="1"/>
          <p:nvPr/>
        </p:nvSpPr>
        <p:spPr>
          <a:xfrm>
            <a:off x="377746" y="1550505"/>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9EDFBE3B-526B-8C9A-E595-D8A6EE5B5DC2}"/>
              </a:ext>
            </a:extLst>
          </p:cNvPr>
          <p:cNvPicPr>
            <a:picLocks noChangeAspect="1"/>
          </p:cNvPicPr>
          <p:nvPr/>
        </p:nvPicPr>
        <p:blipFill>
          <a:blip r:embed="rId2"/>
          <a:stretch>
            <a:fillRect/>
          </a:stretch>
        </p:blipFill>
        <p:spPr>
          <a:xfrm>
            <a:off x="377745" y="877563"/>
            <a:ext cx="3544365" cy="587408"/>
          </a:xfrm>
          <a:prstGeom prst="rect">
            <a:avLst/>
          </a:prstGeom>
        </p:spPr>
      </p:pic>
      <p:pic>
        <p:nvPicPr>
          <p:cNvPr id="7" name="Resim 6">
            <a:extLst>
              <a:ext uri="{FF2B5EF4-FFF2-40B4-BE49-F238E27FC236}">
                <a16:creationId xmlns:a16="http://schemas.microsoft.com/office/drawing/2014/main" id="{0EAB9258-0CFD-DED8-4D71-C37F94CF8778}"/>
              </a:ext>
            </a:extLst>
          </p:cNvPr>
          <p:cNvPicPr>
            <a:picLocks noChangeAspect="1"/>
          </p:cNvPicPr>
          <p:nvPr/>
        </p:nvPicPr>
        <p:blipFill>
          <a:blip r:embed="rId3"/>
          <a:stretch>
            <a:fillRect/>
          </a:stretch>
        </p:blipFill>
        <p:spPr>
          <a:xfrm>
            <a:off x="494191" y="2137913"/>
            <a:ext cx="7775166" cy="4094426"/>
          </a:xfrm>
          <a:prstGeom prst="rect">
            <a:avLst/>
          </a:prstGeom>
        </p:spPr>
      </p:pic>
    </p:spTree>
    <p:extLst>
      <p:ext uri="{BB962C8B-B14F-4D97-AF65-F5344CB8AC3E}">
        <p14:creationId xmlns:p14="http://schemas.microsoft.com/office/powerpoint/2010/main" val="2298529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2FC6C-BD80-F418-072E-B70FC33A553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DD7B094-30E7-DB3B-DAAC-B0F4181411CB}"/>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9</a:t>
            </a:r>
            <a:endParaRPr dirty="0"/>
          </a:p>
        </p:txBody>
      </p:sp>
      <p:sp>
        <p:nvSpPr>
          <p:cNvPr id="5" name="TextBox 4">
            <a:extLst>
              <a:ext uri="{FF2B5EF4-FFF2-40B4-BE49-F238E27FC236}">
                <a16:creationId xmlns:a16="http://schemas.microsoft.com/office/drawing/2014/main" id="{F476A391-B8E6-5402-9BDB-2E5C2D889685}"/>
              </a:ext>
            </a:extLst>
          </p:cNvPr>
          <p:cNvSpPr txBox="1"/>
          <p:nvPr/>
        </p:nvSpPr>
        <p:spPr>
          <a:xfrm>
            <a:off x="377746" y="1610139"/>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7B73AB50-BB1F-9EF8-4101-4131821DEA35}"/>
              </a:ext>
            </a:extLst>
          </p:cNvPr>
          <p:cNvPicPr>
            <a:picLocks noChangeAspect="1"/>
          </p:cNvPicPr>
          <p:nvPr/>
        </p:nvPicPr>
        <p:blipFill>
          <a:blip r:embed="rId2"/>
          <a:stretch>
            <a:fillRect/>
          </a:stretch>
        </p:blipFill>
        <p:spPr>
          <a:xfrm>
            <a:off x="377746" y="956823"/>
            <a:ext cx="4277322" cy="514422"/>
          </a:xfrm>
          <a:prstGeom prst="rect">
            <a:avLst/>
          </a:prstGeom>
        </p:spPr>
      </p:pic>
      <p:pic>
        <p:nvPicPr>
          <p:cNvPr id="6" name="Resim 5">
            <a:extLst>
              <a:ext uri="{FF2B5EF4-FFF2-40B4-BE49-F238E27FC236}">
                <a16:creationId xmlns:a16="http://schemas.microsoft.com/office/drawing/2014/main" id="{B46C961F-BE37-AD85-8586-9862027627E0}"/>
              </a:ext>
            </a:extLst>
          </p:cNvPr>
          <p:cNvPicPr>
            <a:picLocks noChangeAspect="1"/>
          </p:cNvPicPr>
          <p:nvPr/>
        </p:nvPicPr>
        <p:blipFill>
          <a:blip r:embed="rId3"/>
          <a:stretch>
            <a:fillRect/>
          </a:stretch>
        </p:blipFill>
        <p:spPr>
          <a:xfrm>
            <a:off x="377746" y="2139458"/>
            <a:ext cx="6666032" cy="4718542"/>
          </a:xfrm>
          <a:prstGeom prst="rect">
            <a:avLst/>
          </a:prstGeom>
        </p:spPr>
      </p:pic>
    </p:spTree>
    <p:extLst>
      <p:ext uri="{BB962C8B-B14F-4D97-AF65-F5344CB8AC3E}">
        <p14:creationId xmlns:p14="http://schemas.microsoft.com/office/powerpoint/2010/main" val="39293300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68B2-CCB6-6C79-C6CE-46809DF495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631DFD-CA3F-79BD-5348-162FA842E3A7}"/>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10</a:t>
            </a:r>
            <a:endParaRPr dirty="0"/>
          </a:p>
        </p:txBody>
      </p:sp>
      <p:sp>
        <p:nvSpPr>
          <p:cNvPr id="5" name="TextBox 4">
            <a:extLst>
              <a:ext uri="{FF2B5EF4-FFF2-40B4-BE49-F238E27FC236}">
                <a16:creationId xmlns:a16="http://schemas.microsoft.com/office/drawing/2014/main" id="{71A57A74-0B84-625C-DD1B-13867E5C901B}"/>
              </a:ext>
            </a:extLst>
          </p:cNvPr>
          <p:cNvSpPr txBox="1"/>
          <p:nvPr/>
        </p:nvSpPr>
        <p:spPr>
          <a:xfrm>
            <a:off x="377746" y="1610139"/>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6" name="Resim 5">
            <a:extLst>
              <a:ext uri="{FF2B5EF4-FFF2-40B4-BE49-F238E27FC236}">
                <a16:creationId xmlns:a16="http://schemas.microsoft.com/office/drawing/2014/main" id="{C285BCF7-086A-B8ED-CB21-733D81ADF979}"/>
              </a:ext>
            </a:extLst>
          </p:cNvPr>
          <p:cNvPicPr>
            <a:picLocks noChangeAspect="1"/>
          </p:cNvPicPr>
          <p:nvPr/>
        </p:nvPicPr>
        <p:blipFill>
          <a:blip r:embed="rId2"/>
          <a:stretch>
            <a:fillRect/>
          </a:stretch>
        </p:blipFill>
        <p:spPr>
          <a:xfrm>
            <a:off x="377746" y="996166"/>
            <a:ext cx="1771897" cy="495369"/>
          </a:xfrm>
          <a:prstGeom prst="rect">
            <a:avLst/>
          </a:prstGeom>
        </p:spPr>
      </p:pic>
      <p:pic>
        <p:nvPicPr>
          <p:cNvPr id="9" name="Resim 8">
            <a:extLst>
              <a:ext uri="{FF2B5EF4-FFF2-40B4-BE49-F238E27FC236}">
                <a16:creationId xmlns:a16="http://schemas.microsoft.com/office/drawing/2014/main" id="{DAEEF27B-6A33-BB2F-D42C-5146A67FD893}"/>
              </a:ext>
            </a:extLst>
          </p:cNvPr>
          <p:cNvPicPr>
            <a:picLocks noChangeAspect="1"/>
          </p:cNvPicPr>
          <p:nvPr/>
        </p:nvPicPr>
        <p:blipFill>
          <a:blip r:embed="rId3"/>
          <a:stretch>
            <a:fillRect/>
          </a:stretch>
        </p:blipFill>
        <p:spPr>
          <a:xfrm>
            <a:off x="439002" y="2362051"/>
            <a:ext cx="4826989" cy="2995140"/>
          </a:xfrm>
          <a:prstGeom prst="rect">
            <a:avLst/>
          </a:prstGeom>
        </p:spPr>
      </p:pic>
    </p:spTree>
    <p:extLst>
      <p:ext uri="{BB962C8B-B14F-4D97-AF65-F5344CB8AC3E}">
        <p14:creationId xmlns:p14="http://schemas.microsoft.com/office/powerpoint/2010/main" val="1597929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C9F95-2E71-3182-772D-F17A4F8AE6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437D575-4578-B6E1-48A5-634352604687}"/>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11</a:t>
            </a:r>
            <a:endParaRPr dirty="0"/>
          </a:p>
        </p:txBody>
      </p:sp>
      <p:sp>
        <p:nvSpPr>
          <p:cNvPr id="5" name="TextBox 4">
            <a:extLst>
              <a:ext uri="{FF2B5EF4-FFF2-40B4-BE49-F238E27FC236}">
                <a16:creationId xmlns:a16="http://schemas.microsoft.com/office/drawing/2014/main" id="{5B65F211-F26C-4708-1743-7D4620618983}"/>
              </a:ext>
            </a:extLst>
          </p:cNvPr>
          <p:cNvSpPr txBox="1"/>
          <p:nvPr/>
        </p:nvSpPr>
        <p:spPr>
          <a:xfrm>
            <a:off x="377746" y="1610139"/>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DFC3A3DC-64D2-ACDA-E9A5-3A02E49221EB}"/>
              </a:ext>
            </a:extLst>
          </p:cNvPr>
          <p:cNvPicPr>
            <a:picLocks noChangeAspect="1"/>
          </p:cNvPicPr>
          <p:nvPr/>
        </p:nvPicPr>
        <p:blipFill>
          <a:blip r:embed="rId2"/>
          <a:stretch>
            <a:fillRect/>
          </a:stretch>
        </p:blipFill>
        <p:spPr>
          <a:xfrm>
            <a:off x="459834" y="948042"/>
            <a:ext cx="1069947" cy="591617"/>
          </a:xfrm>
          <a:prstGeom prst="rect">
            <a:avLst/>
          </a:prstGeom>
        </p:spPr>
      </p:pic>
      <p:pic>
        <p:nvPicPr>
          <p:cNvPr id="8" name="Resim 7">
            <a:extLst>
              <a:ext uri="{FF2B5EF4-FFF2-40B4-BE49-F238E27FC236}">
                <a16:creationId xmlns:a16="http://schemas.microsoft.com/office/drawing/2014/main" id="{DD59ADDE-BACE-A8AF-8DEC-E604FC7C160E}"/>
              </a:ext>
            </a:extLst>
          </p:cNvPr>
          <p:cNvPicPr>
            <a:picLocks noChangeAspect="1"/>
          </p:cNvPicPr>
          <p:nvPr/>
        </p:nvPicPr>
        <p:blipFill>
          <a:blip r:embed="rId3"/>
          <a:stretch>
            <a:fillRect/>
          </a:stretch>
        </p:blipFill>
        <p:spPr>
          <a:xfrm>
            <a:off x="377745" y="2619944"/>
            <a:ext cx="8143089" cy="1618111"/>
          </a:xfrm>
          <a:prstGeom prst="rect">
            <a:avLst/>
          </a:prstGeom>
        </p:spPr>
      </p:pic>
    </p:spTree>
    <p:extLst>
      <p:ext uri="{BB962C8B-B14F-4D97-AF65-F5344CB8AC3E}">
        <p14:creationId xmlns:p14="http://schemas.microsoft.com/office/powerpoint/2010/main" val="1739083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0F3D9-5190-D30D-9556-CC8E2A23B1F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B3848A-C2B4-0F39-B0DA-D534C301912B}"/>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12</a:t>
            </a:r>
            <a:endParaRPr dirty="0"/>
          </a:p>
        </p:txBody>
      </p:sp>
      <p:sp>
        <p:nvSpPr>
          <p:cNvPr id="5" name="TextBox 4">
            <a:extLst>
              <a:ext uri="{FF2B5EF4-FFF2-40B4-BE49-F238E27FC236}">
                <a16:creationId xmlns:a16="http://schemas.microsoft.com/office/drawing/2014/main" id="{C2228934-9D6B-00ED-54C2-7E8BFDAF79BE}"/>
              </a:ext>
            </a:extLst>
          </p:cNvPr>
          <p:cNvSpPr txBox="1"/>
          <p:nvPr/>
        </p:nvSpPr>
        <p:spPr>
          <a:xfrm>
            <a:off x="377746" y="1610139"/>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B659EC6F-9F88-981E-3309-62338A034C52}"/>
              </a:ext>
            </a:extLst>
          </p:cNvPr>
          <p:cNvPicPr>
            <a:picLocks noChangeAspect="1"/>
          </p:cNvPicPr>
          <p:nvPr/>
        </p:nvPicPr>
        <p:blipFill>
          <a:blip r:embed="rId2"/>
          <a:stretch>
            <a:fillRect/>
          </a:stretch>
        </p:blipFill>
        <p:spPr>
          <a:xfrm>
            <a:off x="377746" y="1088418"/>
            <a:ext cx="1097719" cy="410258"/>
          </a:xfrm>
          <a:prstGeom prst="rect">
            <a:avLst/>
          </a:prstGeom>
        </p:spPr>
      </p:pic>
      <p:pic>
        <p:nvPicPr>
          <p:cNvPr id="8" name="Resim 7">
            <a:extLst>
              <a:ext uri="{FF2B5EF4-FFF2-40B4-BE49-F238E27FC236}">
                <a16:creationId xmlns:a16="http://schemas.microsoft.com/office/drawing/2014/main" id="{EFE3376A-CB7F-101D-C723-FEBF5360D3F3}"/>
              </a:ext>
            </a:extLst>
          </p:cNvPr>
          <p:cNvPicPr>
            <a:picLocks noChangeAspect="1"/>
          </p:cNvPicPr>
          <p:nvPr/>
        </p:nvPicPr>
        <p:blipFill>
          <a:blip r:embed="rId3"/>
          <a:stretch>
            <a:fillRect/>
          </a:stretch>
        </p:blipFill>
        <p:spPr>
          <a:xfrm>
            <a:off x="305739" y="2376340"/>
            <a:ext cx="8532521" cy="2471412"/>
          </a:xfrm>
          <a:prstGeom prst="rect">
            <a:avLst/>
          </a:prstGeom>
        </p:spPr>
      </p:pic>
    </p:spTree>
    <p:extLst>
      <p:ext uri="{BB962C8B-B14F-4D97-AF65-F5344CB8AC3E}">
        <p14:creationId xmlns:p14="http://schemas.microsoft.com/office/powerpoint/2010/main" val="518833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44C5B-9B11-E3CA-9BDB-EE99486BABC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FE0061-AC99-01D0-6BA0-B58E17D95418}"/>
              </a:ext>
            </a:extLst>
          </p:cNvPr>
          <p:cNvSpPr txBox="1"/>
          <p:nvPr/>
        </p:nvSpPr>
        <p:spPr>
          <a:xfrm>
            <a:off x="377745" y="292788"/>
            <a:ext cx="8461187" cy="584775"/>
          </a:xfrm>
          <a:prstGeom prst="rect">
            <a:avLst/>
          </a:prstGeom>
          <a:solidFill>
            <a:schemeClr val="accent1">
              <a:lumMod val="20000"/>
              <a:lumOff val="80000"/>
            </a:schemeClr>
          </a:solidFill>
        </p:spPr>
        <p:txBody>
          <a:bodyPr wrap="square">
            <a:spAutoFit/>
          </a:bodyPr>
          <a:lstStyle/>
          <a:p>
            <a:pPr>
              <a:defRPr sz="3200" b="1"/>
            </a:pPr>
            <a:r>
              <a:rPr dirty="0"/>
              <a:t>SORU -</a:t>
            </a:r>
            <a:r>
              <a:rPr lang="tr-TR" dirty="0"/>
              <a:t>13</a:t>
            </a:r>
            <a:endParaRPr dirty="0"/>
          </a:p>
        </p:txBody>
      </p:sp>
      <p:sp>
        <p:nvSpPr>
          <p:cNvPr id="5" name="TextBox 4">
            <a:extLst>
              <a:ext uri="{FF2B5EF4-FFF2-40B4-BE49-F238E27FC236}">
                <a16:creationId xmlns:a16="http://schemas.microsoft.com/office/drawing/2014/main" id="{53DD5C3F-E554-A0EE-E93C-021F72F4CBFB}"/>
              </a:ext>
            </a:extLst>
          </p:cNvPr>
          <p:cNvSpPr txBox="1"/>
          <p:nvPr/>
        </p:nvSpPr>
        <p:spPr>
          <a:xfrm>
            <a:off x="377746" y="1757925"/>
            <a:ext cx="8461186" cy="400110"/>
          </a:xfrm>
          <a:prstGeom prst="rect">
            <a:avLst/>
          </a:prstGeom>
          <a:solidFill>
            <a:srgbClr val="C80000"/>
          </a:solidFill>
        </p:spPr>
        <p:txBody>
          <a:bodyPr wrap="square">
            <a:spAutoFit/>
          </a:bodyPr>
          <a:lstStyle/>
          <a:p>
            <a:r>
              <a:rPr lang="tr-TR" sz="2000" b="1" dirty="0">
                <a:solidFill>
                  <a:srgbClr val="FFFFFF"/>
                </a:solidFill>
              </a:rPr>
              <a:t>ÇÖZÜM YÖNTEMİ</a:t>
            </a:r>
            <a:endParaRPr sz="2000" b="1" dirty="0">
              <a:solidFill>
                <a:srgbClr val="FFFFFF"/>
              </a:solidFill>
            </a:endParaRPr>
          </a:p>
        </p:txBody>
      </p:sp>
      <p:pic>
        <p:nvPicPr>
          <p:cNvPr id="4" name="Resim 3">
            <a:extLst>
              <a:ext uri="{FF2B5EF4-FFF2-40B4-BE49-F238E27FC236}">
                <a16:creationId xmlns:a16="http://schemas.microsoft.com/office/drawing/2014/main" id="{01B74273-F152-41D2-4766-13DA50DCCA06}"/>
              </a:ext>
            </a:extLst>
          </p:cNvPr>
          <p:cNvPicPr>
            <a:picLocks noChangeAspect="1"/>
          </p:cNvPicPr>
          <p:nvPr/>
        </p:nvPicPr>
        <p:blipFill>
          <a:blip r:embed="rId2"/>
          <a:stretch>
            <a:fillRect/>
          </a:stretch>
        </p:blipFill>
        <p:spPr>
          <a:xfrm>
            <a:off x="459960" y="1005471"/>
            <a:ext cx="2297439" cy="624546"/>
          </a:xfrm>
          <a:prstGeom prst="rect">
            <a:avLst/>
          </a:prstGeom>
        </p:spPr>
      </p:pic>
      <p:pic>
        <p:nvPicPr>
          <p:cNvPr id="8" name="Resim 7">
            <a:extLst>
              <a:ext uri="{FF2B5EF4-FFF2-40B4-BE49-F238E27FC236}">
                <a16:creationId xmlns:a16="http://schemas.microsoft.com/office/drawing/2014/main" id="{D537A2B6-ED0C-F54F-23BB-8E772BDDE3DC}"/>
              </a:ext>
            </a:extLst>
          </p:cNvPr>
          <p:cNvPicPr>
            <a:picLocks noChangeAspect="1"/>
          </p:cNvPicPr>
          <p:nvPr/>
        </p:nvPicPr>
        <p:blipFill>
          <a:blip r:embed="rId3"/>
          <a:stretch>
            <a:fillRect/>
          </a:stretch>
        </p:blipFill>
        <p:spPr>
          <a:xfrm>
            <a:off x="369001" y="2442004"/>
            <a:ext cx="8405998" cy="2257962"/>
          </a:xfrm>
          <a:prstGeom prst="rect">
            <a:avLst/>
          </a:prstGeom>
        </p:spPr>
      </p:pic>
    </p:spTree>
    <p:extLst>
      <p:ext uri="{BB962C8B-B14F-4D97-AF65-F5344CB8AC3E}">
        <p14:creationId xmlns:p14="http://schemas.microsoft.com/office/powerpoint/2010/main" val="1604035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C9F63-F75F-F50E-C2A5-3C2D8AB1F388}"/>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53AFDB31-355B-32DC-3E98-32E8BAB86A9B}"/>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KÖKLÜ İFADELER</a:t>
            </a:r>
            <a:endParaRPr dirty="0"/>
          </a:p>
        </p:txBody>
      </p:sp>
      <p:pic>
        <p:nvPicPr>
          <p:cNvPr id="2" name="4_4">
            <a:hlinkClick r:id="" action="ppaction://media"/>
            <a:extLst>
              <a:ext uri="{FF2B5EF4-FFF2-40B4-BE49-F238E27FC236}">
                <a16:creationId xmlns:a16="http://schemas.microsoft.com/office/drawing/2014/main" id="{A927077C-2683-16FF-34B8-AD818FB38C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88607" y="6229327"/>
            <a:ext cx="487363" cy="487363"/>
          </a:xfrm>
          <a:prstGeom prst="rect">
            <a:avLst/>
          </a:prstGeom>
        </p:spPr>
      </p:pic>
      <p:pic>
        <p:nvPicPr>
          <p:cNvPr id="6" name="Resim 5">
            <a:extLst>
              <a:ext uri="{FF2B5EF4-FFF2-40B4-BE49-F238E27FC236}">
                <a16:creationId xmlns:a16="http://schemas.microsoft.com/office/drawing/2014/main" id="{5588D848-84A1-B6A5-97F7-D3D53C8BFFB1}"/>
              </a:ext>
            </a:extLst>
          </p:cNvPr>
          <p:cNvPicPr>
            <a:picLocks noChangeAspect="1"/>
          </p:cNvPicPr>
          <p:nvPr/>
        </p:nvPicPr>
        <p:blipFill>
          <a:blip r:embed="rId5"/>
          <a:stretch>
            <a:fillRect/>
          </a:stretch>
        </p:blipFill>
        <p:spPr>
          <a:xfrm>
            <a:off x="740815" y="1166844"/>
            <a:ext cx="7821116" cy="5306165"/>
          </a:xfrm>
          <a:prstGeom prst="rect">
            <a:avLst/>
          </a:prstGeom>
        </p:spPr>
      </p:pic>
    </p:spTree>
    <p:extLst>
      <p:ext uri="{BB962C8B-B14F-4D97-AF65-F5344CB8AC3E}">
        <p14:creationId xmlns:p14="http://schemas.microsoft.com/office/powerpoint/2010/main" val="335676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4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DD3CA966-B692-DA8A-33B7-2724367A29D6}"/>
                  </a:ext>
                </a:extLst>
              </p:cNvPr>
              <p:cNvSpPr txBox="1"/>
              <p:nvPr/>
            </p:nvSpPr>
            <p:spPr>
              <a:xfrm>
                <a:off x="582069" y="1637163"/>
                <a:ext cx="7685091" cy="3583673"/>
              </a:xfrm>
              <a:prstGeom prst="rect">
                <a:avLst/>
              </a:prstGeom>
              <a:noFill/>
            </p:spPr>
            <p:txBody>
              <a:bodyPr wrap="square" rtlCol="0">
                <a:spAutoFit/>
              </a:bodyPr>
              <a:lstStyle/>
              <a:p>
                <a:r>
                  <a:rPr lang="en-US" sz="1875" b="1" dirty="0">
                    <a:latin typeface="Arial Black" panose="020B0A04020102020204" pitchFamily="34" charset="0"/>
                    <a:cs typeface="Arial" panose="020B0604020202020204" pitchFamily="34" charset="0"/>
                  </a:rPr>
                  <a:t>n&gt;1 </a:t>
                </a:r>
                <a:r>
                  <a:rPr lang="en-US" sz="1875" b="1" dirty="0" err="1">
                    <a:latin typeface="Arial Black" panose="020B0A04020102020204" pitchFamily="34" charset="0"/>
                    <a:cs typeface="Arial" panose="020B0604020202020204" pitchFamily="34" charset="0"/>
                  </a:rPr>
                  <a:t>ve</a:t>
                </a:r>
                <a:r>
                  <a:rPr lang="en-US" sz="1875" b="1" dirty="0">
                    <a:latin typeface="Arial Black" panose="020B0A04020102020204" pitchFamily="34" charset="0"/>
                    <a:cs typeface="Arial" panose="020B0604020202020204" pitchFamily="34" charset="0"/>
                  </a:rPr>
                  <a:t> n </a:t>
                </a:r>
                <a14:m>
                  <m:oMath xmlns:m="http://schemas.openxmlformats.org/officeDocument/2006/math">
                    <m:r>
                      <a:rPr lang="en-US" sz="1875" b="1" i="1">
                        <a:latin typeface="Cambria Math" panose="02040503050406030204" pitchFamily="18" charset="0"/>
                        <a:ea typeface="Cambria Math" panose="02040503050406030204" pitchFamily="18" charset="0"/>
                      </a:rPr>
                      <m:t>∈</m:t>
                    </m:r>
                  </m:oMath>
                </a14:m>
                <a:r>
                  <a:rPr lang="en-US" sz="1875" b="1" dirty="0">
                    <a:latin typeface="Arial Black" panose="020B0A04020102020204" pitchFamily="34" charset="0"/>
                    <a:cs typeface="Arial" panose="020B0604020202020204" pitchFamily="34" charset="0"/>
                  </a:rPr>
                  <a:t> N ,  </a:t>
                </a:r>
                <a:r>
                  <a:rPr lang="en-US" sz="1875" b="1" dirty="0" err="1">
                    <a:latin typeface="Arial Black" panose="020B0A04020102020204" pitchFamily="34" charset="0"/>
                    <a:cs typeface="Arial" panose="020B0604020202020204" pitchFamily="34" charset="0"/>
                  </a:rPr>
                  <a:t>x</a:t>
                </a:r>
                <a:r>
                  <a:rPr lang="en-US" sz="1875" b="1" baseline="30000" dirty="0" err="1">
                    <a:latin typeface="Arial Black" panose="020B0A04020102020204" pitchFamily="34" charset="0"/>
                    <a:cs typeface="Arial" panose="020B0604020202020204" pitchFamily="34" charset="0"/>
                  </a:rPr>
                  <a:t>n</a:t>
                </a:r>
                <a:r>
                  <a:rPr lang="en-US" sz="1875" b="1" dirty="0">
                    <a:latin typeface="Arial Black" panose="020B0A04020102020204" pitchFamily="34" charset="0"/>
                    <a:cs typeface="Arial" panose="020B0604020202020204" pitchFamily="34" charset="0"/>
                  </a:rPr>
                  <a:t>=a =&gt;  x; </a:t>
                </a:r>
                <a:r>
                  <a:rPr lang="en-US" sz="1875" b="1" dirty="0" err="1">
                    <a:latin typeface="Arial Black" panose="020B0A04020102020204" pitchFamily="34" charset="0"/>
                    <a:cs typeface="Arial" panose="020B0604020202020204" pitchFamily="34" charset="0"/>
                  </a:rPr>
                  <a:t>a’nın</a:t>
                </a:r>
                <a:r>
                  <a:rPr lang="en-US" sz="1875" b="1" dirty="0">
                    <a:latin typeface="Arial Black" panose="020B0A04020102020204" pitchFamily="34" charset="0"/>
                    <a:cs typeface="Arial" panose="020B0604020202020204" pitchFamily="34" charset="0"/>
                  </a:rPr>
                  <a:t> n </a:t>
                </a:r>
                <a:r>
                  <a:rPr lang="en-US" sz="1875" b="1" dirty="0" err="1">
                    <a:latin typeface="Arial Black" panose="020B0A04020102020204" pitchFamily="34" charset="0"/>
                    <a:cs typeface="Arial" panose="020B0604020202020204" pitchFamily="34" charset="0"/>
                  </a:rPr>
                  <a:t>dereceden</a:t>
                </a:r>
                <a:r>
                  <a:rPr lang="en-US" sz="1875" b="1" dirty="0">
                    <a:latin typeface="Arial Black" panose="020B0A04020102020204" pitchFamily="34" charset="0"/>
                    <a:cs typeface="Arial" panose="020B0604020202020204" pitchFamily="34" charset="0"/>
                  </a:rPr>
                  <a:t> </a:t>
                </a:r>
                <a:r>
                  <a:rPr lang="en-US" sz="1875" b="1" dirty="0" err="1">
                    <a:latin typeface="Arial Black" panose="020B0A04020102020204" pitchFamily="34" charset="0"/>
                    <a:cs typeface="Arial" panose="020B0604020202020204" pitchFamily="34" charset="0"/>
                  </a:rPr>
                  <a:t>köküdür</a:t>
                </a:r>
                <a:r>
                  <a:rPr lang="en-US" sz="1875" b="1" dirty="0">
                    <a:latin typeface="Arial Black" panose="020B0A04020102020204" pitchFamily="34" charset="0"/>
                    <a:cs typeface="Arial" panose="020B0604020202020204" pitchFamily="34" charset="0"/>
                  </a:rPr>
                  <a:t>.   </a:t>
                </a:r>
              </a:p>
              <a:p>
                <a:endParaRPr lang="en-US" sz="1875" b="1" dirty="0">
                  <a:latin typeface="Arial Black" panose="020B0A04020102020204" pitchFamily="34" charset="0"/>
                  <a:cs typeface="Arial" panose="020B0604020202020204" pitchFamily="34" charset="0"/>
                </a:endParaRPr>
              </a:p>
              <a:p>
                <a:r>
                  <a:rPr lang="en-US" sz="1875" b="1" dirty="0">
                    <a:latin typeface="Arial Black" panose="020B0A04020102020204" pitchFamily="34" charset="0"/>
                    <a:cs typeface="Arial" panose="020B0604020202020204" pitchFamily="34" charset="0"/>
                  </a:rPr>
                  <a:t>x=</a:t>
                </a:r>
                <a14:m>
                  <m:oMath xmlns:m="http://schemas.openxmlformats.org/officeDocument/2006/math">
                    <m:rad>
                      <m:radPr>
                        <m:ctrlPr>
                          <a:rPr lang="en-US" sz="1875" b="1" i="1" dirty="0">
                            <a:latin typeface="Cambria Math" panose="02040503050406030204" pitchFamily="18" charset="0"/>
                          </a:rPr>
                        </m:ctrlPr>
                      </m:radPr>
                      <m:deg>
                        <m:r>
                          <m:rPr>
                            <m:brk m:alnAt="7"/>
                          </m:rPr>
                          <a:rPr lang="en-US" sz="1875" b="1" i="1" dirty="0">
                            <a:latin typeface="Cambria Math" panose="02040503050406030204" pitchFamily="18" charset="0"/>
                          </a:rPr>
                          <m:t>𝒏</m:t>
                        </m:r>
                      </m:deg>
                      <m:e>
                        <m:r>
                          <a:rPr lang="en-US" sz="1875" b="1" i="1" dirty="0">
                            <a:latin typeface="Cambria Math" panose="02040503050406030204" pitchFamily="18" charset="0"/>
                          </a:rPr>
                          <m:t>𝒂</m:t>
                        </m:r>
                        <m:r>
                          <a:rPr lang="en-US" sz="1875" b="1" i="1" dirty="0">
                            <a:latin typeface="Cambria Math" panose="02040503050406030204" pitchFamily="18" charset="0"/>
                          </a:rPr>
                          <m:t> </m:t>
                        </m:r>
                      </m:e>
                    </m:rad>
                  </m:oMath>
                </a14:m>
                <a:r>
                  <a:rPr lang="en-US" sz="1875" b="1" dirty="0">
                    <a:latin typeface="Arial Black" panose="020B0A04020102020204" pitchFamily="34" charset="0"/>
                    <a:cs typeface="Arial" panose="020B0604020202020204" pitchFamily="34" charset="0"/>
                  </a:rPr>
                  <a:t> </a:t>
                </a:r>
              </a:p>
              <a:p>
                <a:endParaRPr lang="en-US" sz="1875" b="1" dirty="0">
                  <a:latin typeface="Arial Black" panose="020B0A04020102020204" pitchFamily="34" charset="0"/>
                  <a:cs typeface="Arial" panose="020B0604020202020204" pitchFamily="34" charset="0"/>
                </a:endParaRPr>
              </a:p>
              <a:p>
                <a:endParaRPr lang="en-US" sz="1875" b="1" dirty="0">
                  <a:latin typeface="Arial Black" panose="020B0A04020102020204" pitchFamily="34" charset="0"/>
                  <a:cs typeface="Arial" panose="020B0604020202020204" pitchFamily="34" charset="0"/>
                </a:endParaRPr>
              </a:p>
              <a:p>
                <a:r>
                  <a:rPr lang="en-US" sz="1875" b="1" i="1" u="sng" dirty="0" err="1">
                    <a:solidFill>
                      <a:srgbClr val="C00000"/>
                    </a:solidFill>
                    <a:latin typeface="Arial Black" panose="020B0A04020102020204" pitchFamily="34" charset="0"/>
                    <a:cs typeface="Arial" panose="020B0604020202020204" pitchFamily="34" charset="0"/>
                  </a:rPr>
                  <a:t>Örnek</a:t>
                </a:r>
                <a:r>
                  <a:rPr lang="en-US" sz="1875" b="1" i="1" u="sng" dirty="0">
                    <a:solidFill>
                      <a:srgbClr val="C00000"/>
                    </a:solidFill>
                    <a:latin typeface="Arial Black" panose="020B0A04020102020204" pitchFamily="34" charset="0"/>
                    <a:cs typeface="Arial" panose="020B0604020202020204" pitchFamily="34" charset="0"/>
                  </a:rPr>
                  <a:t>:</a:t>
                </a:r>
              </a:p>
              <a:p>
                <a:endParaRPr lang="en-US" sz="1875" b="1" i="1" u="sng" dirty="0">
                  <a:solidFill>
                    <a:srgbClr val="C00000"/>
                  </a:solidFill>
                  <a:latin typeface="Arial Black" panose="020B0A04020102020204" pitchFamily="34" charset="0"/>
                  <a:cs typeface="Arial" panose="020B0604020202020204" pitchFamily="34" charset="0"/>
                </a:endParaRPr>
              </a:p>
              <a:p>
                <a14:m>
                  <m:oMath xmlns:m="http://schemas.openxmlformats.org/officeDocument/2006/math">
                    <m:rad>
                      <m:radPr>
                        <m:ctrlPr>
                          <a:rPr lang="en-US" sz="1875" b="1" i="1">
                            <a:latin typeface="Cambria Math" panose="02040503050406030204" pitchFamily="18" charset="0"/>
                          </a:rPr>
                        </m:ctrlPr>
                      </m:radPr>
                      <m:deg>
                        <m:r>
                          <m:rPr>
                            <m:brk m:alnAt="7"/>
                          </m:rPr>
                          <a:rPr lang="en-US" sz="1875" b="1" i="1">
                            <a:latin typeface="Cambria Math" panose="02040503050406030204" pitchFamily="18" charset="0"/>
                          </a:rPr>
                          <m:t>𝟐</m:t>
                        </m:r>
                      </m:deg>
                      <m:e>
                        <m:r>
                          <a:rPr lang="en-US" sz="1875" b="1" i="1">
                            <a:latin typeface="Cambria Math" panose="02040503050406030204" pitchFamily="18" charset="0"/>
                          </a:rPr>
                          <m:t>𝒂</m:t>
                        </m:r>
                      </m:e>
                    </m:rad>
                  </m:oMath>
                </a14:m>
                <a:r>
                  <a:rPr lang="en-US" sz="1875" b="1" dirty="0">
                    <a:latin typeface="Arial Black" panose="020B0A04020102020204" pitchFamily="34" charset="0"/>
                    <a:cs typeface="Arial" panose="020B0604020202020204" pitchFamily="34" charset="0"/>
                  </a:rPr>
                  <a:t> = </a:t>
                </a:r>
                <a14:m>
                  <m:oMath xmlns:m="http://schemas.openxmlformats.org/officeDocument/2006/math">
                    <m:rad>
                      <m:radPr>
                        <m:degHide m:val="on"/>
                        <m:ctrlPr>
                          <a:rPr lang="en-US" sz="1875" b="1" i="1">
                            <a:latin typeface="Cambria Math" panose="02040503050406030204" pitchFamily="18" charset="0"/>
                          </a:rPr>
                        </m:ctrlPr>
                      </m:radPr>
                      <m:deg/>
                      <m:e>
                        <m:r>
                          <a:rPr lang="en-US" sz="1875" b="1" i="1">
                            <a:latin typeface="Cambria Math" panose="02040503050406030204" pitchFamily="18" charset="0"/>
                          </a:rPr>
                          <m:t>𝒂</m:t>
                        </m:r>
                      </m:e>
                    </m:rad>
                    <m:r>
                      <m:rPr>
                        <m:nor/>
                      </m:rPr>
                      <a:rPr lang="en-US" sz="1875" b="1">
                        <a:latin typeface="Arial Black" panose="020B0A04020102020204" pitchFamily="34" charset="0"/>
                        <a:cs typeface="Arial" panose="020B0604020202020204" pitchFamily="34" charset="0"/>
                      </a:rPr>
                      <m:t> ; </m:t>
                    </m:r>
                    <m:r>
                      <m:rPr>
                        <m:nor/>
                      </m:rPr>
                      <a:rPr lang="en-US" sz="1875" b="1">
                        <a:latin typeface="Arial Black" panose="020B0A04020102020204" pitchFamily="34" charset="0"/>
                        <a:cs typeface="Arial" panose="020B0604020202020204" pitchFamily="34" charset="0"/>
                      </a:rPr>
                      <m:t>karek</m:t>
                    </m:r>
                    <m:r>
                      <m:rPr>
                        <m:nor/>
                      </m:rPr>
                      <a:rPr lang="en-US" sz="1875" b="1">
                        <a:latin typeface="Arial Black" panose="020B0A04020102020204" pitchFamily="34" charset="0"/>
                        <a:cs typeface="Arial" panose="020B0604020202020204" pitchFamily="34" charset="0"/>
                      </a:rPr>
                      <m:t>ö</m:t>
                    </m:r>
                    <m:r>
                      <m:rPr>
                        <m:nor/>
                      </m:rPr>
                      <a:rPr lang="en-US" sz="1875" b="1">
                        <a:latin typeface="Arial Black" panose="020B0A04020102020204" pitchFamily="34" charset="0"/>
                        <a:cs typeface="Arial" panose="020B0604020202020204" pitchFamily="34" charset="0"/>
                      </a:rPr>
                      <m:t>k</m:t>
                    </m:r>
                    <m:r>
                      <m:rPr>
                        <m:nor/>
                      </m:rPr>
                      <a:rPr lang="en-US" sz="1875" b="1">
                        <a:latin typeface="Arial Black" panose="020B0A04020102020204" pitchFamily="34" charset="0"/>
                        <a:cs typeface="Arial" panose="020B0604020202020204" pitchFamily="34" charset="0"/>
                      </a:rPr>
                      <m:t> </m:t>
                    </m:r>
                    <m:r>
                      <m:rPr>
                        <m:nor/>
                      </m:rPr>
                      <a:rPr lang="en-US" sz="1875" b="1">
                        <a:latin typeface="Arial Black" panose="020B0A04020102020204" pitchFamily="34" charset="0"/>
                        <a:cs typeface="Arial" panose="020B0604020202020204" pitchFamily="34" charset="0"/>
                      </a:rPr>
                      <m:t>a</m:t>
                    </m:r>
                  </m:oMath>
                </a14:m>
                <a:endParaRPr lang="en-US" sz="1875" b="1" dirty="0">
                  <a:latin typeface="Arial Black" panose="020B0A04020102020204" pitchFamily="34" charset="0"/>
                  <a:cs typeface="Arial" panose="020B0604020202020204" pitchFamily="34" charset="0"/>
                </a:endParaRPr>
              </a:p>
              <a:p>
                <a:endParaRPr lang="en-US" sz="1875" b="1" dirty="0">
                  <a:latin typeface="Arial Black" panose="020B0A040201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𝟑</m:t>
                          </m:r>
                        </m:deg>
                        <m:e>
                          <m:r>
                            <a:rPr lang="en-US" sz="1875" b="1" i="1">
                              <a:latin typeface="Cambria Math" panose="02040503050406030204" pitchFamily="18" charset="0"/>
                            </a:rPr>
                            <m:t>𝒂</m:t>
                          </m:r>
                        </m:e>
                      </m:rad>
                      <m:r>
                        <m:rPr>
                          <m:nor/>
                        </m:rPr>
                        <a:rPr lang="en-US" sz="1875" b="1">
                          <a:latin typeface="Arial Black" panose="020B0A04020102020204" pitchFamily="34" charset="0"/>
                          <a:cs typeface="Arial" panose="020B0604020202020204" pitchFamily="34" charset="0"/>
                        </a:rPr>
                        <m:t> ; </m:t>
                      </m:r>
                      <m:r>
                        <m:rPr>
                          <m:nor/>
                        </m:rPr>
                        <a:rPr lang="en-US" sz="1875" b="1">
                          <a:latin typeface="Arial Black" panose="020B0A04020102020204" pitchFamily="34" charset="0"/>
                          <a:cs typeface="Arial" panose="020B0604020202020204" pitchFamily="34" charset="0"/>
                        </a:rPr>
                        <m:t>k</m:t>
                      </m:r>
                      <m:r>
                        <m:rPr>
                          <m:nor/>
                        </m:rPr>
                        <a:rPr lang="en-US" sz="1875" b="1">
                          <a:latin typeface="Arial Black" panose="020B0A04020102020204" pitchFamily="34" charset="0"/>
                          <a:cs typeface="Arial" panose="020B0604020202020204" pitchFamily="34" charset="0"/>
                        </a:rPr>
                        <m:t>ü</m:t>
                      </m:r>
                      <m:r>
                        <m:rPr>
                          <m:nor/>
                        </m:rPr>
                        <a:rPr lang="en-US" sz="1875" b="1">
                          <a:latin typeface="Arial Black" panose="020B0A04020102020204" pitchFamily="34" charset="0"/>
                          <a:cs typeface="Arial" panose="020B0604020202020204" pitchFamily="34" charset="0"/>
                        </a:rPr>
                        <m:t>pk</m:t>
                      </m:r>
                      <m:r>
                        <m:rPr>
                          <m:nor/>
                        </m:rPr>
                        <a:rPr lang="en-US" sz="1875" b="1">
                          <a:latin typeface="Arial Black" panose="020B0A04020102020204" pitchFamily="34" charset="0"/>
                          <a:cs typeface="Arial" panose="020B0604020202020204" pitchFamily="34" charset="0"/>
                        </a:rPr>
                        <m:t>ö</m:t>
                      </m:r>
                      <m:r>
                        <m:rPr>
                          <m:nor/>
                        </m:rPr>
                        <a:rPr lang="en-US" sz="1875" b="1">
                          <a:latin typeface="Arial Black" panose="020B0A04020102020204" pitchFamily="34" charset="0"/>
                          <a:cs typeface="Arial" panose="020B0604020202020204" pitchFamily="34" charset="0"/>
                        </a:rPr>
                        <m:t>k</m:t>
                      </m:r>
                      <m:r>
                        <m:rPr>
                          <m:nor/>
                        </m:rPr>
                        <a:rPr lang="en-US" sz="1875" b="1">
                          <a:latin typeface="Arial Black" panose="020B0A04020102020204" pitchFamily="34" charset="0"/>
                          <a:cs typeface="Arial" panose="020B0604020202020204" pitchFamily="34" charset="0"/>
                        </a:rPr>
                        <m:t> </m:t>
                      </m:r>
                      <m:r>
                        <m:rPr>
                          <m:nor/>
                        </m:rPr>
                        <a:rPr lang="en-US" sz="1875" b="1">
                          <a:latin typeface="Arial Black" panose="020B0A04020102020204" pitchFamily="34" charset="0"/>
                          <a:cs typeface="Arial" panose="020B0604020202020204" pitchFamily="34" charset="0"/>
                        </a:rPr>
                        <m:t>a</m:t>
                      </m:r>
                    </m:oMath>
                  </m:oMathPara>
                </a14:m>
                <a:endParaRPr lang="en-US" sz="1875" b="1" dirty="0">
                  <a:latin typeface="Arial Black" panose="020B0A04020102020204" pitchFamily="34" charset="0"/>
                  <a:cs typeface="Arial" panose="020B0604020202020204" pitchFamily="34" charset="0"/>
                </a:endParaRPr>
              </a:p>
              <a:p>
                <a:endParaRPr lang="en-US" sz="1875" b="1" dirty="0">
                  <a:latin typeface="Arial Black" panose="020B0A040201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𝟓</m:t>
                          </m:r>
                        </m:deg>
                        <m:e>
                          <m:r>
                            <a:rPr lang="en-US" sz="1875" b="1" i="1">
                              <a:latin typeface="Cambria Math" panose="02040503050406030204" pitchFamily="18" charset="0"/>
                            </a:rPr>
                            <m:t>𝒂</m:t>
                          </m:r>
                        </m:e>
                      </m:rad>
                      <m:r>
                        <m:rPr>
                          <m:nor/>
                        </m:rPr>
                        <a:rPr lang="en-US" sz="1875" b="1">
                          <a:latin typeface="Arial Black" panose="020B0A04020102020204" pitchFamily="34" charset="0"/>
                          <a:cs typeface="Arial" panose="020B0604020202020204" pitchFamily="34" charset="0"/>
                        </a:rPr>
                        <m:t> ; </m:t>
                      </m:r>
                      <m:r>
                        <m:rPr>
                          <m:nor/>
                        </m:rPr>
                        <a:rPr lang="en-US" sz="1875" b="1">
                          <a:latin typeface="Arial Black" panose="020B0A04020102020204" pitchFamily="34" charset="0"/>
                          <a:cs typeface="Arial" panose="020B0604020202020204" pitchFamily="34" charset="0"/>
                        </a:rPr>
                        <m:t>be</m:t>
                      </m:r>
                      <m:r>
                        <m:rPr>
                          <m:nor/>
                        </m:rPr>
                        <a:rPr lang="en-US" sz="1875" b="1">
                          <a:latin typeface="Arial Black" panose="020B0A04020102020204" pitchFamily="34" charset="0"/>
                          <a:cs typeface="Arial" panose="020B0604020202020204" pitchFamily="34" charset="0"/>
                        </a:rPr>
                        <m:t>ş</m:t>
                      </m:r>
                      <m:r>
                        <m:rPr>
                          <m:nor/>
                        </m:rPr>
                        <a:rPr lang="en-US" sz="1875" b="1">
                          <a:latin typeface="Arial Black" panose="020B0A04020102020204" pitchFamily="34" charset="0"/>
                          <a:cs typeface="Arial" panose="020B0604020202020204" pitchFamily="34" charset="0"/>
                        </a:rPr>
                        <m:t>inci</m:t>
                      </m:r>
                      <m:r>
                        <m:rPr>
                          <m:nor/>
                        </m:rPr>
                        <a:rPr lang="en-US" sz="1875" b="1">
                          <a:latin typeface="Arial Black" panose="020B0A04020102020204" pitchFamily="34" charset="0"/>
                          <a:cs typeface="Arial" panose="020B0604020202020204" pitchFamily="34" charset="0"/>
                        </a:rPr>
                        <m:t> </m:t>
                      </m:r>
                      <m:r>
                        <m:rPr>
                          <m:nor/>
                        </m:rPr>
                        <a:rPr lang="en-US" sz="1875" b="1">
                          <a:latin typeface="Arial Black" panose="020B0A04020102020204" pitchFamily="34" charset="0"/>
                          <a:cs typeface="Arial" panose="020B0604020202020204" pitchFamily="34" charset="0"/>
                        </a:rPr>
                        <m:t>dereceden</m:t>
                      </m:r>
                      <m:r>
                        <m:rPr>
                          <m:nor/>
                        </m:rPr>
                        <a:rPr lang="en-US" sz="1875" b="1">
                          <a:latin typeface="Arial Black" panose="020B0A04020102020204" pitchFamily="34" charset="0"/>
                          <a:cs typeface="Arial" panose="020B0604020202020204" pitchFamily="34" charset="0"/>
                        </a:rPr>
                        <m:t> </m:t>
                      </m:r>
                      <m:r>
                        <m:rPr>
                          <m:nor/>
                        </m:rPr>
                        <a:rPr lang="en-US" sz="1875" b="1">
                          <a:latin typeface="Arial Black" panose="020B0A04020102020204" pitchFamily="34" charset="0"/>
                          <a:cs typeface="Arial" panose="020B0604020202020204" pitchFamily="34" charset="0"/>
                        </a:rPr>
                        <m:t>k</m:t>
                      </m:r>
                      <m:r>
                        <m:rPr>
                          <m:nor/>
                        </m:rPr>
                        <a:rPr lang="en-US" sz="1875" b="1">
                          <a:latin typeface="Arial Black" panose="020B0A04020102020204" pitchFamily="34" charset="0"/>
                          <a:cs typeface="Arial" panose="020B0604020202020204" pitchFamily="34" charset="0"/>
                        </a:rPr>
                        <m:t>ö</m:t>
                      </m:r>
                      <m:r>
                        <m:rPr>
                          <m:nor/>
                        </m:rPr>
                        <a:rPr lang="en-US" sz="1875" b="1">
                          <a:latin typeface="Arial Black" panose="020B0A04020102020204" pitchFamily="34" charset="0"/>
                          <a:cs typeface="Arial" panose="020B0604020202020204" pitchFamily="34" charset="0"/>
                        </a:rPr>
                        <m:t>k</m:t>
                      </m:r>
                      <m:r>
                        <m:rPr>
                          <m:nor/>
                        </m:rPr>
                        <a:rPr lang="en-US" sz="1875" b="1">
                          <a:latin typeface="Arial Black" panose="020B0A04020102020204" pitchFamily="34" charset="0"/>
                          <a:cs typeface="Arial" panose="020B0604020202020204" pitchFamily="34" charset="0"/>
                        </a:rPr>
                        <m:t> </m:t>
                      </m:r>
                      <m:r>
                        <m:rPr>
                          <m:nor/>
                        </m:rPr>
                        <a:rPr lang="en-US" sz="1875" b="1">
                          <a:latin typeface="Arial Black" panose="020B0A04020102020204" pitchFamily="34" charset="0"/>
                          <a:cs typeface="Arial" panose="020B0604020202020204" pitchFamily="34" charset="0"/>
                        </a:rPr>
                        <m:t>a</m:t>
                      </m:r>
                    </m:oMath>
                  </m:oMathPara>
                </a14:m>
                <a:endParaRPr lang="en-US" sz="1875" b="1" dirty="0">
                  <a:latin typeface="Arial Black" panose="020B0A04020102020204" pitchFamily="34" charset="0"/>
                  <a:cs typeface="Arial" panose="020B0604020202020204" pitchFamily="34" charset="0"/>
                </a:endParaRPr>
              </a:p>
            </p:txBody>
          </p:sp>
        </mc:Choice>
        <mc:Fallback xmlns="">
          <p:sp>
            <p:nvSpPr>
              <p:cNvPr id="5" name="Metin kutusu 4">
                <a:extLst>
                  <a:ext uri="{FF2B5EF4-FFF2-40B4-BE49-F238E27FC236}">
                    <a16:creationId xmlns:a16="http://schemas.microsoft.com/office/drawing/2014/main" id="{DD3CA966-B692-DA8A-33B7-2724367A29D6}"/>
                  </a:ext>
                </a:extLst>
              </p:cNvPr>
              <p:cNvSpPr txBox="1">
                <a:spLocks noRot="1" noChangeAspect="1" noMove="1" noResize="1" noEditPoints="1" noAdjustHandles="1" noChangeArrowheads="1" noChangeShapeType="1" noTextEdit="1"/>
              </p:cNvSpPr>
              <p:nvPr/>
            </p:nvSpPr>
            <p:spPr>
              <a:xfrm>
                <a:off x="582069" y="1637163"/>
                <a:ext cx="7685091" cy="3583673"/>
              </a:xfrm>
              <a:prstGeom prst="rect">
                <a:avLst/>
              </a:prstGeom>
              <a:blipFill>
                <a:blip r:embed="rId4"/>
                <a:stretch>
                  <a:fillRect l="-714" t="-852" b="-341"/>
                </a:stretch>
              </a:blipFill>
            </p:spPr>
            <p:txBody>
              <a:bodyPr/>
              <a:lstStyle/>
              <a:p>
                <a:r>
                  <a:rPr lang="tr-TR">
                    <a:noFill/>
                  </a:rPr>
                  <a:t> </a:t>
                </a:r>
              </a:p>
            </p:txBody>
          </p:sp>
        </mc:Fallback>
      </mc:AlternateContent>
      <p:sp>
        <p:nvSpPr>
          <p:cNvPr id="2" name="TextBox 1">
            <a:extLst>
              <a:ext uri="{FF2B5EF4-FFF2-40B4-BE49-F238E27FC236}">
                <a16:creationId xmlns:a16="http://schemas.microsoft.com/office/drawing/2014/main" id="{63CD8890-5E60-FA8F-0506-827535F6932E}"/>
              </a:ext>
            </a:extLst>
          </p:cNvPr>
          <p:cNvSpPr txBox="1"/>
          <p:nvPr/>
        </p:nvSpPr>
        <p:spPr>
          <a:xfrm>
            <a:off x="582069" y="582069"/>
            <a:ext cx="8393901" cy="584775"/>
          </a:xfrm>
          <a:prstGeom prst="rect">
            <a:avLst/>
          </a:prstGeom>
          <a:solidFill>
            <a:schemeClr val="accent1">
              <a:lumMod val="20000"/>
              <a:lumOff val="80000"/>
            </a:schemeClr>
          </a:solidFill>
        </p:spPr>
        <p:txBody>
          <a:bodyPr wrap="square">
            <a:spAutoFit/>
          </a:bodyPr>
          <a:lstStyle/>
          <a:p>
            <a:pPr>
              <a:defRPr sz="3200" b="1"/>
            </a:pPr>
            <a:r>
              <a:rPr lang="tr-TR" dirty="0"/>
              <a:t>KÖKLÜ İFADELER</a:t>
            </a:r>
            <a:endParaRPr dirty="0"/>
          </a:p>
        </p:txBody>
      </p:sp>
      <p:pic>
        <p:nvPicPr>
          <p:cNvPr id="3" name="4_5">
            <a:hlinkClick r:id="" action="ppaction://media"/>
            <a:extLst>
              <a:ext uri="{FF2B5EF4-FFF2-40B4-BE49-F238E27FC236}">
                <a16:creationId xmlns:a16="http://schemas.microsoft.com/office/drawing/2014/main" id="{52649A8F-9AE9-FFF8-F378-0D6C237D0A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7457" y="6186143"/>
            <a:ext cx="487363" cy="487363"/>
          </a:xfrm>
          <a:prstGeom prst="rect">
            <a:avLst/>
          </a:prstGeom>
        </p:spPr>
      </p:pic>
    </p:spTree>
    <p:extLst>
      <p:ext uri="{BB962C8B-B14F-4D97-AF65-F5344CB8AC3E}">
        <p14:creationId xmlns:p14="http://schemas.microsoft.com/office/powerpoint/2010/main" val="296600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51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Dikdörtgen 21">
            <a:extLst>
              <a:ext uri="{FF2B5EF4-FFF2-40B4-BE49-F238E27FC236}">
                <a16:creationId xmlns:a16="http://schemas.microsoft.com/office/drawing/2014/main" id="{1820302D-9734-FF4A-2AFA-0F3B383898DA}"/>
              </a:ext>
            </a:extLst>
          </p:cNvPr>
          <p:cNvSpPr/>
          <p:nvPr/>
        </p:nvSpPr>
        <p:spPr>
          <a:xfrm>
            <a:off x="243120" y="1005463"/>
            <a:ext cx="8497467" cy="473206"/>
          </a:xfrm>
          <a:prstGeom prst="rect">
            <a:avLst/>
          </a:prstGeom>
          <a:gradFill>
            <a:gsLst>
              <a:gs pos="97350">
                <a:srgbClr val="2F5497"/>
              </a:gs>
              <a:gs pos="94700">
                <a:schemeClr val="accent1">
                  <a:lumMod val="50000"/>
                </a:schemeClr>
              </a:gs>
              <a:gs pos="0">
                <a:srgbClr val="C00000"/>
              </a:gs>
              <a:gs pos="100000">
                <a:schemeClr val="accent1">
                  <a:satMod val="110000"/>
                  <a:lumMod val="100000"/>
                  <a:shade val="100000"/>
                </a:schemeClr>
              </a:gs>
              <a:gs pos="100000">
                <a:schemeClr val="accent1">
                  <a:lumMod val="50000"/>
                </a:schemeClr>
              </a:gs>
            </a:gsLst>
            <a:lin ang="5400000" scaled="0"/>
          </a:gradFill>
          <a:ln/>
        </p:spPr>
        <p:style>
          <a:lnRef idx="0">
            <a:schemeClr val="accent2"/>
          </a:lnRef>
          <a:fillRef idx="3">
            <a:schemeClr val="accent2"/>
          </a:fillRef>
          <a:effectRef idx="3">
            <a:schemeClr val="accent2"/>
          </a:effectRef>
          <a:fontRef idx="minor">
            <a:schemeClr val="lt1"/>
          </a:fontRef>
        </p:style>
        <p:txBody>
          <a:bodyPr wrap="square" lIns="68580" tIns="34290" rIns="68580" bIns="34290">
            <a:spAutoFit/>
          </a:bodyPr>
          <a:lstStyle/>
          <a:p>
            <a:pPr algn="ctr"/>
            <a:endParaRPr lang="tr-TR" sz="2625"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8ADAB70D-B127-2260-BDAD-61DB3FD0D0B6}"/>
                  </a:ext>
                </a:extLst>
              </p:cNvPr>
              <p:cNvSpPr txBox="1"/>
              <p:nvPr/>
            </p:nvSpPr>
            <p:spPr>
              <a:xfrm>
                <a:off x="679047" y="1717503"/>
                <a:ext cx="6835308" cy="3099310"/>
              </a:xfrm>
              <a:prstGeom prst="rect">
                <a:avLst/>
              </a:prstGeom>
              <a:noFill/>
            </p:spPr>
            <p:txBody>
              <a:bodyPr wrap="square" rtlCol="0">
                <a:spAutoFit/>
              </a:bodyPr>
              <a:lstStyle/>
              <a:p>
                <a14:m>
                  <m:oMath xmlns:m="http://schemas.openxmlformats.org/officeDocument/2006/math">
                    <m:rad>
                      <m:radPr>
                        <m:ctrlPr>
                          <a:rPr lang="en-US" sz="2100" i="1" dirty="0">
                            <a:latin typeface="Cambria Math" panose="02040503050406030204" pitchFamily="18" charset="0"/>
                          </a:rPr>
                        </m:ctrlPr>
                      </m:radPr>
                      <m:deg>
                        <m:r>
                          <m:rPr>
                            <m:brk m:alnAt="7"/>
                          </m:rPr>
                          <a:rPr lang="en-US" sz="2100" i="1" dirty="0">
                            <a:latin typeface="Cambria Math" panose="02040503050406030204" pitchFamily="18" charset="0"/>
                          </a:rPr>
                          <m:t>𝑛</m:t>
                        </m:r>
                      </m:deg>
                      <m:e>
                        <m:r>
                          <a:rPr lang="en-US" sz="2100" i="1" dirty="0">
                            <a:latin typeface="Cambria Math" panose="02040503050406030204" pitchFamily="18" charset="0"/>
                          </a:rPr>
                          <m:t>𝑎</m:t>
                        </m:r>
                        <m:r>
                          <a:rPr lang="en-US" sz="2100" i="1" dirty="0">
                            <a:latin typeface="Cambria Math" panose="02040503050406030204" pitchFamily="18" charset="0"/>
                          </a:rPr>
                          <m:t> </m:t>
                        </m:r>
                      </m:e>
                    </m:rad>
                  </m:oMath>
                </a14:m>
                <a:r>
                  <a:rPr lang="en-US" sz="1875" dirty="0">
                    <a:latin typeface="Arial Black" panose="020B0A04020102020204" pitchFamily="34" charset="0"/>
                  </a:rPr>
                  <a:t> </a:t>
                </a:r>
                <a:r>
                  <a:rPr lang="en-US" sz="1875" dirty="0" err="1">
                    <a:latin typeface="Arial Black" panose="020B0A04020102020204" pitchFamily="34" charset="0"/>
                  </a:rPr>
                  <a:t>ifadesinin</a:t>
                </a:r>
                <a:r>
                  <a:rPr lang="en-US" sz="1875" dirty="0">
                    <a:latin typeface="Arial Black" panose="020B0A04020102020204" pitchFamily="34" charset="0"/>
                  </a:rPr>
                  <a:t> </a:t>
                </a:r>
                <a:r>
                  <a:rPr lang="en-US" sz="1875" dirty="0" err="1">
                    <a:latin typeface="Arial Black" panose="020B0A04020102020204" pitchFamily="34" charset="0"/>
                  </a:rPr>
                  <a:t>bir</a:t>
                </a:r>
                <a:r>
                  <a:rPr lang="en-US" sz="1875" dirty="0">
                    <a:latin typeface="Arial Black" panose="020B0A04020102020204" pitchFamily="34" charset="0"/>
                  </a:rPr>
                  <a:t> R </a:t>
                </a:r>
                <a:r>
                  <a:rPr lang="en-US" sz="1875" dirty="0" err="1">
                    <a:latin typeface="Arial Black" panose="020B0A04020102020204" pitchFamily="34" charset="0"/>
                  </a:rPr>
                  <a:t>sayı</a:t>
                </a:r>
                <a:r>
                  <a:rPr lang="en-US" sz="1875" dirty="0">
                    <a:latin typeface="Arial Black" panose="020B0A04020102020204" pitchFamily="34" charset="0"/>
                  </a:rPr>
                  <a:t> </a:t>
                </a:r>
                <a:r>
                  <a:rPr lang="en-US" sz="1875" dirty="0" err="1">
                    <a:latin typeface="Arial Black" panose="020B0A04020102020204" pitchFamily="34" charset="0"/>
                  </a:rPr>
                  <a:t>olması</a:t>
                </a:r>
                <a:r>
                  <a:rPr lang="en-US" sz="1875" dirty="0">
                    <a:latin typeface="Arial Black" panose="020B0A04020102020204" pitchFamily="34" charset="0"/>
                  </a:rPr>
                  <a:t> </a:t>
                </a:r>
                <a:r>
                  <a:rPr lang="en-US" sz="1875" dirty="0" err="1">
                    <a:latin typeface="Arial Black" panose="020B0A04020102020204" pitchFamily="34" charset="0"/>
                  </a:rPr>
                  <a:t>için</a:t>
                </a:r>
                <a:r>
                  <a:rPr lang="en-US" sz="1875" dirty="0">
                    <a:latin typeface="Arial Black" panose="020B0A04020102020204" pitchFamily="34" charset="0"/>
                  </a:rPr>
                  <a:t>;</a:t>
                </a:r>
              </a:p>
              <a:p>
                <a:endParaRPr lang="en-US" sz="1875" dirty="0">
                  <a:latin typeface="Arial Black" panose="020B0A04020102020204" pitchFamily="34" charset="0"/>
                </a:endParaRPr>
              </a:p>
              <a:p>
                <a:pPr marL="257175" indent="-257175">
                  <a:buFont typeface="Arial" panose="020B0604020202020204" pitchFamily="34" charset="0"/>
                  <a:buChar char="•"/>
                </a:pPr>
                <a:r>
                  <a:rPr lang="en-US" sz="1875" dirty="0">
                    <a:latin typeface="Arial Black" panose="020B0A04020102020204" pitchFamily="34" charset="0"/>
                  </a:rPr>
                  <a:t>n </a:t>
                </a:r>
                <a:r>
                  <a:rPr lang="en-US" sz="1875" dirty="0" err="1">
                    <a:latin typeface="Arial Black" panose="020B0A04020102020204" pitchFamily="34" charset="0"/>
                  </a:rPr>
                  <a:t>tek</a:t>
                </a:r>
                <a:r>
                  <a:rPr lang="en-US" sz="1875" dirty="0">
                    <a:latin typeface="Arial Black" panose="020B0A04020102020204" pitchFamily="34" charset="0"/>
                  </a:rPr>
                  <a:t> </a:t>
                </a:r>
                <a:r>
                  <a:rPr lang="en-US" sz="1875" dirty="0" err="1">
                    <a:latin typeface="Arial Black" panose="020B0A04020102020204" pitchFamily="34" charset="0"/>
                  </a:rPr>
                  <a:t>sayı</a:t>
                </a:r>
                <a:r>
                  <a:rPr lang="en-US" sz="1875" dirty="0">
                    <a:latin typeface="Arial Black" panose="020B0A04020102020204" pitchFamily="34" charset="0"/>
                  </a:rPr>
                  <a:t> </a:t>
                </a:r>
                <a:r>
                  <a:rPr lang="en-US" sz="1875" dirty="0" err="1">
                    <a:latin typeface="Arial Black" panose="020B0A04020102020204" pitchFamily="34" charset="0"/>
                  </a:rPr>
                  <a:t>ise</a:t>
                </a:r>
                <a:r>
                  <a:rPr lang="en-US" sz="1875" dirty="0">
                    <a:latin typeface="Arial Black" panose="020B0A04020102020204" pitchFamily="34" charset="0"/>
                  </a:rPr>
                  <a:t> a </a:t>
                </a:r>
                <a14:m>
                  <m:oMath xmlns:m="http://schemas.openxmlformats.org/officeDocument/2006/math">
                    <m:r>
                      <a:rPr lang="en-US" sz="2100" i="1">
                        <a:latin typeface="Cambria Math" panose="02040503050406030204" pitchFamily="18" charset="0"/>
                        <a:ea typeface="Cambria Math" panose="02040503050406030204" pitchFamily="18" charset="0"/>
                      </a:rPr>
                      <m:t>∈</m:t>
                    </m:r>
                  </m:oMath>
                </a14:m>
                <a:r>
                  <a:rPr lang="en-US" sz="1875" dirty="0">
                    <a:latin typeface="Arial Black" panose="020B0A04020102020204" pitchFamily="34" charset="0"/>
                  </a:rPr>
                  <a:t> R</a:t>
                </a:r>
              </a:p>
              <a:p>
                <a:pPr marL="257175" indent="-257175">
                  <a:buFont typeface="Arial" panose="020B0604020202020204" pitchFamily="34" charset="0"/>
                  <a:buChar char="•"/>
                </a:pPr>
                <a:r>
                  <a:rPr lang="en-US" sz="1875" dirty="0">
                    <a:latin typeface="Arial Black" panose="020B0A04020102020204" pitchFamily="34" charset="0"/>
                  </a:rPr>
                  <a:t>n </a:t>
                </a:r>
                <a:r>
                  <a:rPr lang="en-US" sz="1875" dirty="0" err="1">
                    <a:latin typeface="Arial Black" panose="020B0A04020102020204" pitchFamily="34" charset="0"/>
                  </a:rPr>
                  <a:t>çift</a:t>
                </a:r>
                <a:r>
                  <a:rPr lang="en-US" sz="1875" dirty="0">
                    <a:latin typeface="Arial Black" panose="020B0A04020102020204" pitchFamily="34" charset="0"/>
                  </a:rPr>
                  <a:t> </a:t>
                </a:r>
                <a:r>
                  <a:rPr lang="en-US" sz="1875" dirty="0" err="1">
                    <a:latin typeface="Arial Black" panose="020B0A04020102020204" pitchFamily="34" charset="0"/>
                  </a:rPr>
                  <a:t>sayı</a:t>
                </a:r>
                <a:r>
                  <a:rPr lang="en-US" sz="1875" dirty="0">
                    <a:latin typeface="Arial Black" panose="020B0A04020102020204" pitchFamily="34" charset="0"/>
                  </a:rPr>
                  <a:t> </a:t>
                </a:r>
                <a:r>
                  <a:rPr lang="en-US" sz="1875" dirty="0" err="1">
                    <a:latin typeface="Arial Black" panose="020B0A04020102020204" pitchFamily="34" charset="0"/>
                  </a:rPr>
                  <a:t>ise</a:t>
                </a:r>
                <a:r>
                  <a:rPr lang="en-US" sz="1875" dirty="0">
                    <a:latin typeface="Arial Black" panose="020B0A04020102020204" pitchFamily="34" charset="0"/>
                  </a:rPr>
                  <a:t> a</a:t>
                </a:r>
                <a14:m>
                  <m:oMath xmlns:m="http://schemas.openxmlformats.org/officeDocument/2006/math">
                    <m:r>
                      <a:rPr lang="en-US" sz="1875" i="1" dirty="0">
                        <a:latin typeface="Cambria Math" panose="02040503050406030204" pitchFamily="18" charset="0"/>
                        <a:ea typeface="Cambria Math" panose="02040503050406030204" pitchFamily="18" charset="0"/>
                      </a:rPr>
                      <m:t>≥</m:t>
                    </m:r>
                  </m:oMath>
                </a14:m>
                <a:r>
                  <a:rPr lang="en-US" sz="1875" dirty="0">
                    <a:latin typeface="Arial Black" panose="020B0A04020102020204" pitchFamily="34" charset="0"/>
                  </a:rPr>
                  <a:t>0</a:t>
                </a:r>
              </a:p>
              <a:p>
                <a:pPr marL="257175" indent="-257175">
                  <a:buFont typeface="Arial" panose="020B0604020202020204" pitchFamily="34" charset="0"/>
                  <a:buChar char="•"/>
                </a:pPr>
                <a:endParaRPr lang="en-US" sz="1875" dirty="0">
                  <a:latin typeface="Arial Black" panose="020B0A04020102020204" pitchFamily="34" charset="0"/>
                </a:endParaRPr>
              </a:p>
              <a:p>
                <a:r>
                  <a:rPr lang="en-US" sz="1875" b="1" i="1" u="sng" dirty="0" err="1">
                    <a:solidFill>
                      <a:srgbClr val="C00000"/>
                    </a:solidFill>
                    <a:latin typeface="Arial Black" panose="020B0A04020102020204" pitchFamily="34" charset="0"/>
                  </a:rPr>
                  <a:t>Örnek</a:t>
                </a:r>
                <a:r>
                  <a:rPr lang="en-US" sz="1875" b="1" i="1" u="sng" dirty="0">
                    <a:solidFill>
                      <a:srgbClr val="C00000"/>
                    </a:solidFill>
                    <a:latin typeface="Arial Black" panose="020B0A04020102020204" pitchFamily="34" charset="0"/>
                  </a:rPr>
                  <a:t>:</a:t>
                </a:r>
              </a:p>
              <a:p>
                <a:endParaRPr lang="en-US" sz="1875" b="1" i="1" u="sng" dirty="0">
                  <a:solidFill>
                    <a:srgbClr val="C00000"/>
                  </a:solidFill>
                  <a:latin typeface="Arial Black" panose="020B0A04020102020204" pitchFamily="34" charset="0"/>
                </a:endParaRPr>
              </a:p>
              <a:p>
                <a14:m>
                  <m:oMath xmlns:m="http://schemas.openxmlformats.org/officeDocument/2006/math">
                    <m:rad>
                      <m:radPr>
                        <m:ctrlPr>
                          <a:rPr lang="en-US" sz="1875" i="1" dirty="0">
                            <a:latin typeface="Cambria Math" panose="02040503050406030204" pitchFamily="18" charset="0"/>
                          </a:rPr>
                        </m:ctrlPr>
                      </m:radPr>
                      <m:deg>
                        <m:r>
                          <a:rPr lang="en-US" sz="1875" i="1" dirty="0">
                            <a:latin typeface="Cambria Math" panose="02040503050406030204" pitchFamily="18" charset="0"/>
                          </a:rPr>
                          <m:t>7</m:t>
                        </m:r>
                      </m:deg>
                      <m:e>
                        <m:r>
                          <a:rPr lang="en-US" sz="1875" i="1" dirty="0">
                            <a:latin typeface="Cambria Math" panose="02040503050406030204" pitchFamily="18" charset="0"/>
                          </a:rPr>
                          <m:t>−1 </m:t>
                        </m:r>
                      </m:e>
                    </m:rad>
                    <m:r>
                      <a:rPr lang="en-US" sz="1875" i="1">
                        <a:latin typeface="Cambria Math" panose="02040503050406030204" pitchFamily="18" charset="0"/>
                        <a:ea typeface="Cambria Math" panose="02040503050406030204" pitchFamily="18" charset="0"/>
                      </a:rPr>
                      <m:t>∈</m:t>
                    </m:r>
                  </m:oMath>
                </a14:m>
                <a:r>
                  <a:rPr lang="en-US" sz="1875" dirty="0">
                    <a:latin typeface="Arial Black" panose="020B0A04020102020204" pitchFamily="34" charset="0"/>
                  </a:rPr>
                  <a:t> R</a:t>
                </a:r>
              </a:p>
              <a:p>
                <a:endParaRPr lang="en-US" sz="1875" b="1" i="1" u="sng" dirty="0">
                  <a:solidFill>
                    <a:srgbClr val="C00000"/>
                  </a:solidFill>
                  <a:latin typeface="Arial Black" panose="020B0A04020102020204" pitchFamily="34" charset="0"/>
                </a:endParaRPr>
              </a:p>
              <a:p>
                <a14:m>
                  <m:oMath xmlns:m="http://schemas.openxmlformats.org/officeDocument/2006/math">
                    <m:rad>
                      <m:radPr>
                        <m:ctrlPr>
                          <a:rPr lang="en-US" sz="1875" i="1" dirty="0">
                            <a:latin typeface="Cambria Math" panose="02040503050406030204" pitchFamily="18" charset="0"/>
                          </a:rPr>
                        </m:ctrlPr>
                      </m:radPr>
                      <m:deg>
                        <m:r>
                          <a:rPr lang="en-US" sz="1875" i="1" dirty="0">
                            <a:latin typeface="Cambria Math" panose="02040503050406030204" pitchFamily="18" charset="0"/>
                          </a:rPr>
                          <m:t>8</m:t>
                        </m:r>
                      </m:deg>
                      <m:e>
                        <m:r>
                          <a:rPr lang="en-US" sz="1875" i="1" dirty="0">
                            <a:latin typeface="Cambria Math" panose="02040503050406030204" pitchFamily="18" charset="0"/>
                          </a:rPr>
                          <m:t>−1 </m:t>
                        </m:r>
                      </m:e>
                    </m:rad>
                    <m:r>
                      <a:rPr lang="en-US" sz="1875" i="1">
                        <a:latin typeface="Cambria Math" panose="02040503050406030204" pitchFamily="18" charset="0"/>
                        <a:ea typeface="Cambria Math" panose="02040503050406030204" pitchFamily="18" charset="0"/>
                      </a:rPr>
                      <m:t>∈</m:t>
                    </m:r>
                  </m:oMath>
                </a14:m>
                <a:r>
                  <a:rPr lang="en-US" sz="1875" dirty="0">
                    <a:latin typeface="Arial Black" panose="020B0A04020102020204" pitchFamily="34" charset="0"/>
                  </a:rPr>
                  <a:t> R</a:t>
                </a:r>
              </a:p>
            </p:txBody>
          </p:sp>
        </mc:Choice>
        <mc:Fallback xmlns="">
          <p:sp>
            <p:nvSpPr>
              <p:cNvPr id="3" name="Metin kutusu 2">
                <a:extLst>
                  <a:ext uri="{FF2B5EF4-FFF2-40B4-BE49-F238E27FC236}">
                    <a16:creationId xmlns:a16="http://schemas.microsoft.com/office/drawing/2014/main" id="{8ADAB70D-B127-2260-BDAD-61DB3FD0D0B6}"/>
                  </a:ext>
                </a:extLst>
              </p:cNvPr>
              <p:cNvSpPr txBox="1">
                <a:spLocks noRot="1" noChangeAspect="1" noMove="1" noResize="1" noEditPoints="1" noAdjustHandles="1" noChangeArrowheads="1" noChangeShapeType="1" noTextEdit="1"/>
              </p:cNvSpPr>
              <p:nvPr/>
            </p:nvSpPr>
            <p:spPr>
              <a:xfrm>
                <a:off x="679047" y="1717503"/>
                <a:ext cx="6835308" cy="3099310"/>
              </a:xfrm>
              <a:prstGeom prst="rect">
                <a:avLst/>
              </a:prstGeom>
              <a:blipFill>
                <a:blip r:embed="rId4"/>
                <a:stretch>
                  <a:fillRect l="-802" b="-2362"/>
                </a:stretch>
              </a:blipFill>
            </p:spPr>
            <p:txBody>
              <a:bodyPr/>
              <a:lstStyle/>
              <a:p>
                <a:r>
                  <a:rPr lang="tr-TR">
                    <a:noFill/>
                  </a:rPr>
                  <a:t> </a:t>
                </a:r>
              </a:p>
            </p:txBody>
          </p:sp>
        </mc:Fallback>
      </mc:AlternateContent>
      <p:pic>
        <p:nvPicPr>
          <p:cNvPr id="8" name="Grafik 7" descr="Ünlem İşareti düz dolguyla">
            <a:extLst>
              <a:ext uri="{FF2B5EF4-FFF2-40B4-BE49-F238E27FC236}">
                <a16:creationId xmlns:a16="http://schemas.microsoft.com/office/drawing/2014/main" id="{944E2867-8412-51F1-CE28-BFD9C98CC8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85783" y="801123"/>
            <a:ext cx="916380" cy="916380"/>
          </a:xfrm>
          <a:prstGeom prst="rect">
            <a:avLst/>
          </a:prstGeom>
        </p:spPr>
      </p:pic>
      <p:sp>
        <p:nvSpPr>
          <p:cNvPr id="9" name="Dikdörtgen 8">
            <a:extLst>
              <a:ext uri="{FF2B5EF4-FFF2-40B4-BE49-F238E27FC236}">
                <a16:creationId xmlns:a16="http://schemas.microsoft.com/office/drawing/2014/main" id="{2DD7F7BC-F4F5-5EBA-189D-1F2715FD7845}"/>
              </a:ext>
            </a:extLst>
          </p:cNvPr>
          <p:cNvSpPr/>
          <p:nvPr/>
        </p:nvSpPr>
        <p:spPr>
          <a:xfrm>
            <a:off x="3246244" y="905902"/>
            <a:ext cx="1700915" cy="692497"/>
          </a:xfrm>
          <a:prstGeom prst="rect">
            <a:avLst/>
          </a:prstGeom>
          <a:noFill/>
        </p:spPr>
        <p:txBody>
          <a:bodyPr wrap="non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4050" b="1" dirty="0">
                <a:ln/>
                <a:solidFill>
                  <a:schemeClr val="accent3"/>
                </a:solidFill>
              </a:rPr>
              <a:t>DİKKAT</a:t>
            </a:r>
          </a:p>
        </p:txBody>
      </p:sp>
      <p:cxnSp>
        <p:nvCxnSpPr>
          <p:cNvPr id="11" name="Düz Bağlayıcı 10">
            <a:extLst>
              <a:ext uri="{FF2B5EF4-FFF2-40B4-BE49-F238E27FC236}">
                <a16:creationId xmlns:a16="http://schemas.microsoft.com/office/drawing/2014/main" id="{D1C21F80-ABD7-1793-33F5-5B1B8FC9D5E3}"/>
              </a:ext>
            </a:extLst>
          </p:cNvPr>
          <p:cNvCxnSpPr>
            <a:cxnSpLocks/>
          </p:cNvCxnSpPr>
          <p:nvPr/>
        </p:nvCxnSpPr>
        <p:spPr>
          <a:xfrm flipH="1">
            <a:off x="1095936" y="4366932"/>
            <a:ext cx="107576" cy="221877"/>
          </a:xfrm>
          <a:prstGeom prst="line">
            <a:avLst/>
          </a:prstGeom>
        </p:spPr>
        <p:style>
          <a:lnRef idx="1">
            <a:schemeClr val="dk1"/>
          </a:lnRef>
          <a:fillRef idx="0">
            <a:schemeClr val="dk1"/>
          </a:fillRef>
          <a:effectRef idx="0">
            <a:schemeClr val="dk1"/>
          </a:effectRef>
          <a:fontRef idx="minor">
            <a:schemeClr val="tx1"/>
          </a:fontRef>
        </p:style>
      </p:cxnSp>
      <p:pic>
        <p:nvPicPr>
          <p:cNvPr id="2" name="4_6">
            <a:hlinkClick r:id="" action="ppaction://media"/>
            <a:extLst>
              <a:ext uri="{FF2B5EF4-FFF2-40B4-BE49-F238E27FC236}">
                <a16:creationId xmlns:a16="http://schemas.microsoft.com/office/drawing/2014/main" id="{244960DE-A49C-6C8D-5729-4FCED86432E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02568" y="6096691"/>
            <a:ext cx="487363" cy="487363"/>
          </a:xfrm>
          <a:prstGeom prst="rect">
            <a:avLst/>
          </a:prstGeom>
        </p:spPr>
      </p:pic>
    </p:spTree>
    <p:extLst>
      <p:ext uri="{BB962C8B-B14F-4D97-AF65-F5344CB8AC3E}">
        <p14:creationId xmlns:p14="http://schemas.microsoft.com/office/powerpoint/2010/main" val="360267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2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6AD10790-D8DD-0EDA-E419-4EEA46FA3298}"/>
                  </a:ext>
                </a:extLst>
              </p:cNvPr>
              <p:cNvSpPr txBox="1"/>
              <p:nvPr/>
            </p:nvSpPr>
            <p:spPr>
              <a:xfrm>
                <a:off x="577666" y="1978567"/>
                <a:ext cx="2373964" cy="447880"/>
              </a:xfrm>
              <a:prstGeom prst="rect">
                <a:avLst/>
              </a:prstGeom>
              <a:noFill/>
            </p:spPr>
            <p:txBody>
              <a:bodyPr wrap="square" rtlCol="0">
                <a:spAutoFit/>
              </a:bodyPr>
              <a:lstStyle/>
              <a:p>
                <a:r>
                  <a:rPr lang="en-US" sz="1875" b="1" dirty="0">
                    <a:latin typeface="Arial Black" panose="020B0A04020102020204" pitchFamily="34" charset="0"/>
                  </a:rPr>
                  <a:t> </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𝒏</m:t>
                        </m:r>
                      </m:deg>
                      <m:e>
                        <m:r>
                          <a:rPr lang="en-US" sz="1875" b="1" i="1">
                            <a:latin typeface="Cambria Math" panose="02040503050406030204" pitchFamily="18" charset="0"/>
                          </a:rPr>
                          <m:t>𝒂</m:t>
                        </m:r>
                        <m:r>
                          <a:rPr lang="en-US" sz="1875" b="1" i="1" baseline="30000">
                            <a:latin typeface="Cambria Math" panose="02040503050406030204" pitchFamily="18" charset="0"/>
                          </a:rPr>
                          <m:t>𝒎</m:t>
                        </m:r>
                        <m:r>
                          <a:rPr lang="en-US" sz="1875" b="1" i="1" baseline="30000">
                            <a:latin typeface="Cambria Math" panose="02040503050406030204" pitchFamily="18" charset="0"/>
                          </a:rPr>
                          <m:t> </m:t>
                        </m:r>
                      </m:e>
                    </m:rad>
                  </m:oMath>
                </a14:m>
                <a:r>
                  <a:rPr lang="en-US" sz="1875" b="1" dirty="0">
                    <a:latin typeface="Arial Black" panose="020B0A04020102020204" pitchFamily="34" charset="0"/>
                  </a:rPr>
                  <a:t> = a </a:t>
                </a:r>
                <a14:m>
                  <m:oMath xmlns:m="http://schemas.openxmlformats.org/officeDocument/2006/math">
                    <m:box>
                      <m:boxPr>
                        <m:ctrlPr>
                          <a:rPr lang="en-US" sz="1875" b="1" i="1" baseline="30000">
                            <a:latin typeface="Cambria Math" panose="02040503050406030204" pitchFamily="18" charset="0"/>
                          </a:rPr>
                        </m:ctrlPr>
                      </m:boxPr>
                      <m:e>
                        <m:f>
                          <m:fPr>
                            <m:ctrlPr>
                              <a:rPr lang="en-US" sz="1875" b="1" i="1" baseline="30000">
                                <a:latin typeface="Cambria Math" panose="02040503050406030204" pitchFamily="18" charset="0"/>
                              </a:rPr>
                            </m:ctrlPr>
                          </m:fPr>
                          <m:num>
                            <m:r>
                              <a:rPr lang="en-US" sz="1875" b="1" i="1" baseline="30000">
                                <a:latin typeface="Cambria Math" panose="02040503050406030204" pitchFamily="18" charset="0"/>
                              </a:rPr>
                              <m:t>𝒎</m:t>
                            </m:r>
                          </m:num>
                          <m:den>
                            <m:r>
                              <a:rPr lang="en-US" sz="1875" b="1" i="1" baseline="30000">
                                <a:latin typeface="Cambria Math" panose="02040503050406030204" pitchFamily="18" charset="0"/>
                              </a:rPr>
                              <m:t>𝒏</m:t>
                            </m:r>
                          </m:den>
                        </m:f>
                      </m:e>
                    </m:box>
                  </m:oMath>
                </a14:m>
                <a:endParaRPr lang="tr-TR" sz="1875" b="1" baseline="30000" dirty="0">
                  <a:latin typeface="Arial Black" panose="020B0A04020102020204" pitchFamily="34" charset="0"/>
                </a:endParaRPr>
              </a:p>
            </p:txBody>
          </p:sp>
        </mc:Choice>
        <mc:Fallback xmlns="">
          <p:sp>
            <p:nvSpPr>
              <p:cNvPr id="2" name="Metin kutusu 1">
                <a:extLst>
                  <a:ext uri="{FF2B5EF4-FFF2-40B4-BE49-F238E27FC236}">
                    <a16:creationId xmlns:a16="http://schemas.microsoft.com/office/drawing/2014/main" id="{6AD10790-D8DD-0EDA-E419-4EEA46FA3298}"/>
                  </a:ext>
                </a:extLst>
              </p:cNvPr>
              <p:cNvSpPr txBox="1">
                <a:spLocks noRot="1" noChangeAspect="1" noMove="1" noResize="1" noEditPoints="1" noAdjustHandles="1" noChangeArrowheads="1" noChangeShapeType="1" noTextEdit="1"/>
              </p:cNvSpPr>
              <p:nvPr/>
            </p:nvSpPr>
            <p:spPr>
              <a:xfrm>
                <a:off x="577666" y="1978567"/>
                <a:ext cx="2373964" cy="447880"/>
              </a:xfrm>
              <a:prstGeom prst="rect">
                <a:avLst/>
              </a:prstGeom>
              <a:blipFill>
                <a:blip r:embed="rId4"/>
                <a:stretch>
                  <a:fillRect t="-35616" b="-821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5366C576-77C3-2A6C-A9B8-813BC8D0B2A5}"/>
                  </a:ext>
                </a:extLst>
              </p:cNvPr>
              <p:cNvSpPr txBox="1"/>
              <p:nvPr/>
            </p:nvSpPr>
            <p:spPr>
              <a:xfrm>
                <a:off x="665630" y="2766366"/>
                <a:ext cx="4572000" cy="1713611"/>
              </a:xfrm>
              <a:prstGeom prst="rect">
                <a:avLst/>
              </a:prstGeom>
              <a:noFill/>
            </p:spPr>
            <p:txBody>
              <a:bodyPr wrap="square">
                <a:spAutoFit/>
              </a:bodyPr>
              <a:lstStyle/>
              <a:p>
                <a:r>
                  <a:rPr lang="en-US" sz="1875" b="1" i="1" u="sng" dirty="0">
                    <a:solidFill>
                      <a:srgbClr val="C00000"/>
                    </a:solidFill>
                    <a:latin typeface="Arial Black" panose="020B0A04020102020204" pitchFamily="34" charset="0"/>
                    <a:cs typeface="Arial" panose="020B0604020202020204" pitchFamily="34" charset="0"/>
                  </a:rPr>
                  <a:t>Örnek:</a:t>
                </a:r>
              </a:p>
              <a:p>
                <a:endParaRPr lang="en-US" sz="1875" b="1" i="1" u="sng" dirty="0">
                  <a:solidFill>
                    <a:srgbClr val="C00000"/>
                  </a:solidFill>
                  <a:latin typeface="Arial Black" panose="020B0A04020102020204" pitchFamily="34" charset="0"/>
                  <a:cs typeface="Arial" panose="020B0604020202020204" pitchFamily="34" charset="0"/>
                </a:endParaRPr>
              </a:p>
              <a:p>
                <a14:m>
                  <m:oMath xmlns:m="http://schemas.openxmlformats.org/officeDocument/2006/math">
                    <m:rad>
                      <m:radPr>
                        <m:degHide m:val="on"/>
                        <m:ctrlPr>
                          <a:rPr lang="en-US" sz="1875" b="1" i="1">
                            <a:latin typeface="Cambria Math" panose="02040503050406030204" pitchFamily="18" charset="0"/>
                          </a:rPr>
                        </m:ctrlPr>
                      </m:radPr>
                      <m:deg/>
                      <m:e>
                        <m:r>
                          <a:rPr lang="en-US" sz="1875" b="1">
                            <a:latin typeface="Cambria Math" panose="02040503050406030204" pitchFamily="18" charset="0"/>
                          </a:rPr>
                          <m:t>𝟓</m:t>
                        </m:r>
                      </m:e>
                    </m:rad>
                  </m:oMath>
                </a14:m>
                <a:r>
                  <a:rPr lang="en-US" sz="1875" b="1" dirty="0">
                    <a:latin typeface="Arial Black" panose="020B0A04020102020204" pitchFamily="34" charset="0"/>
                    <a:cs typeface="Arial" panose="020B0604020202020204" pitchFamily="34" charset="0"/>
                  </a:rPr>
                  <a:t> =5</a:t>
                </a:r>
                <a14:m>
                  <m:oMath xmlns:m="http://schemas.openxmlformats.org/officeDocument/2006/math">
                    <m:box>
                      <m:boxPr>
                        <m:ctrlPr>
                          <a:rPr lang="en-US" sz="1875" b="1" i="1" baseline="30000">
                            <a:latin typeface="Cambria Math" panose="02040503050406030204" pitchFamily="18" charset="0"/>
                            <a:cs typeface="Arial" panose="020B0604020202020204" pitchFamily="34" charset="0"/>
                          </a:rPr>
                        </m:ctrlPr>
                      </m:boxPr>
                      <m:e>
                        <m:f>
                          <m:fPr>
                            <m:ctrlPr>
                              <a:rPr lang="en-US" sz="1875" b="1" i="1" baseline="30000">
                                <a:latin typeface="Cambria Math" panose="02040503050406030204" pitchFamily="18" charset="0"/>
                                <a:cs typeface="Arial" panose="020B0604020202020204" pitchFamily="34" charset="0"/>
                              </a:rPr>
                            </m:ctrlPr>
                          </m:fPr>
                          <m:num>
                            <m:r>
                              <a:rPr lang="en-US" sz="1875" b="1" i="1" baseline="30000">
                                <a:latin typeface="Cambria Math" panose="02040503050406030204" pitchFamily="18" charset="0"/>
                                <a:cs typeface="Arial" panose="020B0604020202020204" pitchFamily="34" charset="0"/>
                              </a:rPr>
                              <m:t>𝟏</m:t>
                            </m:r>
                          </m:num>
                          <m:den>
                            <m:r>
                              <a:rPr lang="en-US" sz="1875" b="1" i="1" baseline="30000">
                                <a:latin typeface="Cambria Math" panose="02040503050406030204" pitchFamily="18" charset="0"/>
                                <a:cs typeface="Arial" panose="020B0604020202020204" pitchFamily="34" charset="0"/>
                              </a:rPr>
                              <m:t> </m:t>
                            </m:r>
                            <m:r>
                              <a:rPr lang="en-US" sz="1875" b="1" i="1" baseline="30000">
                                <a:latin typeface="Cambria Math" panose="02040503050406030204" pitchFamily="18" charset="0"/>
                                <a:cs typeface="Arial" panose="020B0604020202020204" pitchFamily="34" charset="0"/>
                              </a:rPr>
                              <m:t>𝟐</m:t>
                            </m:r>
                          </m:den>
                        </m:f>
                      </m:e>
                    </m:box>
                  </m:oMath>
                </a14:m>
                <a:endParaRPr lang="en-US" sz="1875" b="1" baseline="30000" dirty="0">
                  <a:latin typeface="Arial Black" panose="020B0A04020102020204" pitchFamily="34" charset="0"/>
                  <a:cs typeface="Arial" panose="020B0604020202020204" pitchFamily="34" charset="0"/>
                </a:endParaRPr>
              </a:p>
              <a:p>
                <a:endParaRPr lang="en-US" sz="1875" b="1" dirty="0">
                  <a:latin typeface="Arial Black" panose="020B0A04020102020204" pitchFamily="34" charset="0"/>
                  <a:cs typeface="Arial" panose="020B0604020202020204" pitchFamily="34" charset="0"/>
                </a:endParaRPr>
              </a:p>
              <a:p>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𝟑</m:t>
                        </m:r>
                      </m:deg>
                      <m:e>
                        <m:r>
                          <a:rPr lang="en-US" sz="1875" b="1" i="1">
                            <a:latin typeface="Cambria Math" panose="02040503050406030204" pitchFamily="18" charset="0"/>
                          </a:rPr>
                          <m:t>𝟑𝟐</m:t>
                        </m:r>
                      </m:e>
                    </m:rad>
                  </m:oMath>
                </a14:m>
                <a:r>
                  <a:rPr lang="en-US" sz="1875" b="1" dirty="0">
                    <a:latin typeface="Arial Black" panose="020B0A04020102020204" pitchFamily="34" charset="0"/>
                    <a:cs typeface="Arial" panose="020B0604020202020204" pitchFamily="34" charset="0"/>
                  </a:rPr>
                  <a:t> = </a:t>
                </a:r>
                <a14:m>
                  <m:oMath xmlns:m="http://schemas.openxmlformats.org/officeDocument/2006/math">
                    <m:rad>
                      <m:radPr>
                        <m:ctrlPr>
                          <a:rPr lang="en-US" sz="1875" b="1" i="1">
                            <a:latin typeface="Cambria Math" panose="02040503050406030204" pitchFamily="18" charset="0"/>
                          </a:rPr>
                        </m:ctrlPr>
                      </m:radPr>
                      <m:deg>
                        <m:r>
                          <a:rPr lang="en-US" sz="1875" b="1" i="1">
                            <a:latin typeface="Cambria Math" panose="02040503050406030204" pitchFamily="18" charset="0"/>
                          </a:rPr>
                          <m:t>𝟑</m:t>
                        </m:r>
                      </m:deg>
                      <m:e>
                        <m:r>
                          <a:rPr lang="en-US" sz="1875" b="1" i="1">
                            <a:latin typeface="Cambria Math" panose="02040503050406030204" pitchFamily="18" charset="0"/>
                          </a:rPr>
                          <m:t>𝟐</m:t>
                        </m:r>
                        <m:r>
                          <a:rPr lang="en-US" sz="1875" b="1" i="1" baseline="30000">
                            <a:latin typeface="Cambria Math" panose="02040503050406030204" pitchFamily="18" charset="0"/>
                          </a:rPr>
                          <m:t>𝟓</m:t>
                        </m:r>
                      </m:e>
                    </m:rad>
                  </m:oMath>
                </a14:m>
                <a:r>
                  <a:rPr lang="en-US" sz="1875" b="1" dirty="0">
                    <a:latin typeface="Arial Black" panose="020B0A04020102020204" pitchFamily="34" charset="0"/>
                    <a:cs typeface="Arial" panose="020B0604020202020204" pitchFamily="34" charset="0"/>
                  </a:rPr>
                  <a:t> = 2 </a:t>
                </a:r>
                <a14:m>
                  <m:oMath xmlns:m="http://schemas.openxmlformats.org/officeDocument/2006/math">
                    <m:box>
                      <m:boxPr>
                        <m:ctrlPr>
                          <a:rPr lang="en-US" sz="1875" b="1" i="1" dirty="0">
                            <a:latin typeface="Cambria Math" panose="02040503050406030204" pitchFamily="18" charset="0"/>
                            <a:cs typeface="Arial" panose="020B0604020202020204" pitchFamily="34" charset="0"/>
                          </a:rPr>
                        </m:ctrlPr>
                      </m:boxPr>
                      <m:e>
                        <m:f>
                          <m:fPr>
                            <m:ctrlPr>
                              <a:rPr lang="en-US" sz="1875" b="1" i="1" baseline="30000" dirty="0">
                                <a:latin typeface="Cambria Math" panose="02040503050406030204" pitchFamily="18" charset="0"/>
                                <a:cs typeface="Arial" panose="020B0604020202020204" pitchFamily="34" charset="0"/>
                              </a:rPr>
                            </m:ctrlPr>
                          </m:fPr>
                          <m:num>
                            <m:r>
                              <a:rPr lang="en-US" sz="1875" b="1" i="1" baseline="30000" dirty="0">
                                <a:latin typeface="Cambria Math" panose="02040503050406030204" pitchFamily="18" charset="0"/>
                                <a:cs typeface="Arial" panose="020B0604020202020204" pitchFamily="34" charset="0"/>
                              </a:rPr>
                              <m:t>𝟓</m:t>
                            </m:r>
                          </m:num>
                          <m:den>
                            <m:r>
                              <a:rPr lang="en-US" sz="1875" b="1" i="1" baseline="30000" dirty="0">
                                <a:latin typeface="Cambria Math" panose="02040503050406030204" pitchFamily="18" charset="0"/>
                                <a:cs typeface="Arial" panose="020B0604020202020204" pitchFamily="34" charset="0"/>
                              </a:rPr>
                              <m:t>𝟑</m:t>
                            </m:r>
                          </m:den>
                        </m:f>
                      </m:e>
                    </m:box>
                    <m:box>
                      <m:boxPr>
                        <m:ctrlPr>
                          <a:rPr lang="en-US" sz="1875" b="1" i="1" baseline="30000">
                            <a:latin typeface="Cambria Math" panose="02040503050406030204" pitchFamily="18" charset="0"/>
                            <a:cs typeface="Arial" panose="020B0604020202020204" pitchFamily="34" charset="0"/>
                          </a:rPr>
                        </m:ctrlPr>
                      </m:boxPr>
                      <m:e/>
                    </m:box>
                  </m:oMath>
                </a14:m>
                <a:endParaRPr lang="en-US" sz="1875" b="1" dirty="0">
                  <a:latin typeface="Arial Black" panose="020B0A04020102020204" pitchFamily="34" charset="0"/>
                  <a:cs typeface="Arial" panose="020B0604020202020204" pitchFamily="34" charset="0"/>
                </a:endParaRPr>
              </a:p>
            </p:txBody>
          </p:sp>
        </mc:Choice>
        <mc:Fallback xmlns="">
          <p:sp>
            <p:nvSpPr>
              <p:cNvPr id="6" name="Metin kutusu 5">
                <a:extLst>
                  <a:ext uri="{FF2B5EF4-FFF2-40B4-BE49-F238E27FC236}">
                    <a16:creationId xmlns:a16="http://schemas.microsoft.com/office/drawing/2014/main" id="{5366C576-77C3-2A6C-A9B8-813BC8D0B2A5}"/>
                  </a:ext>
                </a:extLst>
              </p:cNvPr>
              <p:cNvSpPr txBox="1">
                <a:spLocks noRot="1" noChangeAspect="1" noMove="1" noResize="1" noEditPoints="1" noAdjustHandles="1" noChangeArrowheads="1" noChangeShapeType="1" noTextEdit="1"/>
              </p:cNvSpPr>
              <p:nvPr/>
            </p:nvSpPr>
            <p:spPr>
              <a:xfrm>
                <a:off x="665630" y="2766366"/>
                <a:ext cx="4572000" cy="1713611"/>
              </a:xfrm>
              <a:prstGeom prst="rect">
                <a:avLst/>
              </a:prstGeom>
              <a:blipFill>
                <a:blip r:embed="rId5"/>
                <a:stretch>
                  <a:fillRect l="-1200" t="-1779" b="-1423"/>
                </a:stretch>
              </a:blipFill>
            </p:spPr>
            <p:txBody>
              <a:bodyPr/>
              <a:lstStyle/>
              <a:p>
                <a:r>
                  <a:rPr lang="tr-TR">
                    <a:noFill/>
                  </a:rPr>
                  <a:t> </a:t>
                </a:r>
              </a:p>
            </p:txBody>
          </p:sp>
        </mc:Fallback>
      </mc:AlternateContent>
      <p:sp>
        <p:nvSpPr>
          <p:cNvPr id="3" name="TextBox 1">
            <a:extLst>
              <a:ext uri="{FF2B5EF4-FFF2-40B4-BE49-F238E27FC236}">
                <a16:creationId xmlns:a16="http://schemas.microsoft.com/office/drawing/2014/main" id="{99BF93E8-CC2B-3B3B-13FF-159CD75D2422}"/>
              </a:ext>
            </a:extLst>
          </p:cNvPr>
          <p:cNvSpPr txBox="1"/>
          <p:nvPr/>
        </p:nvSpPr>
        <p:spPr>
          <a:xfrm>
            <a:off x="478445" y="582069"/>
            <a:ext cx="8497525" cy="584775"/>
          </a:xfrm>
          <a:prstGeom prst="rect">
            <a:avLst/>
          </a:prstGeom>
          <a:solidFill>
            <a:schemeClr val="accent1">
              <a:lumMod val="20000"/>
              <a:lumOff val="80000"/>
            </a:schemeClr>
          </a:solidFill>
        </p:spPr>
        <p:txBody>
          <a:bodyPr wrap="square">
            <a:spAutoFit/>
          </a:bodyPr>
          <a:lstStyle/>
          <a:p>
            <a:pPr>
              <a:defRPr sz="3200" b="1"/>
            </a:pPr>
            <a:r>
              <a:rPr lang="tr-TR" dirty="0"/>
              <a:t>KÖKLÜ İFADENİN ÖZELLİKLERİ</a:t>
            </a:r>
            <a:endParaRPr dirty="0"/>
          </a:p>
        </p:txBody>
      </p:sp>
      <p:pic>
        <p:nvPicPr>
          <p:cNvPr id="5" name="4_7">
            <a:hlinkClick r:id="" action="ppaction://media"/>
            <a:extLst>
              <a:ext uri="{FF2B5EF4-FFF2-40B4-BE49-F238E27FC236}">
                <a16:creationId xmlns:a16="http://schemas.microsoft.com/office/drawing/2014/main" id="{2CC9D2F8-FA69-2DFF-3295-DEDF36B738A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48850" y="6126508"/>
            <a:ext cx="487363" cy="487363"/>
          </a:xfrm>
          <a:prstGeom prst="rect">
            <a:avLst/>
          </a:prstGeom>
        </p:spPr>
      </p:pic>
    </p:spTree>
    <p:extLst>
      <p:ext uri="{BB962C8B-B14F-4D97-AF65-F5344CB8AC3E}">
        <p14:creationId xmlns:p14="http://schemas.microsoft.com/office/powerpoint/2010/main" val="227383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49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148CE9BA-9A1F-42ED-70CE-98D591B2C2C9}"/>
                  </a:ext>
                </a:extLst>
              </p:cNvPr>
              <p:cNvSpPr txBox="1"/>
              <p:nvPr/>
            </p:nvSpPr>
            <p:spPr>
              <a:xfrm>
                <a:off x="1088816" y="3936823"/>
                <a:ext cx="4573166" cy="1373966"/>
              </a:xfrm>
              <a:prstGeom prst="rect">
                <a:avLst/>
              </a:prstGeom>
              <a:noFill/>
            </p:spPr>
            <p:txBody>
              <a:bodyPr wrap="square">
                <a:spAutoFit/>
              </a:bodyPr>
              <a:lstStyle/>
              <a:p>
                <a:r>
                  <a:rPr lang="tr-TR" sz="2250" b="1" i="1" u="sng" dirty="0">
                    <a:solidFill>
                      <a:srgbClr val="C00000"/>
                    </a:solidFill>
                    <a:latin typeface="Arial Black" panose="020B0A04020102020204" pitchFamily="34" charset="0"/>
                  </a:rPr>
                  <a:t>Örnek:</a:t>
                </a:r>
              </a:p>
              <a:p>
                <a:endParaRPr lang="tr-TR" sz="2250" b="1" baseline="30000" dirty="0">
                  <a:latin typeface="Cambria Math" panose="02040503050406030204" pitchFamily="18" charset="0"/>
                </a:endParaRPr>
              </a:p>
              <a:p>
                <a14:m>
                  <m:oMath xmlns:m="http://schemas.openxmlformats.org/officeDocument/2006/math">
                    <m:r>
                      <a:rPr lang="tr-TR" sz="2250" b="1" baseline="30000">
                        <a:latin typeface="Cambria Math" panose="02040503050406030204" pitchFamily="18" charset="0"/>
                      </a:rPr>
                      <m:t>𝟑</m:t>
                    </m:r>
                    <m:rad>
                      <m:radPr>
                        <m:degHide m:val="on"/>
                        <m:ctrlPr>
                          <a:rPr lang="tr-TR" sz="2250" b="1" i="1">
                            <a:latin typeface="Cambria Math" panose="02040503050406030204" pitchFamily="18" charset="0"/>
                          </a:rPr>
                        </m:ctrlPr>
                      </m:radPr>
                      <m:deg/>
                      <m:e>
                        <m:rad>
                          <m:radPr>
                            <m:ctrlPr>
                              <a:rPr lang="tr-TR" sz="2250" b="1" i="1">
                                <a:latin typeface="Cambria Math" panose="02040503050406030204" pitchFamily="18" charset="0"/>
                              </a:rPr>
                            </m:ctrlPr>
                          </m:radPr>
                          <m:deg>
                            <m:r>
                              <a:rPr lang="tr-TR" sz="2250" b="1" i="1">
                                <a:latin typeface="Cambria Math" panose="02040503050406030204" pitchFamily="18" charset="0"/>
                              </a:rPr>
                              <m:t>𝟒</m:t>
                            </m:r>
                          </m:deg>
                          <m:e>
                            <m:rad>
                              <m:radPr>
                                <m:ctrlPr>
                                  <a:rPr lang="tr-TR" sz="2250" b="1" i="1">
                                    <a:latin typeface="Cambria Math" panose="02040503050406030204" pitchFamily="18" charset="0"/>
                                  </a:rPr>
                                </m:ctrlPr>
                              </m:radPr>
                              <m:deg>
                                <m:r>
                                  <a:rPr lang="tr-TR" sz="2250" b="1" i="1">
                                    <a:latin typeface="Cambria Math" panose="02040503050406030204" pitchFamily="18" charset="0"/>
                                  </a:rPr>
                                  <m:t>𝟕</m:t>
                                </m:r>
                              </m:deg>
                              <m:e>
                                <m:r>
                                  <a:rPr lang="tr-TR" sz="2250" b="1" i="1">
                                    <a:latin typeface="Cambria Math" panose="02040503050406030204" pitchFamily="18" charset="0"/>
                                  </a:rPr>
                                  <m:t>𝟓</m:t>
                                </m:r>
                              </m:e>
                            </m:rad>
                          </m:e>
                        </m:rad>
                        <m:r>
                          <a:rPr lang="tr-TR" sz="2250" b="1" i="1">
                            <a:latin typeface="Cambria Math" panose="02040503050406030204" pitchFamily="18" charset="0"/>
                          </a:rPr>
                          <m:t> </m:t>
                        </m:r>
                      </m:e>
                    </m:rad>
                    <m:r>
                      <a:rPr lang="tr-TR" sz="2250" b="1" i="1">
                        <a:latin typeface="Cambria Math" panose="02040503050406030204" pitchFamily="18" charset="0"/>
                      </a:rPr>
                      <m:t>=</m:t>
                    </m:r>
                  </m:oMath>
                </a14:m>
                <a:r>
                  <a:rPr lang="tr-TR" sz="2250" b="1" baseline="30000" dirty="0"/>
                  <a:t> </a:t>
                </a:r>
                <a14:m>
                  <m:oMath xmlns:m="http://schemas.openxmlformats.org/officeDocument/2006/math">
                    <m:r>
                      <a:rPr lang="tr-TR" sz="2250" b="1" baseline="30000">
                        <a:latin typeface="Cambria Math" panose="02040503050406030204" pitchFamily="18" charset="0"/>
                      </a:rPr>
                      <m:t>𝟑</m:t>
                    </m:r>
                    <m:r>
                      <a:rPr lang="tr-TR" sz="2250" b="1" baseline="30000">
                        <a:latin typeface="Cambria Math" panose="02040503050406030204" pitchFamily="18" charset="0"/>
                      </a:rPr>
                      <m:t>.</m:t>
                    </m:r>
                    <m:r>
                      <a:rPr lang="tr-TR" sz="2250" b="1" baseline="30000">
                        <a:latin typeface="Cambria Math" panose="02040503050406030204" pitchFamily="18" charset="0"/>
                      </a:rPr>
                      <m:t>𝟒</m:t>
                    </m:r>
                    <m:r>
                      <a:rPr lang="tr-TR" sz="2250" b="1" baseline="30000">
                        <a:latin typeface="Cambria Math" panose="02040503050406030204" pitchFamily="18" charset="0"/>
                      </a:rPr>
                      <m:t>.</m:t>
                    </m:r>
                    <m:r>
                      <a:rPr lang="tr-TR" sz="2250" b="1" baseline="30000">
                        <a:latin typeface="Cambria Math" panose="02040503050406030204" pitchFamily="18" charset="0"/>
                      </a:rPr>
                      <m:t>𝟕</m:t>
                    </m:r>
                    <m:rad>
                      <m:radPr>
                        <m:degHide m:val="on"/>
                        <m:ctrlPr>
                          <a:rPr lang="tr-TR" sz="2250" b="1" i="1">
                            <a:latin typeface="Cambria Math" panose="02040503050406030204" pitchFamily="18" charset="0"/>
                          </a:rPr>
                        </m:ctrlPr>
                      </m:radPr>
                      <m:deg/>
                      <m:e>
                        <m:r>
                          <a:rPr lang="tr-TR" sz="2250" b="1" i="1">
                            <a:latin typeface="Cambria Math" panose="02040503050406030204" pitchFamily="18" charset="0"/>
                          </a:rPr>
                          <m:t>𝟓</m:t>
                        </m:r>
                        <m:r>
                          <a:rPr lang="tr-TR" sz="2250" b="1" i="1">
                            <a:latin typeface="Cambria Math" panose="02040503050406030204" pitchFamily="18" charset="0"/>
                          </a:rPr>
                          <m:t> </m:t>
                        </m:r>
                      </m:e>
                    </m:rad>
                    <m:r>
                      <a:rPr lang="tr-TR" sz="2250" b="1" i="1">
                        <a:latin typeface="Cambria Math" panose="02040503050406030204" pitchFamily="18" charset="0"/>
                      </a:rPr>
                      <m:t>=</m:t>
                    </m:r>
                  </m:oMath>
                </a14:m>
                <a:r>
                  <a:rPr lang="tr-TR" sz="2250" b="1" baseline="30000" dirty="0"/>
                  <a:t> 8</a:t>
                </a:r>
                <a14:m>
                  <m:oMath xmlns:m="http://schemas.openxmlformats.org/officeDocument/2006/math">
                    <m:r>
                      <a:rPr lang="tr-TR" sz="2250" b="1" baseline="30000">
                        <a:latin typeface="Cambria Math" panose="02040503050406030204" pitchFamily="18" charset="0"/>
                      </a:rPr>
                      <m:t>𝟒</m:t>
                    </m:r>
                    <m:rad>
                      <m:radPr>
                        <m:degHide m:val="on"/>
                        <m:ctrlPr>
                          <a:rPr lang="tr-TR" sz="2250" b="1" i="1">
                            <a:latin typeface="Cambria Math" panose="02040503050406030204" pitchFamily="18" charset="0"/>
                          </a:rPr>
                        </m:ctrlPr>
                      </m:radPr>
                      <m:deg/>
                      <m:e>
                        <m:r>
                          <a:rPr lang="tr-TR" sz="2250" b="1" i="1">
                            <a:latin typeface="Cambria Math" panose="02040503050406030204" pitchFamily="18" charset="0"/>
                          </a:rPr>
                          <m:t>𝟓</m:t>
                        </m:r>
                        <m:r>
                          <a:rPr lang="tr-TR" sz="2250" b="1" i="1">
                            <a:latin typeface="Cambria Math" panose="02040503050406030204" pitchFamily="18" charset="0"/>
                          </a:rPr>
                          <m:t> </m:t>
                        </m:r>
                      </m:e>
                    </m:rad>
                  </m:oMath>
                </a14:m>
                <a:endParaRPr lang="tr-TR" sz="2250" dirty="0"/>
              </a:p>
            </p:txBody>
          </p:sp>
        </mc:Choice>
        <mc:Fallback xmlns="">
          <p:sp>
            <p:nvSpPr>
              <p:cNvPr id="8" name="Metin kutusu 7">
                <a:extLst>
                  <a:ext uri="{FF2B5EF4-FFF2-40B4-BE49-F238E27FC236}">
                    <a16:creationId xmlns:a16="http://schemas.microsoft.com/office/drawing/2014/main" id="{148CE9BA-9A1F-42ED-70CE-98D591B2C2C9}"/>
                  </a:ext>
                </a:extLst>
              </p:cNvPr>
              <p:cNvSpPr txBox="1">
                <a:spLocks noRot="1" noChangeAspect="1" noMove="1" noResize="1" noEditPoints="1" noAdjustHandles="1" noChangeArrowheads="1" noChangeShapeType="1" noTextEdit="1"/>
              </p:cNvSpPr>
              <p:nvPr/>
            </p:nvSpPr>
            <p:spPr>
              <a:xfrm>
                <a:off x="1088816" y="3936823"/>
                <a:ext cx="4573166" cy="1373966"/>
              </a:xfrm>
              <a:prstGeom prst="rect">
                <a:avLst/>
              </a:prstGeom>
              <a:blipFill>
                <a:blip r:embed="rId4"/>
                <a:stretch>
                  <a:fillRect l="-1867" t="-2667"/>
                </a:stretch>
              </a:blipFill>
            </p:spPr>
            <p:txBody>
              <a:bodyPr/>
              <a:lstStyle/>
              <a:p>
                <a:r>
                  <a:rPr lang="tr-TR">
                    <a:noFill/>
                  </a:rPr>
                  <a:t> </a:t>
                </a:r>
              </a:p>
            </p:txBody>
          </p:sp>
        </mc:Fallback>
      </mc:AlternateContent>
      <p:sp>
        <p:nvSpPr>
          <p:cNvPr id="2" name="TextBox 1">
            <a:extLst>
              <a:ext uri="{FF2B5EF4-FFF2-40B4-BE49-F238E27FC236}">
                <a16:creationId xmlns:a16="http://schemas.microsoft.com/office/drawing/2014/main" id="{9AF9335F-FC32-35CD-F82B-BE21898C9C3D}"/>
              </a:ext>
            </a:extLst>
          </p:cNvPr>
          <p:cNvSpPr txBox="1"/>
          <p:nvPr/>
        </p:nvSpPr>
        <p:spPr>
          <a:xfrm>
            <a:off x="478445" y="582069"/>
            <a:ext cx="8497525" cy="584775"/>
          </a:xfrm>
          <a:prstGeom prst="rect">
            <a:avLst/>
          </a:prstGeom>
          <a:solidFill>
            <a:schemeClr val="accent1">
              <a:lumMod val="20000"/>
              <a:lumOff val="80000"/>
            </a:schemeClr>
          </a:solidFill>
        </p:spPr>
        <p:txBody>
          <a:bodyPr wrap="square">
            <a:spAutoFit/>
          </a:bodyPr>
          <a:lstStyle/>
          <a:p>
            <a:pPr>
              <a:defRPr sz="3200" b="1"/>
            </a:pPr>
            <a:r>
              <a:rPr lang="tr-TR" dirty="0"/>
              <a:t>İÇ İÇE KÖKLÜ İFADE</a:t>
            </a:r>
            <a:endParaRPr dirty="0"/>
          </a:p>
        </p:txBody>
      </p:sp>
      <p:pic>
        <p:nvPicPr>
          <p:cNvPr id="4" name="Resim 3">
            <a:extLst>
              <a:ext uri="{FF2B5EF4-FFF2-40B4-BE49-F238E27FC236}">
                <a16:creationId xmlns:a16="http://schemas.microsoft.com/office/drawing/2014/main" id="{1559DC86-8D0F-EA5F-CF3D-5C66B14B5221}"/>
              </a:ext>
            </a:extLst>
          </p:cNvPr>
          <p:cNvPicPr>
            <a:picLocks noChangeAspect="1"/>
          </p:cNvPicPr>
          <p:nvPr/>
        </p:nvPicPr>
        <p:blipFill>
          <a:blip r:embed="rId5"/>
          <a:stretch>
            <a:fillRect/>
          </a:stretch>
        </p:blipFill>
        <p:spPr>
          <a:xfrm>
            <a:off x="2623930" y="1463651"/>
            <a:ext cx="3399724" cy="2176364"/>
          </a:xfrm>
          <a:prstGeom prst="rect">
            <a:avLst/>
          </a:prstGeom>
        </p:spPr>
      </p:pic>
      <p:pic>
        <p:nvPicPr>
          <p:cNvPr id="7" name="4_8">
            <a:hlinkClick r:id="" action="ppaction://media"/>
            <a:extLst>
              <a:ext uri="{FF2B5EF4-FFF2-40B4-BE49-F238E27FC236}">
                <a16:creationId xmlns:a16="http://schemas.microsoft.com/office/drawing/2014/main" id="{0CE0ABBF-6751-39DC-2D31-A9E8F70753C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88607" y="6191275"/>
            <a:ext cx="487363" cy="487363"/>
          </a:xfrm>
          <a:prstGeom prst="rect">
            <a:avLst/>
          </a:prstGeom>
        </p:spPr>
      </p:pic>
    </p:spTree>
    <p:extLst>
      <p:ext uri="{BB962C8B-B14F-4D97-AF65-F5344CB8AC3E}">
        <p14:creationId xmlns:p14="http://schemas.microsoft.com/office/powerpoint/2010/main" val="61161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59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E639A-46B7-DDE2-E036-3F87EAE05A3F}"/>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54295B04-4C21-05B7-5DCD-9CC9CEEB29A4}"/>
                  </a:ext>
                </a:extLst>
              </p:cNvPr>
              <p:cNvSpPr txBox="1"/>
              <p:nvPr/>
            </p:nvSpPr>
            <p:spPr>
              <a:xfrm>
                <a:off x="706795" y="3805691"/>
                <a:ext cx="7564793" cy="1373966"/>
              </a:xfrm>
              <a:prstGeom prst="rect">
                <a:avLst/>
              </a:prstGeom>
              <a:noFill/>
            </p:spPr>
            <p:txBody>
              <a:bodyPr wrap="square">
                <a:spAutoFit/>
              </a:bodyPr>
              <a:lstStyle/>
              <a:p>
                <a:r>
                  <a:rPr lang="tr-TR" sz="2250" b="1" i="1" u="sng" dirty="0">
                    <a:solidFill>
                      <a:srgbClr val="C00000"/>
                    </a:solidFill>
                    <a:latin typeface="Arial Black" panose="020B0A04020102020204" pitchFamily="34" charset="0"/>
                  </a:rPr>
                  <a:t>Örnek:</a:t>
                </a:r>
              </a:p>
              <a:p>
                <a:endParaRPr lang="tr-TR" sz="2250" b="1" baseline="30000" dirty="0">
                  <a:latin typeface="Cambria Math" panose="02040503050406030204" pitchFamily="18" charset="0"/>
                </a:endParaRPr>
              </a:p>
              <a:p>
                <a14:m>
                  <m:oMath xmlns:m="http://schemas.openxmlformats.org/officeDocument/2006/math">
                    <m:r>
                      <a:rPr lang="tr-TR" sz="2250" b="1" baseline="30000">
                        <a:latin typeface="Cambria Math" panose="02040503050406030204" pitchFamily="18" charset="0"/>
                      </a:rPr>
                      <m:t>𝟑</m:t>
                    </m:r>
                    <m:rad>
                      <m:radPr>
                        <m:degHide m:val="on"/>
                        <m:ctrlPr>
                          <a:rPr lang="tr-TR" sz="2250" b="1" i="1">
                            <a:latin typeface="Cambria Math" panose="02040503050406030204" pitchFamily="18" charset="0"/>
                          </a:rPr>
                        </m:ctrlPr>
                      </m:radPr>
                      <m:deg/>
                      <m:e>
                        <m:r>
                          <a:rPr lang="tr-TR" sz="2250" b="1" i="1">
                            <a:latin typeface="Cambria Math" panose="02040503050406030204" pitchFamily="18" charset="0"/>
                          </a:rPr>
                          <m:t>𝟐</m:t>
                        </m:r>
                        <m:rad>
                          <m:radPr>
                            <m:ctrlPr>
                              <a:rPr lang="tr-TR" sz="2250" b="1" i="1">
                                <a:latin typeface="Cambria Math" panose="02040503050406030204" pitchFamily="18" charset="0"/>
                              </a:rPr>
                            </m:ctrlPr>
                          </m:radPr>
                          <m:deg>
                            <m:r>
                              <a:rPr lang="tr-TR" sz="2250" b="1" i="1">
                                <a:latin typeface="Cambria Math" panose="02040503050406030204" pitchFamily="18" charset="0"/>
                              </a:rPr>
                              <m:t>𝟒</m:t>
                            </m:r>
                          </m:deg>
                          <m:e>
                            <m:r>
                              <a:rPr lang="tr-TR" sz="2250" b="1" i="1">
                                <a:latin typeface="Cambria Math" panose="02040503050406030204" pitchFamily="18" charset="0"/>
                              </a:rPr>
                              <m:t>𝟑</m:t>
                            </m:r>
                            <m:rad>
                              <m:radPr>
                                <m:ctrlPr>
                                  <a:rPr lang="tr-TR" sz="2250" b="1" i="1">
                                    <a:latin typeface="Cambria Math" panose="02040503050406030204" pitchFamily="18" charset="0"/>
                                  </a:rPr>
                                </m:ctrlPr>
                              </m:radPr>
                              <m:deg>
                                <m:r>
                                  <a:rPr lang="tr-TR" sz="2250" b="1" i="1">
                                    <a:latin typeface="Cambria Math" panose="02040503050406030204" pitchFamily="18" charset="0"/>
                                  </a:rPr>
                                  <m:t>𝟕</m:t>
                                </m:r>
                              </m:deg>
                              <m:e>
                                <m:r>
                                  <a:rPr lang="tr-TR" sz="2250" b="1" i="1">
                                    <a:latin typeface="Cambria Math" panose="02040503050406030204" pitchFamily="18" charset="0"/>
                                  </a:rPr>
                                  <m:t>𝟓</m:t>
                                </m:r>
                              </m:e>
                            </m:rad>
                          </m:e>
                        </m:rad>
                        <m:r>
                          <a:rPr lang="tr-TR" sz="2250" b="1" i="1">
                            <a:latin typeface="Cambria Math" panose="02040503050406030204" pitchFamily="18" charset="0"/>
                          </a:rPr>
                          <m:t> </m:t>
                        </m:r>
                      </m:e>
                    </m:rad>
                    <m:r>
                      <a:rPr lang="tr-TR" sz="2250" b="1" i="1">
                        <a:latin typeface="Cambria Math" panose="02040503050406030204" pitchFamily="18" charset="0"/>
                      </a:rPr>
                      <m:t>=</m:t>
                    </m:r>
                  </m:oMath>
                </a14:m>
                <a:r>
                  <a:rPr lang="tr-TR" sz="2250" b="1" baseline="30000" dirty="0"/>
                  <a:t> </a:t>
                </a:r>
                <a14:m>
                  <m:oMath xmlns:m="http://schemas.openxmlformats.org/officeDocument/2006/math">
                    <m:r>
                      <a:rPr lang="tr-TR" sz="2250" b="1" baseline="30000">
                        <a:latin typeface="Cambria Math" panose="02040503050406030204" pitchFamily="18" charset="0"/>
                      </a:rPr>
                      <m:t>𝟑</m:t>
                    </m:r>
                    <m:r>
                      <a:rPr lang="tr-TR" sz="2250" b="1" baseline="30000">
                        <a:latin typeface="Cambria Math" panose="02040503050406030204" pitchFamily="18" charset="0"/>
                      </a:rPr>
                      <m:t>.</m:t>
                    </m:r>
                    <m:r>
                      <a:rPr lang="tr-TR" sz="2250" b="1" baseline="30000">
                        <a:latin typeface="Cambria Math" panose="02040503050406030204" pitchFamily="18" charset="0"/>
                      </a:rPr>
                      <m:t>𝟒</m:t>
                    </m:r>
                    <m:r>
                      <a:rPr lang="tr-TR" sz="2250" b="1" baseline="30000">
                        <a:latin typeface="Cambria Math" panose="02040503050406030204" pitchFamily="18" charset="0"/>
                      </a:rPr>
                      <m:t>.</m:t>
                    </m:r>
                    <m:r>
                      <a:rPr lang="tr-TR" sz="2250" b="1" baseline="30000">
                        <a:latin typeface="Cambria Math" panose="02040503050406030204" pitchFamily="18" charset="0"/>
                      </a:rPr>
                      <m:t>𝟕</m:t>
                    </m:r>
                    <m:rad>
                      <m:radPr>
                        <m:degHide m:val="on"/>
                        <m:ctrlPr>
                          <a:rPr lang="tr-TR" sz="2250" b="1" i="1">
                            <a:latin typeface="Cambria Math" panose="02040503050406030204" pitchFamily="18" charset="0"/>
                          </a:rPr>
                        </m:ctrlPr>
                      </m:radPr>
                      <m:deg/>
                      <m:e>
                        <m:r>
                          <a:rPr lang="tr-TR" sz="2250" b="1" i="1">
                            <a:latin typeface="Cambria Math" panose="02040503050406030204" pitchFamily="18" charset="0"/>
                          </a:rPr>
                          <m:t>𝟐</m:t>
                        </m:r>
                        <m:r>
                          <a:rPr lang="tr-TR" sz="2250" b="1" i="1" baseline="30000">
                            <a:latin typeface="Cambria Math" panose="02040503050406030204" pitchFamily="18" charset="0"/>
                          </a:rPr>
                          <m:t>𝟒</m:t>
                        </m:r>
                        <m:r>
                          <a:rPr lang="tr-TR" sz="2250" b="1" i="1" baseline="30000">
                            <a:latin typeface="Cambria Math" panose="02040503050406030204" pitchFamily="18" charset="0"/>
                          </a:rPr>
                          <m:t>.</m:t>
                        </m:r>
                        <m:r>
                          <a:rPr lang="tr-TR" sz="2250" b="1" i="1" baseline="30000">
                            <a:latin typeface="Cambria Math" panose="02040503050406030204" pitchFamily="18" charset="0"/>
                          </a:rPr>
                          <m:t>𝟕𝟑𝟕𝟓</m:t>
                        </m:r>
                        <m:r>
                          <a:rPr lang="tr-TR" sz="2250" b="1" i="1">
                            <a:latin typeface="Cambria Math" panose="02040503050406030204" pitchFamily="18" charset="0"/>
                          </a:rPr>
                          <m:t> </m:t>
                        </m:r>
                      </m:e>
                    </m:rad>
                    <m:r>
                      <a:rPr lang="tr-TR" sz="2250" b="1" i="1">
                        <a:latin typeface="Cambria Math" panose="02040503050406030204" pitchFamily="18" charset="0"/>
                      </a:rPr>
                      <m:t>=</m:t>
                    </m:r>
                  </m:oMath>
                </a14:m>
                <a:r>
                  <a:rPr lang="tr-TR" sz="2250" b="1" baseline="30000" dirty="0"/>
                  <a:t> 8</a:t>
                </a:r>
                <a14:m>
                  <m:oMath xmlns:m="http://schemas.openxmlformats.org/officeDocument/2006/math">
                    <m:r>
                      <a:rPr lang="tr-TR" sz="2250" b="1" baseline="30000">
                        <a:latin typeface="Cambria Math" panose="02040503050406030204" pitchFamily="18" charset="0"/>
                      </a:rPr>
                      <m:t>𝟒</m:t>
                    </m:r>
                    <m:rad>
                      <m:radPr>
                        <m:degHide m:val="on"/>
                        <m:ctrlPr>
                          <a:rPr lang="tr-TR" sz="2250" b="1" i="1">
                            <a:latin typeface="Cambria Math" panose="02040503050406030204" pitchFamily="18" charset="0"/>
                          </a:rPr>
                        </m:ctrlPr>
                      </m:radPr>
                      <m:deg/>
                      <m:e>
                        <m:r>
                          <a:rPr lang="tr-TR" sz="2250" b="1" i="1">
                            <a:latin typeface="Cambria Math" panose="02040503050406030204" pitchFamily="18" charset="0"/>
                          </a:rPr>
                          <m:t>𝟐</m:t>
                        </m:r>
                        <m:r>
                          <a:rPr lang="tr-TR" sz="2250" b="1" i="1" baseline="30000">
                            <a:latin typeface="Cambria Math" panose="02040503050406030204" pitchFamily="18" charset="0"/>
                          </a:rPr>
                          <m:t>𝟐𝟖</m:t>
                        </m:r>
                        <m:r>
                          <a:rPr lang="tr-TR" sz="2250" b="1" i="1">
                            <a:latin typeface="Cambria Math" panose="02040503050406030204" pitchFamily="18" charset="0"/>
                          </a:rPr>
                          <m:t>𝟑</m:t>
                        </m:r>
                        <m:r>
                          <a:rPr lang="tr-TR" sz="2250" b="1" i="1" baseline="30000">
                            <a:latin typeface="Cambria Math" panose="02040503050406030204" pitchFamily="18" charset="0"/>
                          </a:rPr>
                          <m:t>𝟕</m:t>
                        </m:r>
                        <m:r>
                          <a:rPr lang="tr-TR" sz="2250" b="1" i="1">
                            <a:latin typeface="Cambria Math" panose="02040503050406030204" pitchFamily="18" charset="0"/>
                          </a:rPr>
                          <m:t>𝟓</m:t>
                        </m:r>
                        <m:r>
                          <a:rPr lang="tr-TR" sz="2250" b="1" i="1">
                            <a:latin typeface="Cambria Math" panose="02040503050406030204" pitchFamily="18" charset="0"/>
                          </a:rPr>
                          <m:t> </m:t>
                        </m:r>
                      </m:e>
                    </m:rad>
                  </m:oMath>
                </a14:m>
                <a:endParaRPr lang="tr-TR" sz="2250" dirty="0"/>
              </a:p>
            </p:txBody>
          </p:sp>
        </mc:Choice>
        <mc:Fallback xmlns="">
          <p:sp>
            <p:nvSpPr>
              <p:cNvPr id="8" name="Metin kutusu 7">
                <a:extLst>
                  <a:ext uri="{FF2B5EF4-FFF2-40B4-BE49-F238E27FC236}">
                    <a16:creationId xmlns:a16="http://schemas.microsoft.com/office/drawing/2014/main" id="{54295B04-4C21-05B7-5DCD-9CC9CEEB29A4}"/>
                  </a:ext>
                </a:extLst>
              </p:cNvPr>
              <p:cNvSpPr txBox="1">
                <a:spLocks noRot="1" noChangeAspect="1" noMove="1" noResize="1" noEditPoints="1" noAdjustHandles="1" noChangeArrowheads="1" noChangeShapeType="1" noTextEdit="1"/>
              </p:cNvSpPr>
              <p:nvPr/>
            </p:nvSpPr>
            <p:spPr>
              <a:xfrm>
                <a:off x="706795" y="3805691"/>
                <a:ext cx="7564793" cy="1373966"/>
              </a:xfrm>
              <a:prstGeom prst="rect">
                <a:avLst/>
              </a:prstGeom>
              <a:blipFill>
                <a:blip r:embed="rId4"/>
                <a:stretch>
                  <a:fillRect l="-1128" t="-2655"/>
                </a:stretch>
              </a:blipFill>
            </p:spPr>
            <p:txBody>
              <a:bodyPr/>
              <a:lstStyle/>
              <a:p>
                <a:r>
                  <a:rPr lang="tr-TR">
                    <a:noFill/>
                  </a:rPr>
                  <a:t> </a:t>
                </a:r>
              </a:p>
            </p:txBody>
          </p:sp>
        </mc:Fallback>
      </mc:AlternateContent>
      <p:sp>
        <p:nvSpPr>
          <p:cNvPr id="2" name="TextBox 1">
            <a:extLst>
              <a:ext uri="{FF2B5EF4-FFF2-40B4-BE49-F238E27FC236}">
                <a16:creationId xmlns:a16="http://schemas.microsoft.com/office/drawing/2014/main" id="{CB729060-A719-9D50-E223-B524B7147786}"/>
              </a:ext>
            </a:extLst>
          </p:cNvPr>
          <p:cNvSpPr txBox="1"/>
          <p:nvPr/>
        </p:nvSpPr>
        <p:spPr>
          <a:xfrm>
            <a:off x="478445" y="582069"/>
            <a:ext cx="8497525" cy="584775"/>
          </a:xfrm>
          <a:prstGeom prst="rect">
            <a:avLst/>
          </a:prstGeom>
          <a:solidFill>
            <a:schemeClr val="accent1">
              <a:lumMod val="20000"/>
              <a:lumOff val="80000"/>
            </a:schemeClr>
          </a:solidFill>
        </p:spPr>
        <p:txBody>
          <a:bodyPr wrap="square">
            <a:spAutoFit/>
          </a:bodyPr>
          <a:lstStyle/>
          <a:p>
            <a:pPr>
              <a:defRPr sz="3200" b="1"/>
            </a:pPr>
            <a:r>
              <a:rPr lang="tr-TR" dirty="0"/>
              <a:t>İÇ İÇE KÖKLÜ İFADE</a:t>
            </a:r>
            <a:endParaRPr dirty="0"/>
          </a:p>
        </p:txBody>
      </p:sp>
      <p:pic>
        <p:nvPicPr>
          <p:cNvPr id="7" name="Resim 6">
            <a:extLst>
              <a:ext uri="{FF2B5EF4-FFF2-40B4-BE49-F238E27FC236}">
                <a16:creationId xmlns:a16="http://schemas.microsoft.com/office/drawing/2014/main" id="{6493A829-1E8D-1EA9-305A-EAD2375097FD}"/>
              </a:ext>
            </a:extLst>
          </p:cNvPr>
          <p:cNvPicPr>
            <a:picLocks noChangeAspect="1"/>
          </p:cNvPicPr>
          <p:nvPr/>
        </p:nvPicPr>
        <p:blipFill>
          <a:blip r:embed="rId5"/>
          <a:stretch>
            <a:fillRect/>
          </a:stretch>
        </p:blipFill>
        <p:spPr>
          <a:xfrm>
            <a:off x="1825336" y="1786082"/>
            <a:ext cx="5115639" cy="1400370"/>
          </a:xfrm>
          <a:prstGeom prst="rect">
            <a:avLst/>
          </a:prstGeom>
        </p:spPr>
      </p:pic>
      <p:pic>
        <p:nvPicPr>
          <p:cNvPr id="9" name="4_9">
            <a:hlinkClick r:id="" action="ppaction://media"/>
            <a:extLst>
              <a:ext uri="{FF2B5EF4-FFF2-40B4-BE49-F238E27FC236}">
                <a16:creationId xmlns:a16="http://schemas.microsoft.com/office/drawing/2014/main" id="{1F04EBF1-68B3-DBD2-EA82-D05DC06BFB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28972" y="6186143"/>
            <a:ext cx="487363" cy="487363"/>
          </a:xfrm>
          <a:prstGeom prst="rect">
            <a:avLst/>
          </a:prstGeom>
        </p:spPr>
      </p:pic>
    </p:spTree>
    <p:extLst>
      <p:ext uri="{BB962C8B-B14F-4D97-AF65-F5344CB8AC3E}">
        <p14:creationId xmlns:p14="http://schemas.microsoft.com/office/powerpoint/2010/main" val="50603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97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596</TotalTime>
  <Words>605</Words>
  <Application>Microsoft Office PowerPoint</Application>
  <PresentationFormat>Ekran Gösterisi (4:3)</PresentationFormat>
  <Paragraphs>166</Paragraphs>
  <Slides>36</Slides>
  <Notes>0</Notes>
  <HiddenSlides>0</HiddenSlides>
  <MMClips>19</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36</vt:i4>
      </vt:variant>
    </vt:vector>
  </HeadingPairs>
  <TitlesOfParts>
    <vt:vector size="42" baseType="lpstr">
      <vt:lpstr>Arial</vt:lpstr>
      <vt:lpstr>Arial Black</vt:lpstr>
      <vt:lpstr>Calibri</vt:lpstr>
      <vt:lpstr>Cambria Math</vt:lpstr>
      <vt:lpstr>Wingdings</vt:lpstr>
      <vt:lpstr>Office Theme</vt:lpstr>
      <vt:lpstr>TEMEL MATEMATİK-I</vt:lpstr>
      <vt:lpstr>KÖKLÜ İFADELER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ALIŞTIRMALAR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Ayşe Cansev Özdemir</dc:creator>
  <cp:keywords/>
  <dc:description>generated using python-pptx</dc:description>
  <cp:lastModifiedBy>qwer öz</cp:lastModifiedBy>
  <cp:revision>366</cp:revision>
  <dcterms:created xsi:type="dcterms:W3CDTF">2013-01-27T09:14:16Z</dcterms:created>
  <dcterms:modified xsi:type="dcterms:W3CDTF">2025-09-10T13:22:45Z</dcterms:modified>
  <cp:category/>
</cp:coreProperties>
</file>