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312" r:id="rId2"/>
    <p:sldId id="267" r:id="rId3"/>
    <p:sldId id="375" r:id="rId4"/>
    <p:sldId id="257" r:id="rId5"/>
    <p:sldId id="259" r:id="rId6"/>
    <p:sldId id="357" r:id="rId7"/>
    <p:sldId id="362" r:id="rId8"/>
    <p:sldId id="361" r:id="rId9"/>
    <p:sldId id="370" r:id="rId10"/>
    <p:sldId id="371" r:id="rId11"/>
    <p:sldId id="372" r:id="rId12"/>
    <p:sldId id="290" r:id="rId13"/>
    <p:sldId id="373" r:id="rId14"/>
    <p:sldId id="377" r:id="rId15"/>
    <p:sldId id="376" r:id="rId16"/>
    <p:sldId id="363" r:id="rId17"/>
    <p:sldId id="365" r:id="rId18"/>
    <p:sldId id="366" r:id="rId19"/>
    <p:sldId id="388" r:id="rId20"/>
    <p:sldId id="389" r:id="rId21"/>
    <p:sldId id="288" r:id="rId22"/>
    <p:sldId id="295" r:id="rId23"/>
    <p:sldId id="324" r:id="rId24"/>
    <p:sldId id="337" r:id="rId25"/>
    <p:sldId id="378" r:id="rId26"/>
    <p:sldId id="379" r:id="rId27"/>
    <p:sldId id="380" r:id="rId28"/>
    <p:sldId id="381" r:id="rId29"/>
    <p:sldId id="382" r:id="rId30"/>
    <p:sldId id="383" r:id="rId31"/>
    <p:sldId id="392" r:id="rId32"/>
    <p:sldId id="384" r:id="rId33"/>
    <p:sldId id="385" r:id="rId34"/>
    <p:sldId id="386" r:id="rId35"/>
    <p:sldId id="387" r:id="rId36"/>
    <p:sldId id="390" r:id="rId37"/>
    <p:sldId id="391"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25" autoAdjust="0"/>
  </p:normalViewPr>
  <p:slideViewPr>
    <p:cSldViewPr snapToGrid="0" snapToObjects="1">
      <p:cViewPr varScale="1">
        <p:scale>
          <a:sx n="77" d="100"/>
          <a:sy n="77" d="100"/>
        </p:scale>
        <p:origin x="1618"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F8304F-C19A-4A64-8322-B5D087246967}" type="datetimeFigureOut">
              <a:rPr lang="tr-TR" smtClean="0"/>
              <a:t>10.09.2025</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DD382A-BF04-4387-A5BC-96868B488FA6}" type="slidenum">
              <a:rPr lang="tr-TR" smtClean="0"/>
              <a:t>‹#›</a:t>
            </a:fld>
            <a:endParaRPr lang="tr-TR"/>
          </a:p>
        </p:txBody>
      </p:sp>
    </p:spTree>
    <p:extLst>
      <p:ext uri="{BB962C8B-B14F-4D97-AF65-F5344CB8AC3E}">
        <p14:creationId xmlns:p14="http://schemas.microsoft.com/office/powerpoint/2010/main" val="233163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FDD382A-BF04-4387-A5BC-96868B488FA6}" type="slidenum">
              <a:rPr lang="tr-TR" smtClean="0"/>
              <a:t>2</a:t>
            </a:fld>
            <a:endParaRPr lang="tr-TR"/>
          </a:p>
        </p:txBody>
      </p:sp>
    </p:spTree>
    <p:extLst>
      <p:ext uri="{BB962C8B-B14F-4D97-AF65-F5344CB8AC3E}">
        <p14:creationId xmlns:p14="http://schemas.microsoft.com/office/powerpoint/2010/main" val="228694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BB652-1C8C-70D1-5E45-75F465D89C4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8B447F7-3909-D8AA-0714-87327FA2D22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E51DABB-8E9F-8C97-CC81-D5531DC3261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FE6A209-B2D8-6E75-B0A4-B6C345565752}"/>
              </a:ext>
            </a:extLst>
          </p:cNvPr>
          <p:cNvSpPr>
            <a:spLocks noGrp="1"/>
          </p:cNvSpPr>
          <p:nvPr>
            <p:ph type="sldNum" sz="quarter" idx="5"/>
          </p:nvPr>
        </p:nvSpPr>
        <p:spPr/>
        <p:txBody>
          <a:bodyPr/>
          <a:lstStyle/>
          <a:p>
            <a:fld id="{8FDD382A-BF04-4387-A5BC-96868B488FA6}" type="slidenum">
              <a:rPr lang="tr-TR" smtClean="0"/>
              <a:t>14</a:t>
            </a:fld>
            <a:endParaRPr lang="tr-TR"/>
          </a:p>
        </p:txBody>
      </p:sp>
    </p:spTree>
    <p:extLst>
      <p:ext uri="{BB962C8B-B14F-4D97-AF65-F5344CB8AC3E}">
        <p14:creationId xmlns:p14="http://schemas.microsoft.com/office/powerpoint/2010/main" val="770202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2.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2.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2.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2.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2.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2.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image" Target="../media/image2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2.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C294EA-8C5F-D241-B622-6ECBB3F55A81}"/>
              </a:ext>
            </a:extLst>
          </p:cNvPr>
          <p:cNvSpPr>
            <a:spLocks noGrp="1"/>
          </p:cNvSpPr>
          <p:nvPr>
            <p:ph type="ctrTitle"/>
          </p:nvPr>
        </p:nvSpPr>
        <p:spPr/>
        <p:txBody>
          <a:bodyPr/>
          <a:lstStyle/>
          <a:p>
            <a:r>
              <a:rPr lang="tr-TR"/>
              <a:t>TEMEL MATEMATİK-I</a:t>
            </a:r>
            <a:endParaRPr lang="tr-TR" dirty="0"/>
          </a:p>
        </p:txBody>
      </p:sp>
      <p:sp>
        <p:nvSpPr>
          <p:cNvPr id="3" name="Alt Başlık 2">
            <a:extLst>
              <a:ext uri="{FF2B5EF4-FFF2-40B4-BE49-F238E27FC236}">
                <a16:creationId xmlns:a16="http://schemas.microsoft.com/office/drawing/2014/main" id="{E3CBE3F7-9009-BAEE-9662-FE5607FEBD86}"/>
              </a:ext>
            </a:extLst>
          </p:cNvPr>
          <p:cNvSpPr>
            <a:spLocks noGrp="1"/>
          </p:cNvSpPr>
          <p:nvPr>
            <p:ph type="subTitle" idx="1"/>
          </p:nvPr>
        </p:nvSpPr>
        <p:spPr/>
        <p:txBody>
          <a:bodyPr/>
          <a:lstStyle/>
          <a:p>
            <a:r>
              <a:rPr lang="tr-TR" dirty="0"/>
              <a:t>Ayşe Cansev ÖZDEMİR</a:t>
            </a:r>
          </a:p>
        </p:txBody>
      </p:sp>
    </p:spTree>
    <p:extLst>
      <p:ext uri="{BB962C8B-B14F-4D97-AF65-F5344CB8AC3E}">
        <p14:creationId xmlns:p14="http://schemas.microsoft.com/office/powerpoint/2010/main" val="2520683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3BC38287-2FE7-B23E-B205-E97311E69539}"/>
              </a:ext>
            </a:extLst>
          </p:cNvPr>
          <p:cNvSpPr txBox="1"/>
          <p:nvPr/>
        </p:nvSpPr>
        <p:spPr>
          <a:xfrm>
            <a:off x="348148" y="1750950"/>
            <a:ext cx="8322323" cy="553998"/>
          </a:xfrm>
          <a:prstGeom prst="rect">
            <a:avLst/>
          </a:prstGeom>
          <a:noFill/>
        </p:spPr>
        <p:txBody>
          <a:bodyPr wrap="square">
            <a:spAutoFit/>
          </a:bodyPr>
          <a:lstStyle/>
          <a:p>
            <a:r>
              <a:rPr lang="tr-TR" sz="1500" b="1" dirty="0">
                <a:solidFill>
                  <a:srgbClr val="055160"/>
                </a:solidFill>
                <a:latin typeface="Arial" panose="020B0604020202020204" pitchFamily="34" charset="0"/>
              </a:rPr>
              <a:t>Birbiriyle doğru orantılı ve orantı sabiti 3 olan </a:t>
            </a:r>
            <a:r>
              <a:rPr lang="tr-TR" sz="1500" b="1" dirty="0"/>
              <a:t>x</a:t>
            </a:r>
            <a:r>
              <a:rPr lang="tr-TR" sz="1500" b="1" dirty="0">
                <a:solidFill>
                  <a:srgbClr val="055160"/>
                </a:solidFill>
                <a:latin typeface="Arial" panose="020B0604020202020204" pitchFamily="34" charset="0"/>
              </a:rPr>
              <a:t> ve </a:t>
            </a:r>
            <a:r>
              <a:rPr lang="tr-TR" sz="1500" b="1" dirty="0"/>
              <a:t>y </a:t>
            </a:r>
            <a:r>
              <a:rPr lang="tr-TR" sz="1500" b="1" dirty="0">
                <a:solidFill>
                  <a:srgbClr val="055160"/>
                </a:solidFill>
                <a:latin typeface="Arial" panose="020B0604020202020204" pitchFamily="34" charset="0"/>
              </a:rPr>
              <a:t>değişkenlerinin farklı değerlerini tablo üzerinde gösterimi. </a:t>
            </a:r>
            <a:endParaRPr lang="tr-TR" sz="1500" b="1" dirty="0"/>
          </a:p>
        </p:txBody>
      </p:sp>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E4E9F522-8E09-2F96-86C6-1B03C29122EA}"/>
                  </a:ext>
                </a:extLst>
              </p:cNvPr>
              <p:cNvSpPr txBox="1"/>
              <p:nvPr/>
            </p:nvSpPr>
            <p:spPr>
              <a:xfrm>
                <a:off x="348149" y="2486914"/>
                <a:ext cx="1100429" cy="597408"/>
              </a:xfrm>
              <a:prstGeom prst="rect">
                <a:avLst/>
              </a:prstGeom>
              <a:noFill/>
            </p:spPr>
            <p:txBody>
              <a:bodyPr wrap="square">
                <a:spAutoFit/>
              </a:bodyPr>
              <a:lstStyle/>
              <a:p>
                <a14:m>
                  <m:oMath xmlns:m="http://schemas.openxmlformats.org/officeDocument/2006/math">
                    <m:f>
                      <m:fPr>
                        <m:ctrlPr>
                          <a:rPr lang="en-US" sz="2250" b="1" i="1">
                            <a:latin typeface="Cambria Math" panose="02040503050406030204" pitchFamily="18" charset="0"/>
                            <a:cs typeface="Arial" panose="020B0604020202020204" pitchFamily="34" charset="0"/>
                          </a:rPr>
                        </m:ctrlPr>
                      </m:fPr>
                      <m:num>
                        <m:r>
                          <a:rPr lang="tr-TR" sz="2250" b="1" i="1">
                            <a:latin typeface="Cambria Math" panose="02040503050406030204" pitchFamily="18" charset="0"/>
                            <a:cs typeface="Arial" panose="020B0604020202020204" pitchFamily="34" charset="0"/>
                          </a:rPr>
                          <m:t>𝒙</m:t>
                        </m:r>
                      </m:num>
                      <m:den>
                        <m:r>
                          <a:rPr lang="tr-TR" sz="2250" b="1" i="1">
                            <a:latin typeface="Cambria Math" panose="02040503050406030204" pitchFamily="18" charset="0"/>
                            <a:cs typeface="Arial" panose="020B0604020202020204" pitchFamily="34" charset="0"/>
                          </a:rPr>
                          <m:t>𝒚</m:t>
                        </m:r>
                      </m:den>
                    </m:f>
                  </m:oMath>
                </a14:m>
                <a:r>
                  <a:rPr lang="tr-TR" sz="2250" dirty="0"/>
                  <a:t> = 3</a:t>
                </a:r>
              </a:p>
            </p:txBody>
          </p:sp>
        </mc:Choice>
        <mc:Fallback xmlns="">
          <p:sp>
            <p:nvSpPr>
              <p:cNvPr id="14" name="Metin kutusu 13">
                <a:extLst>
                  <a:ext uri="{FF2B5EF4-FFF2-40B4-BE49-F238E27FC236}">
                    <a16:creationId xmlns:a16="http://schemas.microsoft.com/office/drawing/2014/main" id="{E4E9F522-8E09-2F96-86C6-1B03C29122EA}"/>
                  </a:ext>
                </a:extLst>
              </p:cNvPr>
              <p:cNvSpPr txBox="1">
                <a:spLocks noRot="1" noChangeAspect="1" noMove="1" noResize="1" noEditPoints="1" noAdjustHandles="1" noChangeArrowheads="1" noChangeShapeType="1" noTextEdit="1"/>
              </p:cNvSpPr>
              <p:nvPr/>
            </p:nvSpPr>
            <p:spPr>
              <a:xfrm>
                <a:off x="348149" y="2486914"/>
                <a:ext cx="1100429" cy="597408"/>
              </a:xfrm>
              <a:prstGeom prst="rect">
                <a:avLst/>
              </a:prstGeom>
              <a:blipFill>
                <a:blip r:embed="rId4"/>
                <a:stretch>
                  <a:fillRect b="-2041"/>
                </a:stretch>
              </a:blipFill>
            </p:spPr>
            <p:txBody>
              <a:bodyPr/>
              <a:lstStyle/>
              <a:p>
                <a:r>
                  <a:rPr lang="tr-TR">
                    <a:noFill/>
                  </a:rPr>
                  <a:t> </a:t>
                </a:r>
              </a:p>
            </p:txBody>
          </p:sp>
        </mc:Fallback>
      </mc:AlternateContent>
      <p:graphicFrame>
        <p:nvGraphicFramePr>
          <p:cNvPr id="15" name="Tablo 14">
            <a:extLst>
              <a:ext uri="{FF2B5EF4-FFF2-40B4-BE49-F238E27FC236}">
                <a16:creationId xmlns:a16="http://schemas.microsoft.com/office/drawing/2014/main" id="{DD17DF06-BC84-6125-9C8E-38D9F4CA58F6}"/>
              </a:ext>
            </a:extLst>
          </p:cNvPr>
          <p:cNvGraphicFramePr>
            <a:graphicFrameLocks noGrp="1"/>
          </p:cNvGraphicFramePr>
          <p:nvPr>
            <p:extLst>
              <p:ext uri="{D42A27DB-BD31-4B8C-83A1-F6EECF244321}">
                <p14:modId xmlns:p14="http://schemas.microsoft.com/office/powerpoint/2010/main" val="765416653"/>
              </p:ext>
            </p:extLst>
          </p:nvPr>
        </p:nvGraphicFramePr>
        <p:xfrm>
          <a:off x="1056657" y="3266288"/>
          <a:ext cx="6096000" cy="838200"/>
        </p:xfrm>
        <a:graphic>
          <a:graphicData uri="http://schemas.openxmlformats.org/drawingml/2006/table">
            <a:tbl>
              <a:tblPr firstRow="1" bandRow="1">
                <a:tableStyleId>{BDBED569-4797-4DF1-A0F4-6AAB3CD982D8}</a:tableStyleId>
              </a:tblPr>
              <a:tblGrid>
                <a:gridCol w="708349">
                  <a:extLst>
                    <a:ext uri="{9D8B030D-6E8A-4147-A177-3AD203B41FA5}">
                      <a16:colId xmlns:a16="http://schemas.microsoft.com/office/drawing/2014/main" val="42742765"/>
                    </a:ext>
                  </a:extLst>
                </a:gridCol>
                <a:gridCol w="510851">
                  <a:extLst>
                    <a:ext uri="{9D8B030D-6E8A-4147-A177-3AD203B41FA5}">
                      <a16:colId xmlns:a16="http://schemas.microsoft.com/office/drawing/2014/main" val="1181840082"/>
                    </a:ext>
                  </a:extLst>
                </a:gridCol>
                <a:gridCol w="609600">
                  <a:extLst>
                    <a:ext uri="{9D8B030D-6E8A-4147-A177-3AD203B41FA5}">
                      <a16:colId xmlns:a16="http://schemas.microsoft.com/office/drawing/2014/main" val="714868662"/>
                    </a:ext>
                  </a:extLst>
                </a:gridCol>
                <a:gridCol w="609600">
                  <a:extLst>
                    <a:ext uri="{9D8B030D-6E8A-4147-A177-3AD203B41FA5}">
                      <a16:colId xmlns:a16="http://schemas.microsoft.com/office/drawing/2014/main" val="4231382398"/>
                    </a:ext>
                  </a:extLst>
                </a:gridCol>
                <a:gridCol w="609600">
                  <a:extLst>
                    <a:ext uri="{9D8B030D-6E8A-4147-A177-3AD203B41FA5}">
                      <a16:colId xmlns:a16="http://schemas.microsoft.com/office/drawing/2014/main" val="3004973034"/>
                    </a:ext>
                  </a:extLst>
                </a:gridCol>
                <a:gridCol w="609600">
                  <a:extLst>
                    <a:ext uri="{9D8B030D-6E8A-4147-A177-3AD203B41FA5}">
                      <a16:colId xmlns:a16="http://schemas.microsoft.com/office/drawing/2014/main" val="1384158029"/>
                    </a:ext>
                  </a:extLst>
                </a:gridCol>
                <a:gridCol w="609600">
                  <a:extLst>
                    <a:ext uri="{9D8B030D-6E8A-4147-A177-3AD203B41FA5}">
                      <a16:colId xmlns:a16="http://schemas.microsoft.com/office/drawing/2014/main" val="1293246490"/>
                    </a:ext>
                  </a:extLst>
                </a:gridCol>
                <a:gridCol w="609600">
                  <a:extLst>
                    <a:ext uri="{9D8B030D-6E8A-4147-A177-3AD203B41FA5}">
                      <a16:colId xmlns:a16="http://schemas.microsoft.com/office/drawing/2014/main" val="2779215452"/>
                    </a:ext>
                  </a:extLst>
                </a:gridCol>
                <a:gridCol w="609600">
                  <a:extLst>
                    <a:ext uri="{9D8B030D-6E8A-4147-A177-3AD203B41FA5}">
                      <a16:colId xmlns:a16="http://schemas.microsoft.com/office/drawing/2014/main" val="2687907847"/>
                    </a:ext>
                  </a:extLst>
                </a:gridCol>
                <a:gridCol w="609600">
                  <a:extLst>
                    <a:ext uri="{9D8B030D-6E8A-4147-A177-3AD203B41FA5}">
                      <a16:colId xmlns:a16="http://schemas.microsoft.com/office/drawing/2014/main" val="461786723"/>
                    </a:ext>
                  </a:extLst>
                </a:gridCol>
              </a:tblGrid>
              <a:tr h="411480">
                <a:tc>
                  <a:txBody>
                    <a:bodyPr/>
                    <a:lstStyle/>
                    <a:p>
                      <a:pPr algn="ctr"/>
                      <a:r>
                        <a:rPr lang="tr-TR" sz="2300" b="1" dirty="0">
                          <a:solidFill>
                            <a:srgbClr val="FF0000"/>
                          </a:solidFill>
                        </a:rPr>
                        <a:t>x</a:t>
                      </a:r>
                    </a:p>
                  </a:txBody>
                  <a:tcPr marL="68580" marR="68580" marT="34290" marB="34290"/>
                </a:tc>
                <a:tc>
                  <a:txBody>
                    <a:bodyPr/>
                    <a:lstStyle/>
                    <a:p>
                      <a:pPr algn="ctr"/>
                      <a:r>
                        <a:rPr lang="tr-TR" sz="1400" dirty="0"/>
                        <a:t>9</a:t>
                      </a:r>
                    </a:p>
                  </a:txBody>
                  <a:tcPr marL="68580" marR="68580" marT="34290" marB="34290"/>
                </a:tc>
                <a:tc>
                  <a:txBody>
                    <a:bodyPr/>
                    <a:lstStyle/>
                    <a:p>
                      <a:pPr algn="ctr"/>
                      <a:r>
                        <a:rPr lang="tr-TR" sz="1400" dirty="0"/>
                        <a:t>15</a:t>
                      </a:r>
                    </a:p>
                  </a:txBody>
                  <a:tcPr marL="68580" marR="68580" marT="34290" marB="34290"/>
                </a:tc>
                <a:tc>
                  <a:txBody>
                    <a:bodyPr/>
                    <a:lstStyle/>
                    <a:p>
                      <a:pPr algn="ctr"/>
                      <a:r>
                        <a:rPr lang="tr-TR" sz="1400" dirty="0"/>
                        <a:t>21</a:t>
                      </a:r>
                    </a:p>
                  </a:txBody>
                  <a:tcPr marL="68580" marR="68580" marT="34290" marB="34290"/>
                </a:tc>
                <a:tc>
                  <a:txBody>
                    <a:bodyPr/>
                    <a:lstStyle/>
                    <a:p>
                      <a:pPr algn="ctr"/>
                      <a:r>
                        <a:rPr lang="tr-TR" sz="1400" dirty="0"/>
                        <a:t>24</a:t>
                      </a:r>
                    </a:p>
                  </a:txBody>
                  <a:tcPr marL="68580" marR="68580" marT="34290" marB="34290"/>
                </a:tc>
                <a:tc>
                  <a:txBody>
                    <a:bodyPr/>
                    <a:lstStyle/>
                    <a:p>
                      <a:pPr algn="ctr"/>
                      <a:r>
                        <a:rPr lang="tr-TR" sz="1400" dirty="0"/>
                        <a:t>18</a:t>
                      </a:r>
                    </a:p>
                  </a:txBody>
                  <a:tcPr marL="68580" marR="68580" marT="34290" marB="34290"/>
                </a:tc>
                <a:tc>
                  <a:txBody>
                    <a:bodyPr/>
                    <a:lstStyle/>
                    <a:p>
                      <a:pPr algn="ctr"/>
                      <a:r>
                        <a:rPr lang="tr-TR" sz="1400" dirty="0"/>
                        <a:t>6</a:t>
                      </a:r>
                    </a:p>
                  </a:txBody>
                  <a:tcPr marL="68580" marR="68580" marT="34290" marB="34290"/>
                </a:tc>
                <a:tc>
                  <a:txBody>
                    <a:bodyPr/>
                    <a:lstStyle/>
                    <a:p>
                      <a:pPr algn="ctr"/>
                      <a:r>
                        <a:rPr lang="tr-TR" sz="1400" dirty="0"/>
                        <a:t>27</a:t>
                      </a:r>
                    </a:p>
                  </a:txBody>
                  <a:tcPr marL="68580" marR="68580" marT="34290" marB="34290"/>
                </a:tc>
                <a:tc>
                  <a:txBody>
                    <a:bodyPr/>
                    <a:lstStyle/>
                    <a:p>
                      <a:pPr algn="ctr"/>
                      <a:r>
                        <a:rPr lang="tr-TR" sz="1400" dirty="0"/>
                        <a:t>12</a:t>
                      </a:r>
                    </a:p>
                  </a:txBody>
                  <a:tcPr marL="68580" marR="68580" marT="34290" marB="34290"/>
                </a:tc>
                <a:tc>
                  <a:txBody>
                    <a:bodyPr/>
                    <a:lstStyle/>
                    <a:p>
                      <a:pPr algn="ctr"/>
                      <a:r>
                        <a:rPr lang="tr-TR" sz="1400" dirty="0"/>
                        <a:t>30</a:t>
                      </a:r>
                    </a:p>
                  </a:txBody>
                  <a:tcPr marL="68580" marR="68580" marT="34290" marB="34290"/>
                </a:tc>
                <a:extLst>
                  <a:ext uri="{0D108BD9-81ED-4DB2-BD59-A6C34878D82A}">
                    <a16:rowId xmlns:a16="http://schemas.microsoft.com/office/drawing/2014/main" val="142525711"/>
                  </a:ext>
                </a:extLst>
              </a:tr>
              <a:tr h="411480">
                <a:tc>
                  <a:txBody>
                    <a:bodyPr/>
                    <a:lstStyle/>
                    <a:p>
                      <a:pPr algn="ctr"/>
                      <a:r>
                        <a:rPr lang="tr-TR" sz="2300" b="1" dirty="0">
                          <a:solidFill>
                            <a:srgbClr val="FF0000"/>
                          </a:solidFill>
                        </a:rPr>
                        <a:t>y</a:t>
                      </a:r>
                    </a:p>
                  </a:txBody>
                  <a:tcPr marL="68580" marR="68580" marT="34290" marB="34290"/>
                </a:tc>
                <a:tc>
                  <a:txBody>
                    <a:bodyPr/>
                    <a:lstStyle/>
                    <a:p>
                      <a:pPr algn="ctr"/>
                      <a:r>
                        <a:rPr lang="tr-TR" sz="1400" dirty="0"/>
                        <a:t>3</a:t>
                      </a:r>
                    </a:p>
                  </a:txBody>
                  <a:tcPr marL="68580" marR="68580" marT="34290" marB="34290"/>
                </a:tc>
                <a:tc>
                  <a:txBody>
                    <a:bodyPr/>
                    <a:lstStyle/>
                    <a:p>
                      <a:pPr algn="ctr"/>
                      <a:r>
                        <a:rPr lang="tr-TR" sz="1400" dirty="0"/>
                        <a:t>5</a:t>
                      </a:r>
                    </a:p>
                  </a:txBody>
                  <a:tcPr marL="68580" marR="68580" marT="34290" marB="34290"/>
                </a:tc>
                <a:tc>
                  <a:txBody>
                    <a:bodyPr/>
                    <a:lstStyle/>
                    <a:p>
                      <a:pPr algn="ctr"/>
                      <a:r>
                        <a:rPr lang="tr-TR" sz="1400" dirty="0"/>
                        <a:t>7</a:t>
                      </a:r>
                    </a:p>
                  </a:txBody>
                  <a:tcPr marL="68580" marR="68580" marT="34290" marB="34290"/>
                </a:tc>
                <a:tc>
                  <a:txBody>
                    <a:bodyPr/>
                    <a:lstStyle/>
                    <a:p>
                      <a:pPr algn="ctr"/>
                      <a:r>
                        <a:rPr lang="tr-TR" sz="1400" dirty="0"/>
                        <a:t>8</a:t>
                      </a:r>
                    </a:p>
                  </a:txBody>
                  <a:tcPr marL="68580" marR="68580" marT="34290" marB="34290"/>
                </a:tc>
                <a:tc>
                  <a:txBody>
                    <a:bodyPr/>
                    <a:lstStyle/>
                    <a:p>
                      <a:pPr algn="ctr"/>
                      <a:r>
                        <a:rPr lang="tr-TR" sz="1400" dirty="0"/>
                        <a:t>6</a:t>
                      </a:r>
                    </a:p>
                  </a:txBody>
                  <a:tcPr marL="68580" marR="68580" marT="34290" marB="34290"/>
                </a:tc>
                <a:tc>
                  <a:txBody>
                    <a:bodyPr/>
                    <a:lstStyle/>
                    <a:p>
                      <a:pPr algn="ctr"/>
                      <a:r>
                        <a:rPr lang="tr-TR" sz="1400" dirty="0"/>
                        <a:t>2</a:t>
                      </a:r>
                    </a:p>
                  </a:txBody>
                  <a:tcPr marL="68580" marR="68580" marT="34290" marB="34290"/>
                </a:tc>
                <a:tc>
                  <a:txBody>
                    <a:bodyPr/>
                    <a:lstStyle/>
                    <a:p>
                      <a:pPr algn="ctr"/>
                      <a:r>
                        <a:rPr lang="tr-TR" sz="1400" dirty="0"/>
                        <a:t>9</a:t>
                      </a:r>
                    </a:p>
                  </a:txBody>
                  <a:tcPr marL="68580" marR="68580" marT="34290" marB="34290"/>
                </a:tc>
                <a:tc>
                  <a:txBody>
                    <a:bodyPr/>
                    <a:lstStyle/>
                    <a:p>
                      <a:pPr algn="ctr"/>
                      <a:r>
                        <a:rPr lang="tr-TR" sz="1400" dirty="0"/>
                        <a:t>4</a:t>
                      </a:r>
                    </a:p>
                  </a:txBody>
                  <a:tcPr marL="68580" marR="68580" marT="34290" marB="34290"/>
                </a:tc>
                <a:tc>
                  <a:txBody>
                    <a:bodyPr/>
                    <a:lstStyle/>
                    <a:p>
                      <a:pPr algn="ctr"/>
                      <a:r>
                        <a:rPr lang="tr-TR" sz="1400" dirty="0"/>
                        <a:t>10</a:t>
                      </a:r>
                    </a:p>
                  </a:txBody>
                  <a:tcPr marL="68580" marR="68580" marT="34290" marB="34290"/>
                </a:tc>
                <a:extLst>
                  <a:ext uri="{0D108BD9-81ED-4DB2-BD59-A6C34878D82A}">
                    <a16:rowId xmlns:a16="http://schemas.microsoft.com/office/drawing/2014/main" val="2961090081"/>
                  </a:ext>
                </a:extLst>
              </a:tr>
            </a:tbl>
          </a:graphicData>
        </a:graphic>
      </p:graphicFrame>
      <p:sp>
        <p:nvSpPr>
          <p:cNvPr id="2" name="TextBox 1">
            <a:extLst>
              <a:ext uri="{FF2B5EF4-FFF2-40B4-BE49-F238E27FC236}">
                <a16:creationId xmlns:a16="http://schemas.microsoft.com/office/drawing/2014/main" id="{94BB4BCE-E422-94C6-2DCB-54869D00FF3C}"/>
              </a:ext>
            </a:extLst>
          </p:cNvPr>
          <p:cNvSpPr txBox="1"/>
          <p:nvPr/>
        </p:nvSpPr>
        <p:spPr>
          <a:xfrm>
            <a:off x="348149" y="607547"/>
            <a:ext cx="8393901" cy="584775"/>
          </a:xfrm>
          <a:prstGeom prst="rect">
            <a:avLst/>
          </a:prstGeom>
          <a:solidFill>
            <a:schemeClr val="accent1">
              <a:lumMod val="20000"/>
              <a:lumOff val="80000"/>
            </a:schemeClr>
          </a:solidFill>
        </p:spPr>
        <p:txBody>
          <a:bodyPr wrap="square">
            <a:spAutoFit/>
          </a:bodyPr>
          <a:lstStyle/>
          <a:p>
            <a:pPr>
              <a:defRPr sz="3200" b="1"/>
            </a:pPr>
            <a:r>
              <a:rPr lang="tr-TR" dirty="0"/>
              <a:t>ÖRNEK-2</a:t>
            </a:r>
            <a:endParaRPr dirty="0"/>
          </a:p>
        </p:txBody>
      </p:sp>
      <p:pic>
        <p:nvPicPr>
          <p:cNvPr id="3" name="5_10">
            <a:hlinkClick r:id="" action="ppaction://media"/>
            <a:extLst>
              <a:ext uri="{FF2B5EF4-FFF2-40B4-BE49-F238E27FC236}">
                <a16:creationId xmlns:a16="http://schemas.microsoft.com/office/drawing/2014/main" id="{5735D4B2-4FC6-AB6F-F0F2-1172C75A3F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8368" y="6250453"/>
            <a:ext cx="487363" cy="487363"/>
          </a:xfrm>
          <a:prstGeom prst="rect">
            <a:avLst/>
          </a:prstGeom>
        </p:spPr>
      </p:pic>
    </p:spTree>
    <p:extLst>
      <p:ext uri="{BB962C8B-B14F-4D97-AF65-F5344CB8AC3E}">
        <p14:creationId xmlns:p14="http://schemas.microsoft.com/office/powerpoint/2010/main" val="35979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8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882B90EC-DCDA-811C-4C9F-8A236A696535}"/>
              </a:ext>
            </a:extLst>
          </p:cNvPr>
          <p:cNvSpPr txBox="1"/>
          <p:nvPr/>
        </p:nvSpPr>
        <p:spPr>
          <a:xfrm>
            <a:off x="296365" y="1483099"/>
            <a:ext cx="8389832" cy="553998"/>
          </a:xfrm>
          <a:prstGeom prst="rect">
            <a:avLst/>
          </a:prstGeom>
          <a:noFill/>
        </p:spPr>
        <p:txBody>
          <a:bodyPr wrap="square">
            <a:spAutoFit/>
          </a:bodyPr>
          <a:lstStyle/>
          <a:p>
            <a:r>
              <a:rPr lang="tr-TR" sz="1500" b="1" dirty="0">
                <a:solidFill>
                  <a:srgbClr val="055160"/>
                </a:solidFill>
                <a:latin typeface="Arial" panose="020B0604020202020204" pitchFamily="34" charset="0"/>
              </a:rPr>
              <a:t>Birbiriyle ters orantılı ve çarpımları 3 olan </a:t>
            </a:r>
            <a:r>
              <a:rPr lang="tr-TR" sz="1500" b="1" dirty="0"/>
              <a:t>x</a:t>
            </a:r>
            <a:r>
              <a:rPr lang="tr-TR" sz="1500" b="1" dirty="0">
                <a:solidFill>
                  <a:srgbClr val="055160"/>
                </a:solidFill>
                <a:latin typeface="Arial" panose="020B0604020202020204" pitchFamily="34" charset="0"/>
              </a:rPr>
              <a:t> ve </a:t>
            </a:r>
            <a:r>
              <a:rPr lang="tr-TR" sz="1500" b="1" dirty="0"/>
              <a:t>y</a:t>
            </a:r>
            <a:r>
              <a:rPr lang="tr-TR" sz="1500" b="1" dirty="0">
                <a:solidFill>
                  <a:srgbClr val="055160"/>
                </a:solidFill>
                <a:latin typeface="Arial" panose="020B0604020202020204" pitchFamily="34" charset="0"/>
              </a:rPr>
              <a:t> değişkenlerinin farklı değerlerini tablo üzerinde gösterelim.</a:t>
            </a:r>
            <a:endParaRPr lang="tr-TR" sz="1500" b="1" dirty="0"/>
          </a:p>
        </p:txBody>
      </p:sp>
      <mc:AlternateContent xmlns:mc="http://schemas.openxmlformats.org/markup-compatibility/2006">
        <mc:Choice xmlns:a14="http://schemas.microsoft.com/office/drawing/2010/main" Requires="a14">
          <p:sp>
            <p:nvSpPr>
              <p:cNvPr id="7" name="Metin kutusu 6">
                <a:extLst>
                  <a:ext uri="{FF2B5EF4-FFF2-40B4-BE49-F238E27FC236}">
                    <a16:creationId xmlns:a16="http://schemas.microsoft.com/office/drawing/2014/main" id="{BC2C8FE8-3A36-5229-A70A-9B9B9D932C0A}"/>
                  </a:ext>
                </a:extLst>
              </p:cNvPr>
              <p:cNvSpPr txBox="1"/>
              <p:nvPr/>
            </p:nvSpPr>
            <p:spPr>
              <a:xfrm>
                <a:off x="576749" y="2134893"/>
                <a:ext cx="1584066" cy="438582"/>
              </a:xfrm>
              <a:prstGeom prst="rect">
                <a:avLst/>
              </a:prstGeom>
              <a:noFill/>
            </p:spPr>
            <p:txBody>
              <a:bodyPr wrap="square">
                <a:spAutoFit/>
              </a:bodyPr>
              <a:lstStyle/>
              <a:p>
                <a14:m>
                  <m:oMath xmlns:m="http://schemas.openxmlformats.org/officeDocument/2006/math">
                    <m:r>
                      <a:rPr lang="tr-TR" sz="2250" b="1" i="1">
                        <a:latin typeface="Cambria Math" panose="02040503050406030204" pitchFamily="18" charset="0"/>
                        <a:cs typeface="Arial" panose="020B0604020202020204" pitchFamily="34" charset="0"/>
                      </a:rPr>
                      <m:t>𝒙</m:t>
                    </m:r>
                    <m:r>
                      <a:rPr lang="tr-TR" sz="2250" b="1" i="1">
                        <a:latin typeface="Cambria Math" panose="02040503050406030204" pitchFamily="18" charset="0"/>
                        <a:cs typeface="Arial" panose="020B0604020202020204" pitchFamily="34" charset="0"/>
                      </a:rPr>
                      <m:t>.</m:t>
                    </m:r>
                    <m:r>
                      <a:rPr lang="tr-TR" sz="2250" b="1" i="1">
                        <a:latin typeface="Cambria Math" panose="02040503050406030204" pitchFamily="18" charset="0"/>
                        <a:cs typeface="Arial" panose="020B0604020202020204" pitchFamily="34" charset="0"/>
                      </a:rPr>
                      <m:t>𝒚</m:t>
                    </m:r>
                  </m:oMath>
                </a14:m>
                <a:r>
                  <a:rPr lang="tr-TR" sz="2250" dirty="0"/>
                  <a:t>= 81</a:t>
                </a:r>
              </a:p>
            </p:txBody>
          </p:sp>
        </mc:Choice>
        <mc:Fallback>
          <p:sp>
            <p:nvSpPr>
              <p:cNvPr id="7" name="Metin kutusu 6">
                <a:extLst>
                  <a:ext uri="{FF2B5EF4-FFF2-40B4-BE49-F238E27FC236}">
                    <a16:creationId xmlns:a16="http://schemas.microsoft.com/office/drawing/2014/main" id="{BC2C8FE8-3A36-5229-A70A-9B9B9D932C0A}"/>
                  </a:ext>
                </a:extLst>
              </p:cNvPr>
              <p:cNvSpPr txBox="1">
                <a:spLocks noRot="1" noChangeAspect="1" noMove="1" noResize="1" noEditPoints="1" noAdjustHandles="1" noChangeArrowheads="1" noChangeShapeType="1" noTextEdit="1"/>
              </p:cNvSpPr>
              <p:nvPr/>
            </p:nvSpPr>
            <p:spPr>
              <a:xfrm>
                <a:off x="576749" y="2134893"/>
                <a:ext cx="1584066" cy="438582"/>
              </a:xfrm>
              <a:prstGeom prst="rect">
                <a:avLst/>
              </a:prstGeom>
              <a:blipFill>
                <a:blip r:embed="rId4"/>
                <a:stretch>
                  <a:fillRect t="-8333" b="-29167"/>
                </a:stretch>
              </a:blipFill>
            </p:spPr>
            <p:txBody>
              <a:bodyPr/>
              <a:lstStyle/>
              <a:p>
                <a:r>
                  <a:rPr lang="tr-TR">
                    <a:noFill/>
                  </a:rPr>
                  <a:t> </a:t>
                </a:r>
              </a:p>
            </p:txBody>
          </p:sp>
        </mc:Fallback>
      </mc:AlternateContent>
      <p:graphicFrame>
        <p:nvGraphicFramePr>
          <p:cNvPr id="8" name="Tablo 7">
            <a:extLst>
              <a:ext uri="{FF2B5EF4-FFF2-40B4-BE49-F238E27FC236}">
                <a16:creationId xmlns:a16="http://schemas.microsoft.com/office/drawing/2014/main" id="{A84C08C0-81C7-BD9D-BFC4-DC3975A1737E}"/>
              </a:ext>
            </a:extLst>
          </p:cNvPr>
          <p:cNvGraphicFramePr>
            <a:graphicFrameLocks noGrp="1"/>
          </p:cNvGraphicFramePr>
          <p:nvPr/>
        </p:nvGraphicFramePr>
        <p:xfrm>
          <a:off x="2160815" y="3017520"/>
          <a:ext cx="3048000" cy="838200"/>
        </p:xfrm>
        <a:graphic>
          <a:graphicData uri="http://schemas.openxmlformats.org/drawingml/2006/table">
            <a:tbl>
              <a:tblPr firstRow="1" bandRow="1">
                <a:tableStyleId>{BDBED569-4797-4DF1-A0F4-6AAB3CD982D8}</a:tableStyleId>
              </a:tblPr>
              <a:tblGrid>
                <a:gridCol w="708349">
                  <a:extLst>
                    <a:ext uri="{9D8B030D-6E8A-4147-A177-3AD203B41FA5}">
                      <a16:colId xmlns:a16="http://schemas.microsoft.com/office/drawing/2014/main" val="42742765"/>
                    </a:ext>
                  </a:extLst>
                </a:gridCol>
                <a:gridCol w="510851">
                  <a:extLst>
                    <a:ext uri="{9D8B030D-6E8A-4147-A177-3AD203B41FA5}">
                      <a16:colId xmlns:a16="http://schemas.microsoft.com/office/drawing/2014/main" val="1181840082"/>
                    </a:ext>
                  </a:extLst>
                </a:gridCol>
                <a:gridCol w="609600">
                  <a:extLst>
                    <a:ext uri="{9D8B030D-6E8A-4147-A177-3AD203B41FA5}">
                      <a16:colId xmlns:a16="http://schemas.microsoft.com/office/drawing/2014/main" val="714868662"/>
                    </a:ext>
                  </a:extLst>
                </a:gridCol>
                <a:gridCol w="609600">
                  <a:extLst>
                    <a:ext uri="{9D8B030D-6E8A-4147-A177-3AD203B41FA5}">
                      <a16:colId xmlns:a16="http://schemas.microsoft.com/office/drawing/2014/main" val="4231382398"/>
                    </a:ext>
                  </a:extLst>
                </a:gridCol>
                <a:gridCol w="609600">
                  <a:extLst>
                    <a:ext uri="{9D8B030D-6E8A-4147-A177-3AD203B41FA5}">
                      <a16:colId xmlns:a16="http://schemas.microsoft.com/office/drawing/2014/main" val="3004973034"/>
                    </a:ext>
                  </a:extLst>
                </a:gridCol>
              </a:tblGrid>
              <a:tr h="411480">
                <a:tc>
                  <a:txBody>
                    <a:bodyPr/>
                    <a:lstStyle/>
                    <a:p>
                      <a:pPr algn="ctr"/>
                      <a:r>
                        <a:rPr lang="tr-TR" sz="2300" b="1" dirty="0">
                          <a:solidFill>
                            <a:srgbClr val="FF0000"/>
                          </a:solidFill>
                        </a:rPr>
                        <a:t>x</a:t>
                      </a:r>
                    </a:p>
                  </a:txBody>
                  <a:tcPr marL="68580" marR="68580" marT="34290" marB="34290"/>
                </a:tc>
                <a:tc>
                  <a:txBody>
                    <a:bodyPr/>
                    <a:lstStyle/>
                    <a:p>
                      <a:pPr algn="ctr"/>
                      <a:r>
                        <a:rPr lang="tr-TR" sz="1400" dirty="0"/>
                        <a:t>27</a:t>
                      </a:r>
                    </a:p>
                  </a:txBody>
                  <a:tcPr marL="68580" marR="68580" marT="34290" marB="34290"/>
                </a:tc>
                <a:tc>
                  <a:txBody>
                    <a:bodyPr/>
                    <a:lstStyle/>
                    <a:p>
                      <a:pPr algn="ctr"/>
                      <a:r>
                        <a:rPr lang="tr-TR" sz="1400" dirty="0"/>
                        <a:t>3</a:t>
                      </a:r>
                    </a:p>
                  </a:txBody>
                  <a:tcPr marL="68580" marR="68580" marT="34290" marB="34290"/>
                </a:tc>
                <a:tc>
                  <a:txBody>
                    <a:bodyPr/>
                    <a:lstStyle/>
                    <a:p>
                      <a:pPr algn="ctr"/>
                      <a:r>
                        <a:rPr lang="tr-TR" sz="1400" dirty="0"/>
                        <a:t>81</a:t>
                      </a:r>
                    </a:p>
                  </a:txBody>
                  <a:tcPr marL="68580" marR="68580" marT="34290" marB="34290"/>
                </a:tc>
                <a:tc>
                  <a:txBody>
                    <a:bodyPr/>
                    <a:lstStyle/>
                    <a:p>
                      <a:pPr algn="ctr"/>
                      <a:r>
                        <a:rPr lang="tr-TR" sz="1400" dirty="0"/>
                        <a:t>1</a:t>
                      </a:r>
                    </a:p>
                  </a:txBody>
                  <a:tcPr marL="68580" marR="68580" marT="34290" marB="34290"/>
                </a:tc>
                <a:extLst>
                  <a:ext uri="{0D108BD9-81ED-4DB2-BD59-A6C34878D82A}">
                    <a16:rowId xmlns:a16="http://schemas.microsoft.com/office/drawing/2014/main" val="142525711"/>
                  </a:ext>
                </a:extLst>
              </a:tr>
              <a:tr h="411480">
                <a:tc>
                  <a:txBody>
                    <a:bodyPr/>
                    <a:lstStyle/>
                    <a:p>
                      <a:pPr algn="ctr"/>
                      <a:r>
                        <a:rPr lang="tr-TR" sz="2300" b="1" dirty="0">
                          <a:solidFill>
                            <a:srgbClr val="FF0000"/>
                          </a:solidFill>
                        </a:rPr>
                        <a:t>y</a:t>
                      </a:r>
                    </a:p>
                  </a:txBody>
                  <a:tcPr marL="68580" marR="68580" marT="34290" marB="34290"/>
                </a:tc>
                <a:tc>
                  <a:txBody>
                    <a:bodyPr/>
                    <a:lstStyle/>
                    <a:p>
                      <a:pPr algn="ctr"/>
                      <a:r>
                        <a:rPr lang="tr-TR" sz="1400" dirty="0"/>
                        <a:t>3</a:t>
                      </a:r>
                    </a:p>
                  </a:txBody>
                  <a:tcPr marL="68580" marR="68580" marT="34290" marB="34290"/>
                </a:tc>
                <a:tc>
                  <a:txBody>
                    <a:bodyPr/>
                    <a:lstStyle/>
                    <a:p>
                      <a:pPr algn="ctr"/>
                      <a:r>
                        <a:rPr lang="tr-TR" sz="1400" dirty="0"/>
                        <a:t>27</a:t>
                      </a:r>
                    </a:p>
                  </a:txBody>
                  <a:tcPr marL="68580" marR="68580" marT="34290" marB="34290"/>
                </a:tc>
                <a:tc>
                  <a:txBody>
                    <a:bodyPr/>
                    <a:lstStyle/>
                    <a:p>
                      <a:pPr algn="ctr"/>
                      <a:r>
                        <a:rPr lang="tr-TR" sz="1400" dirty="0"/>
                        <a:t>1</a:t>
                      </a:r>
                    </a:p>
                  </a:txBody>
                  <a:tcPr marL="68580" marR="68580" marT="34290" marB="34290"/>
                </a:tc>
                <a:tc>
                  <a:txBody>
                    <a:bodyPr/>
                    <a:lstStyle/>
                    <a:p>
                      <a:pPr algn="ctr"/>
                      <a:r>
                        <a:rPr lang="tr-TR" sz="1400" dirty="0"/>
                        <a:t>81</a:t>
                      </a:r>
                    </a:p>
                  </a:txBody>
                  <a:tcPr marL="68580" marR="68580" marT="34290" marB="34290"/>
                </a:tc>
                <a:extLst>
                  <a:ext uri="{0D108BD9-81ED-4DB2-BD59-A6C34878D82A}">
                    <a16:rowId xmlns:a16="http://schemas.microsoft.com/office/drawing/2014/main" val="2961090081"/>
                  </a:ext>
                </a:extLst>
              </a:tr>
            </a:tbl>
          </a:graphicData>
        </a:graphic>
      </p:graphicFrame>
      <p:sp>
        <p:nvSpPr>
          <p:cNvPr id="2" name="TextBox 1">
            <a:extLst>
              <a:ext uri="{FF2B5EF4-FFF2-40B4-BE49-F238E27FC236}">
                <a16:creationId xmlns:a16="http://schemas.microsoft.com/office/drawing/2014/main" id="{726DC426-E851-14CD-1CC8-6326E551B0CB}"/>
              </a:ext>
            </a:extLst>
          </p:cNvPr>
          <p:cNvSpPr txBox="1"/>
          <p:nvPr/>
        </p:nvSpPr>
        <p:spPr>
          <a:xfrm>
            <a:off x="292296" y="552165"/>
            <a:ext cx="8393901" cy="584775"/>
          </a:xfrm>
          <a:prstGeom prst="rect">
            <a:avLst/>
          </a:prstGeom>
          <a:solidFill>
            <a:schemeClr val="accent1">
              <a:lumMod val="20000"/>
              <a:lumOff val="80000"/>
            </a:schemeClr>
          </a:solidFill>
        </p:spPr>
        <p:txBody>
          <a:bodyPr wrap="square">
            <a:spAutoFit/>
          </a:bodyPr>
          <a:lstStyle/>
          <a:p>
            <a:pPr>
              <a:defRPr sz="3200" b="1"/>
            </a:pPr>
            <a:r>
              <a:rPr lang="tr-TR" dirty="0"/>
              <a:t>ÖRNEK-3</a:t>
            </a:r>
            <a:endParaRPr dirty="0"/>
          </a:p>
        </p:txBody>
      </p:sp>
      <p:pic>
        <p:nvPicPr>
          <p:cNvPr id="3" name="5_11">
            <a:hlinkClick r:id="" action="ppaction://media"/>
            <a:extLst>
              <a:ext uri="{FF2B5EF4-FFF2-40B4-BE49-F238E27FC236}">
                <a16:creationId xmlns:a16="http://schemas.microsoft.com/office/drawing/2014/main" id="{D7A9B529-0603-E949-027D-6E2858F811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253" y="6235838"/>
            <a:ext cx="487363" cy="487363"/>
          </a:xfrm>
          <a:prstGeom prst="rect">
            <a:avLst/>
          </a:prstGeom>
        </p:spPr>
      </p:pic>
    </p:spTree>
    <p:extLst>
      <p:ext uri="{BB962C8B-B14F-4D97-AF65-F5344CB8AC3E}">
        <p14:creationId xmlns:p14="http://schemas.microsoft.com/office/powerpoint/2010/main" val="50558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5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5366C576-77C3-2A6C-A9B8-813BC8D0B2A5}"/>
                  </a:ext>
                </a:extLst>
              </p:cNvPr>
              <p:cNvSpPr txBox="1"/>
              <p:nvPr/>
            </p:nvSpPr>
            <p:spPr>
              <a:xfrm>
                <a:off x="880781" y="1911936"/>
                <a:ext cx="4572000" cy="477182"/>
              </a:xfrm>
              <a:prstGeom prst="rect">
                <a:avLst/>
              </a:prstGeom>
              <a:noFill/>
            </p:spPr>
            <p:txBody>
              <a:bodyPr wrap="square">
                <a:spAutoFit/>
              </a:bodyPr>
              <a:lstStyle/>
              <a:p>
                <a:pPr marL="257175" indent="-257175">
                  <a:buFont typeface="Wingdings" panose="05000000000000000000" pitchFamily="2" charset="2"/>
                  <a:buChar char="ü"/>
                </a:pP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𝒂</m:t>
                        </m:r>
                      </m:num>
                      <m:den>
                        <m:r>
                          <a:rPr lang="en-US" sz="1875" b="1" i="1">
                            <a:latin typeface="Cambria Math" panose="02040503050406030204" pitchFamily="18" charset="0"/>
                            <a:cs typeface="Arial" panose="020B0604020202020204" pitchFamily="34" charset="0"/>
                          </a:rPr>
                          <m:t>𝒃</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𝒄</m:t>
                        </m:r>
                      </m:num>
                      <m:den>
                        <m:r>
                          <a:rPr lang="en-US" sz="1875" b="1" i="1">
                            <a:latin typeface="Cambria Math" panose="02040503050406030204" pitchFamily="18" charset="0"/>
                            <a:cs typeface="Arial" panose="020B0604020202020204" pitchFamily="34" charset="0"/>
                          </a:rPr>
                          <m:t>𝒅</m:t>
                        </m:r>
                      </m:den>
                    </m:f>
                  </m:oMath>
                </a14:m>
                <a:r>
                  <a:rPr lang="en-US" sz="1875" b="1" dirty="0">
                    <a:latin typeface="Arial Black" panose="020B0A04020102020204" pitchFamily="34" charset="0"/>
                    <a:cs typeface="Arial" panose="020B0604020202020204" pitchFamily="34" charset="0"/>
                  </a:rPr>
                  <a:t>   </a:t>
                </a:r>
                <a:r>
                  <a:rPr lang="en-US" sz="1875" b="1" dirty="0">
                    <a:latin typeface="Arial Black" panose="020B0A04020102020204" pitchFamily="34" charset="0"/>
                    <a:cs typeface="Arial" panose="020B0604020202020204" pitchFamily="34" charset="0"/>
                    <a:sym typeface="Wingdings" panose="05000000000000000000" pitchFamily="2" charset="2"/>
                  </a:rPr>
                  <a:t> </a:t>
                </a:r>
                <a:r>
                  <a:rPr lang="en-US" sz="1875" b="1" dirty="0" err="1">
                    <a:latin typeface="Arial Black" panose="020B0A04020102020204" pitchFamily="34" charset="0"/>
                    <a:cs typeface="Arial" panose="020B0604020202020204" pitchFamily="34" charset="0"/>
                    <a:sym typeface="Wingdings" panose="05000000000000000000" pitchFamily="2" charset="2"/>
                  </a:rPr>
                  <a:t>a.d</a:t>
                </a:r>
                <a:r>
                  <a:rPr lang="en-US" sz="1875" b="1" dirty="0">
                    <a:latin typeface="Arial Black" panose="020B0A04020102020204" pitchFamily="34" charset="0"/>
                    <a:cs typeface="Arial" panose="020B0604020202020204" pitchFamily="34" charset="0"/>
                    <a:sym typeface="Wingdings" panose="05000000000000000000" pitchFamily="2" charset="2"/>
                  </a:rPr>
                  <a:t>=</a:t>
                </a:r>
                <a:r>
                  <a:rPr lang="en-US" sz="1875" b="1" dirty="0" err="1">
                    <a:latin typeface="Arial Black" panose="020B0A04020102020204" pitchFamily="34" charset="0"/>
                    <a:cs typeface="Arial" panose="020B0604020202020204" pitchFamily="34" charset="0"/>
                    <a:sym typeface="Wingdings" panose="05000000000000000000" pitchFamily="2" charset="2"/>
                  </a:rPr>
                  <a:t>b.c</a:t>
                </a:r>
                <a:endParaRPr lang="en-US" sz="1875" b="1" i="1" u="sng" dirty="0">
                  <a:solidFill>
                    <a:srgbClr val="C00000"/>
                  </a:solidFill>
                  <a:latin typeface="Arial Black" panose="020B0A04020102020204" pitchFamily="34" charset="0"/>
                  <a:cs typeface="Arial" panose="020B0604020202020204" pitchFamily="34" charset="0"/>
                </a:endParaRPr>
              </a:p>
            </p:txBody>
          </p:sp>
        </mc:Choice>
        <mc:Fallback xmlns="">
          <p:sp>
            <p:nvSpPr>
              <p:cNvPr id="6" name="Metin kutusu 5">
                <a:extLst>
                  <a:ext uri="{FF2B5EF4-FFF2-40B4-BE49-F238E27FC236}">
                    <a16:creationId xmlns:a16="http://schemas.microsoft.com/office/drawing/2014/main" id="{5366C576-77C3-2A6C-A9B8-813BC8D0B2A5}"/>
                  </a:ext>
                </a:extLst>
              </p:cNvPr>
              <p:cNvSpPr txBox="1">
                <a:spLocks noRot="1" noChangeAspect="1" noMove="1" noResize="1" noEditPoints="1" noAdjustHandles="1" noChangeArrowheads="1" noChangeShapeType="1" noTextEdit="1"/>
              </p:cNvSpPr>
              <p:nvPr/>
            </p:nvSpPr>
            <p:spPr>
              <a:xfrm>
                <a:off x="880781" y="1911936"/>
                <a:ext cx="4572000" cy="477182"/>
              </a:xfrm>
              <a:prstGeom prst="rect">
                <a:avLst/>
              </a:prstGeom>
              <a:blipFill>
                <a:blip r:embed="rId4"/>
                <a:stretch>
                  <a:fillRect l="-933" b="-76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5824C902-DB05-286C-E186-1D68670CD826}"/>
                  </a:ext>
                </a:extLst>
              </p:cNvPr>
              <p:cNvSpPr txBox="1"/>
              <p:nvPr/>
            </p:nvSpPr>
            <p:spPr>
              <a:xfrm>
                <a:off x="880781" y="2604568"/>
                <a:ext cx="4572000" cy="513474"/>
              </a:xfrm>
              <a:prstGeom prst="rect">
                <a:avLst/>
              </a:prstGeom>
              <a:noFill/>
            </p:spPr>
            <p:txBody>
              <a:bodyPr wrap="square">
                <a:spAutoFit/>
              </a:bodyPr>
              <a:lstStyle/>
              <a:p>
                <a:pPr marL="257175" indent="-257175">
                  <a:buFont typeface="Wingdings" panose="05000000000000000000" pitchFamily="2" charset="2"/>
                  <a:buChar char="ü"/>
                </a:pP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𝒂</m:t>
                        </m:r>
                      </m:num>
                      <m:den>
                        <m:r>
                          <a:rPr lang="en-US" sz="1875" b="1" i="1">
                            <a:latin typeface="Cambria Math" panose="02040503050406030204" pitchFamily="18" charset="0"/>
                            <a:cs typeface="Arial" panose="020B0604020202020204" pitchFamily="34" charset="0"/>
                          </a:rPr>
                          <m:t>𝒃</m:t>
                        </m:r>
                      </m:den>
                    </m:f>
                    <m:r>
                      <a:rPr lang="en-US" sz="1875" b="1" i="1">
                        <a:latin typeface="Cambria Math" panose="02040503050406030204" pitchFamily="18" charset="0"/>
                        <a:cs typeface="Arial" panose="020B0604020202020204" pitchFamily="34" charset="0"/>
                      </a:rPr>
                      <m:t>=</m:t>
                    </m:r>
                    <m:r>
                      <a:rPr lang="en-US" sz="1875" b="1" i="1">
                        <a:latin typeface="Cambria Math" panose="02040503050406030204" pitchFamily="18" charset="0"/>
                        <a:cs typeface="Arial" panose="020B0604020202020204" pitchFamily="34" charset="0"/>
                      </a:rPr>
                      <m:t>𝒌</m:t>
                    </m:r>
                    <m:r>
                      <a:rPr lang="en-US" sz="1875" b="1" i="1">
                        <a:latin typeface="Cambria Math" panose="02040503050406030204" pitchFamily="18" charset="0"/>
                        <a:cs typeface="Arial" panose="020B0604020202020204" pitchFamily="34" charset="0"/>
                      </a:rPr>
                      <m:t> </m:t>
                    </m:r>
                  </m:oMath>
                </a14:m>
                <a:r>
                  <a:rPr lang="en-US" sz="1875" b="1" dirty="0">
                    <a:latin typeface="Arial Black" panose="020B0A04020102020204" pitchFamily="34" charset="0"/>
                    <a:cs typeface="Arial" panose="020B0604020202020204" pitchFamily="34" charset="0"/>
                    <a:sym typeface="Wingdings" panose="05000000000000000000" pitchFamily="2" charset="2"/>
                  </a:rPr>
                  <a:t> </a:t>
                </a: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𝒃</m:t>
                        </m:r>
                      </m:num>
                      <m:den>
                        <m:r>
                          <a:rPr lang="en-US" sz="1875" b="1" i="1">
                            <a:latin typeface="Cambria Math" panose="02040503050406030204" pitchFamily="18" charset="0"/>
                            <a:cs typeface="Arial" panose="020B0604020202020204" pitchFamily="34" charset="0"/>
                          </a:rPr>
                          <m:t>𝒂</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𝟏</m:t>
                        </m:r>
                      </m:num>
                      <m:den>
                        <m:r>
                          <a:rPr lang="en-US" sz="1875" b="1" i="1">
                            <a:latin typeface="Cambria Math" panose="02040503050406030204" pitchFamily="18" charset="0"/>
                            <a:cs typeface="Arial" panose="020B0604020202020204" pitchFamily="34" charset="0"/>
                          </a:rPr>
                          <m:t>𝒌</m:t>
                        </m:r>
                      </m:den>
                    </m:f>
                  </m:oMath>
                </a14:m>
                <a:r>
                  <a:rPr lang="en-US" sz="1875" b="1" dirty="0">
                    <a:latin typeface="Arial Black" panose="020B0A04020102020204" pitchFamily="34" charset="0"/>
                    <a:cs typeface="Arial" panose="020B0604020202020204" pitchFamily="34" charset="0"/>
                    <a:sym typeface="Wingdings" panose="05000000000000000000" pitchFamily="2" charset="2"/>
                  </a:rPr>
                  <a:t> </a:t>
                </a:r>
                <a:r>
                  <a:rPr lang="tr-TR" sz="1875" b="1" dirty="0">
                    <a:latin typeface="Arial Black" panose="020B0A04020102020204" pitchFamily="34" charset="0"/>
                    <a:cs typeface="Arial" panose="020B0604020202020204" pitchFamily="34" charset="0"/>
                    <a:sym typeface="Wingdings" panose="05000000000000000000" pitchFamily="2" charset="2"/>
                  </a:rPr>
                  <a:t> </a:t>
                </a:r>
                <a:r>
                  <a:rPr lang="en-US" sz="1875" b="1" dirty="0">
                    <a:latin typeface="Arial Black" panose="020B0A04020102020204" pitchFamily="34" charset="0"/>
                    <a:cs typeface="Arial" panose="020B0604020202020204" pitchFamily="34" charset="0"/>
                    <a:sym typeface="Wingdings" panose="05000000000000000000" pitchFamily="2" charset="2"/>
                  </a:rPr>
                  <a:t>(k:orantı </a:t>
                </a:r>
                <a:r>
                  <a:rPr lang="en-US" sz="1875" b="1" dirty="0" err="1">
                    <a:latin typeface="Arial Black" panose="020B0A04020102020204" pitchFamily="34" charset="0"/>
                    <a:cs typeface="Arial" panose="020B0604020202020204" pitchFamily="34" charset="0"/>
                    <a:sym typeface="Wingdings" panose="05000000000000000000" pitchFamily="2" charset="2"/>
                  </a:rPr>
                  <a:t>sabitidir</a:t>
                </a:r>
                <a:r>
                  <a:rPr lang="en-US" sz="1875" b="1" dirty="0">
                    <a:latin typeface="Arial Black" panose="020B0A04020102020204" pitchFamily="34" charset="0"/>
                    <a:cs typeface="Arial" panose="020B0604020202020204" pitchFamily="34" charset="0"/>
                    <a:sym typeface="Wingdings" panose="05000000000000000000" pitchFamily="2" charset="2"/>
                  </a:rPr>
                  <a:t>.)</a:t>
                </a:r>
                <a:endParaRPr lang="tr-TR" sz="1875"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3" name="Metin kutusu 2">
                <a:extLst>
                  <a:ext uri="{FF2B5EF4-FFF2-40B4-BE49-F238E27FC236}">
                    <a16:creationId xmlns:a16="http://schemas.microsoft.com/office/drawing/2014/main" id="{5824C902-DB05-286C-E186-1D68670CD826}"/>
                  </a:ext>
                </a:extLst>
              </p:cNvPr>
              <p:cNvSpPr txBox="1">
                <a:spLocks noRot="1" noChangeAspect="1" noMove="1" noResize="1" noEditPoints="1" noAdjustHandles="1" noChangeArrowheads="1" noChangeShapeType="1" noTextEdit="1"/>
              </p:cNvSpPr>
              <p:nvPr/>
            </p:nvSpPr>
            <p:spPr>
              <a:xfrm>
                <a:off x="880781" y="2604568"/>
                <a:ext cx="4572000" cy="513474"/>
              </a:xfrm>
              <a:prstGeom prst="rect">
                <a:avLst/>
              </a:prstGeom>
              <a:blipFill>
                <a:blip r:embed="rId5"/>
                <a:stretch>
                  <a:fillRect l="-933" b="-83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BCA6BE3C-BFD4-3764-6B97-0DE7682984AF}"/>
                  </a:ext>
                </a:extLst>
              </p:cNvPr>
              <p:cNvSpPr txBox="1"/>
              <p:nvPr/>
            </p:nvSpPr>
            <p:spPr>
              <a:xfrm>
                <a:off x="761187" y="3381310"/>
                <a:ext cx="7806018" cy="2244461"/>
              </a:xfrm>
              <a:prstGeom prst="rect">
                <a:avLst/>
              </a:prstGeom>
              <a:noFill/>
            </p:spPr>
            <p:txBody>
              <a:bodyPr wrap="square">
                <a:spAutoFit/>
              </a:bodyPr>
              <a:lstStyle/>
              <a:p>
                <a:pPr marL="257175" indent="-257175">
                  <a:buFont typeface="Wingdings" panose="05000000000000000000" pitchFamily="2" charset="2"/>
                  <a:buChar char="ü"/>
                </a:pPr>
                <a:r>
                  <a:rPr lang="tr-TR" sz="1875" b="1" dirty="0">
                    <a:latin typeface="Arial Black" panose="020B0A04020102020204" pitchFamily="34" charset="0"/>
                    <a:cs typeface="Arial" panose="020B0604020202020204" pitchFamily="34" charset="0"/>
                  </a:rPr>
                  <a:t>Doğru ya da ters orantı bulunan üç ya da daha fazla değişkenden oluşan orantılara </a:t>
                </a:r>
                <a:r>
                  <a:rPr lang="tr-TR" sz="1875" b="1" i="1" u="sng"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bileşik orantı </a:t>
                </a:r>
                <a:r>
                  <a:rPr lang="tr-TR" sz="1875" b="1" dirty="0">
                    <a:latin typeface="Arial Black" panose="020B0A04020102020204" pitchFamily="34" charset="0"/>
                    <a:cs typeface="Arial" panose="020B0604020202020204" pitchFamily="34" charset="0"/>
                  </a:rPr>
                  <a:t>denir.</a:t>
                </a:r>
              </a:p>
              <a:p>
                <a:endParaRPr lang="tr-TR" sz="1875" b="1" dirty="0">
                  <a:latin typeface="Arial Black" panose="020B0A04020102020204" pitchFamily="34" charset="0"/>
                  <a:cs typeface="Arial" panose="020B0604020202020204" pitchFamily="34" charset="0"/>
                </a:endParaRPr>
              </a:p>
              <a:p>
                <a:pPr marL="257175" indent="-257175">
                  <a:buFont typeface="Wingdings" panose="05000000000000000000" pitchFamily="2" charset="2"/>
                  <a:buChar char="ü"/>
                </a:pPr>
                <a:r>
                  <a:rPr lang="tr-TR" sz="1875" b="1" dirty="0">
                    <a:latin typeface="Arial Black" panose="020B0A04020102020204" pitchFamily="34" charset="0"/>
                    <a:cs typeface="Arial" panose="020B0604020202020204" pitchFamily="34" charset="0"/>
                  </a:rPr>
                  <a:t>k </a:t>
                </a:r>
                <a:r>
                  <a:rPr lang="tr-TR" sz="1875" b="1" i="1" u="sng"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bileşik orantı</a:t>
                </a:r>
                <a:r>
                  <a:rPr lang="tr-TR" sz="1875" b="1" dirty="0">
                    <a:latin typeface="Arial Black" panose="020B0A04020102020204" pitchFamily="34" charset="0"/>
                    <a:cs typeface="Arial" panose="020B0604020202020204" pitchFamily="34" charset="0"/>
                  </a:rPr>
                  <a:t> sabiti olmak üzere x, y ile doğru ve z ile ters orantılı ise;</a:t>
                </a:r>
                <a:r>
                  <a:rPr lang="en-US" sz="1875" b="1" dirty="0">
                    <a:latin typeface="Arial Black" panose="020B0A04020102020204" pitchFamily="34" charset="0"/>
                    <a:cs typeface="Arial" panose="020B0604020202020204" pitchFamily="34" charset="0"/>
                  </a:rPr>
                  <a:t> </a:t>
                </a:r>
              </a:p>
              <a:p>
                <a:endParaRPr lang="tr-TR" sz="1875" b="1" dirty="0">
                  <a:latin typeface="Arial Black" panose="020B0A04020102020204" pitchFamily="34" charset="0"/>
                  <a:cs typeface="Arial" panose="020B0604020202020204" pitchFamily="34" charset="0"/>
                </a:endParaRPr>
              </a:p>
              <a:p>
                <a:r>
                  <a:rPr lang="tr-TR" sz="1875" b="1" dirty="0">
                    <a:latin typeface="Arial Black" panose="020B0A04020102020204" pitchFamily="34" charset="0"/>
                    <a:cs typeface="Arial" panose="020B0604020202020204" pitchFamily="34" charset="0"/>
                  </a:rPr>
                  <a:t> </a:t>
                </a: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𝒙</m:t>
                        </m:r>
                      </m:num>
                      <m:den>
                        <m:r>
                          <a:rPr lang="tr-TR" sz="1875" b="1" i="1">
                            <a:latin typeface="Cambria Math" panose="02040503050406030204" pitchFamily="18" charset="0"/>
                            <a:cs typeface="Arial" panose="020B0604020202020204" pitchFamily="34" charset="0"/>
                          </a:rPr>
                          <m:t>𝒚</m:t>
                        </m:r>
                      </m:den>
                    </m:f>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𝒛</m:t>
                    </m:r>
                    <m:r>
                      <a:rPr lang="en-US" sz="1875" b="1" i="1">
                        <a:latin typeface="Cambria Math" panose="02040503050406030204" pitchFamily="18" charset="0"/>
                        <a:cs typeface="Arial" panose="020B0604020202020204" pitchFamily="34" charset="0"/>
                      </a:rPr>
                      <m:t>=</m:t>
                    </m:r>
                    <m:r>
                      <a:rPr lang="en-US" sz="1875" b="1" i="1">
                        <a:latin typeface="Cambria Math" panose="02040503050406030204" pitchFamily="18" charset="0"/>
                        <a:cs typeface="Arial" panose="020B0604020202020204" pitchFamily="34" charset="0"/>
                      </a:rPr>
                      <m:t>𝒌</m:t>
                    </m:r>
                    <m:r>
                      <a:rPr lang="en-US" sz="1875" b="1" i="1">
                        <a:latin typeface="Cambria Math" panose="02040503050406030204" pitchFamily="18" charset="0"/>
                        <a:cs typeface="Arial" panose="020B0604020202020204" pitchFamily="34" charset="0"/>
                      </a:rPr>
                      <m:t> </m:t>
                    </m:r>
                  </m:oMath>
                </a14:m>
                <a:endParaRPr lang="tr-TR" sz="1875"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7" name="Metin kutusu 6">
                <a:extLst>
                  <a:ext uri="{FF2B5EF4-FFF2-40B4-BE49-F238E27FC236}">
                    <a16:creationId xmlns:a16="http://schemas.microsoft.com/office/drawing/2014/main" id="{BCA6BE3C-BFD4-3764-6B97-0DE7682984AF}"/>
                  </a:ext>
                </a:extLst>
              </p:cNvPr>
              <p:cNvSpPr txBox="1">
                <a:spLocks noRot="1" noChangeAspect="1" noMove="1" noResize="1" noEditPoints="1" noAdjustHandles="1" noChangeArrowheads="1" noChangeShapeType="1" noTextEdit="1"/>
              </p:cNvSpPr>
              <p:nvPr/>
            </p:nvSpPr>
            <p:spPr>
              <a:xfrm>
                <a:off x="761187" y="3381310"/>
                <a:ext cx="7806018" cy="2244461"/>
              </a:xfrm>
              <a:prstGeom prst="rect">
                <a:avLst/>
              </a:prstGeom>
              <a:blipFill>
                <a:blip r:embed="rId6"/>
                <a:stretch>
                  <a:fillRect l="-547" t="-1359"/>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79D7CE0C-526E-8E58-435F-84AC8C33CB66}"/>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ORANTININ ÖZELLİKLERİ</a:t>
            </a:r>
            <a:endParaRPr dirty="0"/>
          </a:p>
        </p:txBody>
      </p:sp>
      <p:pic>
        <p:nvPicPr>
          <p:cNvPr id="4" name="5_12">
            <a:hlinkClick r:id="" action="ppaction://media"/>
            <a:extLst>
              <a:ext uri="{FF2B5EF4-FFF2-40B4-BE49-F238E27FC236}">
                <a16:creationId xmlns:a16="http://schemas.microsoft.com/office/drawing/2014/main" id="{4C616651-CEE4-9B3A-D6D2-303F9EDB43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88607" y="6152484"/>
            <a:ext cx="487363" cy="487363"/>
          </a:xfrm>
          <a:prstGeom prst="rect">
            <a:avLst/>
          </a:prstGeom>
        </p:spPr>
      </p:pic>
    </p:spTree>
    <p:extLst>
      <p:ext uri="{BB962C8B-B14F-4D97-AF65-F5344CB8AC3E}">
        <p14:creationId xmlns:p14="http://schemas.microsoft.com/office/powerpoint/2010/main" val="227383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3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ABED64CC-F8EC-A0A0-76BF-BC65C656A7D5}"/>
              </a:ext>
            </a:extLst>
          </p:cNvPr>
          <p:cNvSpPr txBox="1"/>
          <p:nvPr/>
        </p:nvSpPr>
        <p:spPr>
          <a:xfrm>
            <a:off x="429458" y="1634173"/>
            <a:ext cx="8497466" cy="669414"/>
          </a:xfrm>
          <a:prstGeom prst="rect">
            <a:avLst/>
          </a:prstGeom>
          <a:noFill/>
        </p:spPr>
        <p:txBody>
          <a:bodyPr wrap="square">
            <a:spAutoFit/>
          </a:bodyPr>
          <a:lstStyle/>
          <a:p>
            <a:r>
              <a:rPr lang="tr-TR" sz="1875" dirty="0">
                <a:latin typeface="Arial" panose="020B0604020202020204" pitchFamily="34" charset="0"/>
              </a:rPr>
              <a:t>Bir işçi bir işi 3 makine ile 6 günde 1200 adet </a:t>
            </a:r>
            <a:r>
              <a:rPr lang="tr-TR" sz="1875" dirty="0" err="1">
                <a:latin typeface="Arial" panose="020B0604020202020204" pitchFamily="34" charset="0"/>
              </a:rPr>
              <a:t>dişmacunu</a:t>
            </a:r>
            <a:r>
              <a:rPr lang="tr-TR" sz="1875" dirty="0">
                <a:latin typeface="Arial" panose="020B0604020202020204" pitchFamily="34" charset="0"/>
              </a:rPr>
              <a:t> üretebiliyor. Bu işçi 4 makine ile 9 günde kaç adet </a:t>
            </a:r>
            <a:r>
              <a:rPr lang="tr-TR" sz="1875" dirty="0" err="1">
                <a:latin typeface="Arial" panose="020B0604020202020204" pitchFamily="34" charset="0"/>
              </a:rPr>
              <a:t>dişmacunu</a:t>
            </a:r>
            <a:r>
              <a:rPr lang="tr-TR" sz="1875" dirty="0">
                <a:latin typeface="Arial" panose="020B0604020202020204" pitchFamily="34" charset="0"/>
              </a:rPr>
              <a:t> üretebilir?</a:t>
            </a:r>
            <a:endParaRPr lang="tr-TR" sz="1875" dirty="0"/>
          </a:p>
        </p:txBody>
      </p:sp>
      <p:graphicFrame>
        <p:nvGraphicFramePr>
          <p:cNvPr id="11" name="Tablo 10">
            <a:extLst>
              <a:ext uri="{FF2B5EF4-FFF2-40B4-BE49-F238E27FC236}">
                <a16:creationId xmlns:a16="http://schemas.microsoft.com/office/drawing/2014/main" id="{6466288A-1963-2C31-D79F-E47BB19C0FB5}"/>
              </a:ext>
            </a:extLst>
          </p:cNvPr>
          <p:cNvGraphicFramePr>
            <a:graphicFrameLocks noGrp="1"/>
          </p:cNvGraphicFramePr>
          <p:nvPr/>
        </p:nvGraphicFramePr>
        <p:xfrm>
          <a:off x="1188099" y="2468441"/>
          <a:ext cx="5725885" cy="1074420"/>
        </p:xfrm>
        <a:graphic>
          <a:graphicData uri="http://schemas.openxmlformats.org/drawingml/2006/table">
            <a:tbl>
              <a:tblPr firstRow="1" bandRow="1">
                <a:tableStyleId>{5C22544A-7EE6-4342-B048-85BDC9FD1C3A}</a:tableStyleId>
              </a:tblPr>
              <a:tblGrid>
                <a:gridCol w="949967">
                  <a:extLst>
                    <a:ext uri="{9D8B030D-6E8A-4147-A177-3AD203B41FA5}">
                      <a16:colId xmlns:a16="http://schemas.microsoft.com/office/drawing/2014/main" val="4017290995"/>
                    </a:ext>
                  </a:extLst>
                </a:gridCol>
                <a:gridCol w="966017">
                  <a:extLst>
                    <a:ext uri="{9D8B030D-6E8A-4147-A177-3AD203B41FA5}">
                      <a16:colId xmlns:a16="http://schemas.microsoft.com/office/drawing/2014/main" val="3473720737"/>
                    </a:ext>
                  </a:extLst>
                </a:gridCol>
                <a:gridCol w="806733">
                  <a:extLst>
                    <a:ext uri="{9D8B030D-6E8A-4147-A177-3AD203B41FA5}">
                      <a16:colId xmlns:a16="http://schemas.microsoft.com/office/drawing/2014/main" val="3022908559"/>
                    </a:ext>
                  </a:extLst>
                </a:gridCol>
                <a:gridCol w="3003168">
                  <a:extLst>
                    <a:ext uri="{9D8B030D-6E8A-4147-A177-3AD203B41FA5}">
                      <a16:colId xmlns:a16="http://schemas.microsoft.com/office/drawing/2014/main" val="508473931"/>
                    </a:ext>
                  </a:extLst>
                </a:gridCol>
              </a:tblGrid>
              <a:tr h="354330">
                <a:tc>
                  <a:txBody>
                    <a:bodyPr/>
                    <a:lstStyle/>
                    <a:p>
                      <a:r>
                        <a:rPr lang="tr-TR" sz="1900" dirty="0"/>
                        <a:t>Durum</a:t>
                      </a:r>
                    </a:p>
                  </a:txBody>
                  <a:tcPr marL="68580" marR="68580" marT="34290" marB="34290"/>
                </a:tc>
                <a:tc>
                  <a:txBody>
                    <a:bodyPr/>
                    <a:lstStyle/>
                    <a:p>
                      <a:r>
                        <a:rPr lang="tr-TR" sz="1900" dirty="0"/>
                        <a:t>Makine</a:t>
                      </a:r>
                    </a:p>
                  </a:txBody>
                  <a:tcPr marL="68580" marR="68580" marT="34290" marB="34290"/>
                </a:tc>
                <a:tc>
                  <a:txBody>
                    <a:bodyPr/>
                    <a:lstStyle/>
                    <a:p>
                      <a:r>
                        <a:rPr lang="tr-TR" sz="1900" dirty="0"/>
                        <a:t>Gün</a:t>
                      </a:r>
                    </a:p>
                  </a:txBody>
                  <a:tcPr marL="68580" marR="68580" marT="34290" marB="34290"/>
                </a:tc>
                <a:tc>
                  <a:txBody>
                    <a:bodyPr/>
                    <a:lstStyle/>
                    <a:p>
                      <a:r>
                        <a:rPr lang="tr-TR" sz="1900" dirty="0" err="1"/>
                        <a:t>Dişmacunu</a:t>
                      </a:r>
                      <a:r>
                        <a:rPr lang="tr-TR" sz="1900" dirty="0"/>
                        <a:t>(adet)</a:t>
                      </a:r>
                    </a:p>
                  </a:txBody>
                  <a:tcPr marL="68580" marR="68580" marT="34290" marB="34290"/>
                </a:tc>
                <a:extLst>
                  <a:ext uri="{0D108BD9-81ED-4DB2-BD59-A6C34878D82A}">
                    <a16:rowId xmlns:a16="http://schemas.microsoft.com/office/drawing/2014/main" val="3611725700"/>
                  </a:ext>
                </a:extLst>
              </a:tr>
              <a:tr h="354330">
                <a:tc>
                  <a:txBody>
                    <a:bodyPr/>
                    <a:lstStyle/>
                    <a:p>
                      <a:pPr algn="ctr"/>
                      <a:r>
                        <a:rPr lang="tr-TR" sz="1900" b="1" dirty="0">
                          <a:solidFill>
                            <a:srgbClr val="FF0000"/>
                          </a:solidFill>
                        </a:rPr>
                        <a:t>1</a:t>
                      </a:r>
                    </a:p>
                  </a:txBody>
                  <a:tcPr marL="68580" marR="68580" marT="34290" marB="34290"/>
                </a:tc>
                <a:tc>
                  <a:txBody>
                    <a:bodyPr/>
                    <a:lstStyle/>
                    <a:p>
                      <a:r>
                        <a:rPr lang="tr-TR" sz="1900" dirty="0"/>
                        <a:t>3</a:t>
                      </a:r>
                    </a:p>
                  </a:txBody>
                  <a:tcPr marL="68580" marR="68580" marT="34290" marB="34290"/>
                </a:tc>
                <a:tc>
                  <a:txBody>
                    <a:bodyPr/>
                    <a:lstStyle/>
                    <a:p>
                      <a:r>
                        <a:rPr lang="tr-TR" sz="1900" dirty="0"/>
                        <a:t>6</a:t>
                      </a:r>
                    </a:p>
                  </a:txBody>
                  <a:tcPr marL="68580" marR="68580" marT="34290" marB="34290"/>
                </a:tc>
                <a:tc>
                  <a:txBody>
                    <a:bodyPr/>
                    <a:lstStyle/>
                    <a:p>
                      <a:r>
                        <a:rPr lang="tr-TR" sz="1900" dirty="0"/>
                        <a:t>1200</a:t>
                      </a:r>
                    </a:p>
                  </a:txBody>
                  <a:tcPr marL="68580" marR="68580" marT="34290" marB="34290"/>
                </a:tc>
                <a:extLst>
                  <a:ext uri="{0D108BD9-81ED-4DB2-BD59-A6C34878D82A}">
                    <a16:rowId xmlns:a16="http://schemas.microsoft.com/office/drawing/2014/main" val="2525276652"/>
                  </a:ext>
                </a:extLst>
              </a:tr>
              <a:tr h="354330">
                <a:tc>
                  <a:txBody>
                    <a:bodyPr/>
                    <a:lstStyle/>
                    <a:p>
                      <a:pPr algn="ctr"/>
                      <a:r>
                        <a:rPr lang="tr-TR" sz="1900" b="1" dirty="0">
                          <a:solidFill>
                            <a:srgbClr val="FF0000"/>
                          </a:solidFill>
                        </a:rPr>
                        <a:t>2</a:t>
                      </a:r>
                    </a:p>
                  </a:txBody>
                  <a:tcPr marL="68580" marR="68580" marT="34290" marB="34290"/>
                </a:tc>
                <a:tc>
                  <a:txBody>
                    <a:bodyPr/>
                    <a:lstStyle/>
                    <a:p>
                      <a:r>
                        <a:rPr lang="tr-TR" sz="1900" dirty="0"/>
                        <a:t>4</a:t>
                      </a:r>
                    </a:p>
                  </a:txBody>
                  <a:tcPr marL="68580" marR="68580" marT="34290" marB="34290"/>
                </a:tc>
                <a:tc>
                  <a:txBody>
                    <a:bodyPr/>
                    <a:lstStyle/>
                    <a:p>
                      <a:r>
                        <a:rPr lang="tr-TR" sz="1900" dirty="0"/>
                        <a:t>9</a:t>
                      </a:r>
                    </a:p>
                  </a:txBody>
                  <a:tcPr marL="68580" marR="68580" marT="34290" marB="34290"/>
                </a:tc>
                <a:tc>
                  <a:txBody>
                    <a:bodyPr/>
                    <a:lstStyle/>
                    <a:p>
                      <a:r>
                        <a:rPr lang="tr-TR" sz="1900" b="1" dirty="0">
                          <a:solidFill>
                            <a:srgbClr val="FF0000"/>
                          </a:solidFill>
                        </a:rPr>
                        <a:t>x</a:t>
                      </a:r>
                    </a:p>
                  </a:txBody>
                  <a:tcPr marL="68580" marR="68580" marT="34290" marB="34290"/>
                </a:tc>
                <a:extLst>
                  <a:ext uri="{0D108BD9-81ED-4DB2-BD59-A6C34878D82A}">
                    <a16:rowId xmlns:a16="http://schemas.microsoft.com/office/drawing/2014/main" val="3705429581"/>
                  </a:ext>
                </a:extLst>
              </a:tr>
            </a:tbl>
          </a:graphicData>
        </a:graphic>
      </p:graphicFrame>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B22F714A-6706-2EBB-D300-F803CFF5EA46}"/>
                  </a:ext>
                </a:extLst>
              </p:cNvPr>
              <p:cNvSpPr txBox="1"/>
              <p:nvPr/>
            </p:nvSpPr>
            <p:spPr>
              <a:xfrm>
                <a:off x="478444" y="3943627"/>
                <a:ext cx="1891199" cy="765787"/>
              </a:xfrm>
              <a:prstGeom prst="rect">
                <a:avLst/>
              </a:prstGeom>
              <a:noFill/>
            </p:spPr>
            <p:txBody>
              <a:bodyPr wrap="square">
                <a:spAutoFit/>
              </a:bodyPr>
              <a:lstStyle/>
              <a:p>
                <a:r>
                  <a:rPr lang="tr-TR" sz="3000" b="1" dirty="0">
                    <a:latin typeface="Arial Black" panose="020B0A04020102020204" pitchFamily="34" charset="0"/>
                    <a:cs typeface="Arial" panose="020B0604020202020204" pitchFamily="34" charset="0"/>
                  </a:rPr>
                  <a:t> </a:t>
                </a:r>
                <a14:m>
                  <m:oMath xmlns:m="http://schemas.openxmlformats.org/officeDocument/2006/math">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𝒙</m:t>
                        </m:r>
                      </m:num>
                      <m:den>
                        <m:r>
                          <a:rPr lang="tr-TR" sz="3000" b="1" i="1">
                            <a:latin typeface="Cambria Math" panose="02040503050406030204" pitchFamily="18" charset="0"/>
                            <a:cs typeface="Arial" panose="020B0604020202020204" pitchFamily="34" charset="0"/>
                          </a:rPr>
                          <m:t>𝒚𝒛</m:t>
                        </m:r>
                      </m:den>
                    </m:f>
                    <m:r>
                      <a:rPr lang="en-US" sz="3000" b="1" i="1">
                        <a:latin typeface="Cambria Math" panose="02040503050406030204" pitchFamily="18" charset="0"/>
                        <a:cs typeface="Arial" panose="020B0604020202020204" pitchFamily="34" charset="0"/>
                      </a:rPr>
                      <m:t>=</m:t>
                    </m:r>
                    <m:r>
                      <a:rPr lang="en-US" sz="3000" b="1" i="1">
                        <a:latin typeface="Cambria Math" panose="02040503050406030204" pitchFamily="18" charset="0"/>
                        <a:cs typeface="Arial" panose="020B0604020202020204" pitchFamily="34" charset="0"/>
                      </a:rPr>
                      <m:t>𝒌</m:t>
                    </m:r>
                    <m:r>
                      <a:rPr lang="en-US" sz="3000" b="1" i="1">
                        <a:latin typeface="Cambria Math" panose="02040503050406030204" pitchFamily="18" charset="0"/>
                        <a:cs typeface="Arial" panose="020B0604020202020204" pitchFamily="34" charset="0"/>
                      </a:rPr>
                      <m:t> </m:t>
                    </m:r>
                  </m:oMath>
                </a14:m>
                <a:endParaRPr lang="tr-TR" sz="3000"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13" name="Metin kutusu 12">
                <a:extLst>
                  <a:ext uri="{FF2B5EF4-FFF2-40B4-BE49-F238E27FC236}">
                    <a16:creationId xmlns:a16="http://schemas.microsoft.com/office/drawing/2014/main" id="{B22F714A-6706-2EBB-D300-F803CFF5EA46}"/>
                  </a:ext>
                </a:extLst>
              </p:cNvPr>
              <p:cNvSpPr txBox="1">
                <a:spLocks noRot="1" noChangeAspect="1" noMove="1" noResize="1" noEditPoints="1" noAdjustHandles="1" noChangeArrowheads="1" noChangeShapeType="1" noTextEdit="1"/>
              </p:cNvSpPr>
              <p:nvPr/>
            </p:nvSpPr>
            <p:spPr>
              <a:xfrm>
                <a:off x="478444" y="3943627"/>
                <a:ext cx="1891199" cy="765787"/>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CCCCEAE5-4B6B-9D88-84B0-B64729BF0CB1}"/>
                  </a:ext>
                </a:extLst>
              </p:cNvPr>
              <p:cNvSpPr txBox="1"/>
              <p:nvPr/>
            </p:nvSpPr>
            <p:spPr>
              <a:xfrm>
                <a:off x="3160996" y="3760150"/>
                <a:ext cx="1891199" cy="759247"/>
              </a:xfrm>
              <a:prstGeom prst="rect">
                <a:avLst/>
              </a:prstGeom>
              <a:noFill/>
            </p:spPr>
            <p:txBody>
              <a:bodyPr wrap="square">
                <a:spAutoFit/>
              </a:bodyPr>
              <a:lstStyle/>
              <a:p>
                <a:r>
                  <a:rPr lang="tr-TR" sz="3000" b="1" dirty="0">
                    <a:latin typeface="Arial Black" panose="020B0A04020102020204" pitchFamily="34" charset="0"/>
                    <a:cs typeface="Arial" panose="020B0604020202020204" pitchFamily="34" charset="0"/>
                  </a:rPr>
                  <a:t> </a:t>
                </a:r>
                <a14:m>
                  <m:oMath xmlns:m="http://schemas.openxmlformats.org/officeDocument/2006/math">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𝟏𝟐𝟎𝟎</m:t>
                        </m:r>
                      </m:num>
                      <m:den>
                        <m:r>
                          <a:rPr lang="tr-TR" sz="3000" b="1" i="1">
                            <a:latin typeface="Cambria Math" panose="02040503050406030204" pitchFamily="18" charset="0"/>
                            <a:cs typeface="Arial" panose="020B0604020202020204" pitchFamily="34" charset="0"/>
                          </a:rPr>
                          <m:t>𝟑</m:t>
                        </m:r>
                        <m:r>
                          <a:rPr lang="tr-TR" sz="3000" b="1" i="1">
                            <a:latin typeface="Cambria Math" panose="02040503050406030204" pitchFamily="18" charset="0"/>
                            <a:cs typeface="Arial" panose="020B0604020202020204" pitchFamily="34" charset="0"/>
                          </a:rPr>
                          <m:t>.</m:t>
                        </m:r>
                        <m:r>
                          <a:rPr lang="tr-TR" sz="3000" b="1" i="1">
                            <a:latin typeface="Cambria Math" panose="02040503050406030204" pitchFamily="18" charset="0"/>
                            <a:cs typeface="Arial" panose="020B0604020202020204" pitchFamily="34" charset="0"/>
                          </a:rPr>
                          <m:t>𝟔</m:t>
                        </m:r>
                      </m:den>
                    </m:f>
                    <m:r>
                      <a:rPr lang="en-US" sz="3000" b="1" i="1">
                        <a:latin typeface="Cambria Math" panose="02040503050406030204" pitchFamily="18" charset="0"/>
                        <a:cs typeface="Arial" panose="020B0604020202020204" pitchFamily="34" charset="0"/>
                      </a:rPr>
                      <m:t>=</m:t>
                    </m:r>
                    <m:r>
                      <a:rPr lang="en-US" sz="3000" b="1" i="1">
                        <a:latin typeface="Cambria Math" panose="02040503050406030204" pitchFamily="18" charset="0"/>
                        <a:cs typeface="Arial" panose="020B0604020202020204" pitchFamily="34" charset="0"/>
                      </a:rPr>
                      <m:t>𝒌</m:t>
                    </m:r>
                    <m:r>
                      <a:rPr lang="en-US" sz="3000" b="1" i="1">
                        <a:latin typeface="Cambria Math" panose="02040503050406030204" pitchFamily="18" charset="0"/>
                        <a:cs typeface="Arial" panose="020B0604020202020204" pitchFamily="34" charset="0"/>
                      </a:rPr>
                      <m:t> </m:t>
                    </m:r>
                  </m:oMath>
                </a14:m>
                <a:endParaRPr lang="tr-TR" sz="3000"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14" name="Metin kutusu 13">
                <a:extLst>
                  <a:ext uri="{FF2B5EF4-FFF2-40B4-BE49-F238E27FC236}">
                    <a16:creationId xmlns:a16="http://schemas.microsoft.com/office/drawing/2014/main" id="{CCCCEAE5-4B6B-9D88-84B0-B64729BF0CB1}"/>
                  </a:ext>
                </a:extLst>
              </p:cNvPr>
              <p:cNvSpPr txBox="1">
                <a:spLocks noRot="1" noChangeAspect="1" noMove="1" noResize="1" noEditPoints="1" noAdjustHandles="1" noChangeArrowheads="1" noChangeShapeType="1" noTextEdit="1"/>
              </p:cNvSpPr>
              <p:nvPr/>
            </p:nvSpPr>
            <p:spPr>
              <a:xfrm>
                <a:off x="3160996" y="3760150"/>
                <a:ext cx="1891199" cy="759247"/>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4EAC7FB9-C57C-8A73-D811-D716D60EA424}"/>
                  </a:ext>
                </a:extLst>
              </p:cNvPr>
              <p:cNvSpPr txBox="1"/>
              <p:nvPr/>
            </p:nvSpPr>
            <p:spPr>
              <a:xfrm>
                <a:off x="5339694" y="3719368"/>
                <a:ext cx="1891199" cy="708079"/>
              </a:xfrm>
              <a:prstGeom prst="rect">
                <a:avLst/>
              </a:prstGeom>
              <a:noFill/>
            </p:spPr>
            <p:txBody>
              <a:bodyPr wrap="square">
                <a:spAutoFit/>
              </a:bodyPr>
              <a:lstStyle/>
              <a:p>
                <a:r>
                  <a:rPr lang="tr-TR" sz="3000" b="1" dirty="0">
                    <a:latin typeface="Arial Black" panose="020B0A04020102020204" pitchFamily="34" charset="0"/>
                    <a:cs typeface="Arial" panose="020B0604020202020204" pitchFamily="34" charset="0"/>
                  </a:rPr>
                  <a:t> </a:t>
                </a:r>
                <a14:m>
                  <m:oMath xmlns:m="http://schemas.openxmlformats.org/officeDocument/2006/math">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𝒙</m:t>
                        </m:r>
                      </m:num>
                      <m:den>
                        <m:r>
                          <a:rPr lang="tr-TR" sz="3000" b="1" i="1">
                            <a:latin typeface="Cambria Math" panose="02040503050406030204" pitchFamily="18" charset="0"/>
                            <a:cs typeface="Arial" panose="020B0604020202020204" pitchFamily="34" charset="0"/>
                          </a:rPr>
                          <m:t>𝟒</m:t>
                        </m:r>
                        <m:r>
                          <a:rPr lang="tr-TR" sz="3000" b="1" i="1">
                            <a:latin typeface="Cambria Math" panose="02040503050406030204" pitchFamily="18" charset="0"/>
                            <a:cs typeface="Arial" panose="020B0604020202020204" pitchFamily="34" charset="0"/>
                          </a:rPr>
                          <m:t>.</m:t>
                        </m:r>
                        <m:r>
                          <a:rPr lang="tr-TR" sz="3000" b="1" i="1">
                            <a:latin typeface="Cambria Math" panose="02040503050406030204" pitchFamily="18" charset="0"/>
                            <a:cs typeface="Arial" panose="020B0604020202020204" pitchFamily="34" charset="0"/>
                          </a:rPr>
                          <m:t>𝟗</m:t>
                        </m:r>
                      </m:den>
                    </m:f>
                    <m:r>
                      <a:rPr lang="en-US" sz="3000" b="1" i="1">
                        <a:latin typeface="Cambria Math" panose="02040503050406030204" pitchFamily="18" charset="0"/>
                        <a:cs typeface="Arial" panose="020B0604020202020204" pitchFamily="34" charset="0"/>
                      </a:rPr>
                      <m:t>=</m:t>
                    </m:r>
                    <m:r>
                      <a:rPr lang="en-US" sz="3000" b="1" i="1">
                        <a:latin typeface="Cambria Math" panose="02040503050406030204" pitchFamily="18" charset="0"/>
                        <a:cs typeface="Arial" panose="020B0604020202020204" pitchFamily="34" charset="0"/>
                      </a:rPr>
                      <m:t>𝒌</m:t>
                    </m:r>
                    <m:r>
                      <a:rPr lang="en-US" sz="3000" b="1" i="1">
                        <a:latin typeface="Cambria Math" panose="02040503050406030204" pitchFamily="18" charset="0"/>
                        <a:cs typeface="Arial" panose="020B0604020202020204" pitchFamily="34" charset="0"/>
                      </a:rPr>
                      <m:t> </m:t>
                    </m:r>
                  </m:oMath>
                </a14:m>
                <a:endParaRPr lang="tr-TR" sz="3000"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15" name="Metin kutusu 14">
                <a:extLst>
                  <a:ext uri="{FF2B5EF4-FFF2-40B4-BE49-F238E27FC236}">
                    <a16:creationId xmlns:a16="http://schemas.microsoft.com/office/drawing/2014/main" id="{4EAC7FB9-C57C-8A73-D811-D716D60EA424}"/>
                  </a:ext>
                </a:extLst>
              </p:cNvPr>
              <p:cNvSpPr txBox="1">
                <a:spLocks noRot="1" noChangeAspect="1" noMove="1" noResize="1" noEditPoints="1" noAdjustHandles="1" noChangeArrowheads="1" noChangeShapeType="1" noTextEdit="1"/>
              </p:cNvSpPr>
              <p:nvPr/>
            </p:nvSpPr>
            <p:spPr>
              <a:xfrm>
                <a:off x="5339694" y="3719368"/>
                <a:ext cx="1891199" cy="708079"/>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a:extLst>
                  <a:ext uri="{FF2B5EF4-FFF2-40B4-BE49-F238E27FC236}">
                    <a16:creationId xmlns:a16="http://schemas.microsoft.com/office/drawing/2014/main" id="{E04CF269-16B0-74FF-D29D-7B9465B76AD4}"/>
                  </a:ext>
                </a:extLst>
              </p:cNvPr>
              <p:cNvSpPr txBox="1"/>
              <p:nvPr/>
            </p:nvSpPr>
            <p:spPr>
              <a:xfrm>
                <a:off x="3674179" y="4685171"/>
                <a:ext cx="4464449" cy="759247"/>
              </a:xfrm>
              <a:prstGeom prst="rect">
                <a:avLst/>
              </a:prstGeom>
              <a:noFill/>
            </p:spPr>
            <p:txBody>
              <a:bodyPr wrap="square">
                <a:spAutoFit/>
              </a:bodyPr>
              <a:lstStyle/>
              <a:p>
                <a:r>
                  <a:rPr lang="tr-TR" sz="3000" b="1" dirty="0">
                    <a:latin typeface="Arial Black" panose="020B0A04020102020204" pitchFamily="34" charset="0"/>
                    <a:cs typeface="Arial" panose="020B0604020202020204" pitchFamily="34" charset="0"/>
                  </a:rPr>
                  <a:t> </a:t>
                </a:r>
                <a14:m>
                  <m:oMath xmlns:m="http://schemas.openxmlformats.org/officeDocument/2006/math">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𝟏𝟐𝟎𝟎</m:t>
                        </m:r>
                      </m:num>
                      <m:den>
                        <m:r>
                          <a:rPr lang="tr-TR" sz="3000" b="1" i="1">
                            <a:latin typeface="Cambria Math" panose="02040503050406030204" pitchFamily="18" charset="0"/>
                            <a:cs typeface="Arial" panose="020B0604020202020204" pitchFamily="34" charset="0"/>
                          </a:rPr>
                          <m:t>𝟑</m:t>
                        </m:r>
                        <m:r>
                          <a:rPr lang="tr-TR" sz="3000" b="1" i="1">
                            <a:latin typeface="Cambria Math" panose="02040503050406030204" pitchFamily="18" charset="0"/>
                            <a:cs typeface="Arial" panose="020B0604020202020204" pitchFamily="34" charset="0"/>
                          </a:rPr>
                          <m:t>.</m:t>
                        </m:r>
                        <m:r>
                          <a:rPr lang="tr-TR" sz="3000" b="1" i="1">
                            <a:latin typeface="Cambria Math" panose="02040503050406030204" pitchFamily="18" charset="0"/>
                            <a:cs typeface="Arial" panose="020B0604020202020204" pitchFamily="34" charset="0"/>
                          </a:rPr>
                          <m:t>𝟔</m:t>
                        </m:r>
                      </m:den>
                    </m:f>
                    <m:r>
                      <a:rPr lang="en-US" sz="3000" b="1" i="1">
                        <a:latin typeface="Cambria Math" panose="02040503050406030204" pitchFamily="18" charset="0"/>
                        <a:cs typeface="Arial" panose="020B0604020202020204" pitchFamily="34" charset="0"/>
                      </a:rPr>
                      <m:t>=</m:t>
                    </m:r>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𝒙</m:t>
                        </m:r>
                      </m:num>
                      <m:den>
                        <m:r>
                          <a:rPr lang="tr-TR" sz="3000" b="1" i="1">
                            <a:latin typeface="Cambria Math" panose="02040503050406030204" pitchFamily="18" charset="0"/>
                            <a:cs typeface="Arial" panose="020B0604020202020204" pitchFamily="34" charset="0"/>
                          </a:rPr>
                          <m:t>𝟒</m:t>
                        </m:r>
                        <m:r>
                          <a:rPr lang="tr-TR" sz="3000" b="1" i="1">
                            <a:latin typeface="Cambria Math" panose="02040503050406030204" pitchFamily="18" charset="0"/>
                            <a:cs typeface="Arial" panose="020B0604020202020204" pitchFamily="34" charset="0"/>
                          </a:rPr>
                          <m:t>.</m:t>
                        </m:r>
                        <m:r>
                          <a:rPr lang="tr-TR" sz="3000" b="1" i="1">
                            <a:latin typeface="Cambria Math" panose="02040503050406030204" pitchFamily="18" charset="0"/>
                            <a:cs typeface="Arial" panose="020B0604020202020204" pitchFamily="34" charset="0"/>
                          </a:rPr>
                          <m:t>𝟗</m:t>
                        </m:r>
                      </m:den>
                    </m:f>
                  </m:oMath>
                </a14:m>
                <a:r>
                  <a:rPr lang="tr-TR" sz="3000" b="1" dirty="0">
                    <a:latin typeface="Arial Black" panose="020B0A04020102020204" pitchFamily="34" charset="0"/>
                    <a:cs typeface="Arial" panose="020B0604020202020204" pitchFamily="34" charset="0"/>
                    <a:sym typeface="Wingdings" panose="05000000000000000000" pitchFamily="2" charset="2"/>
                  </a:rPr>
                  <a:t>    </a:t>
                </a:r>
                <a:r>
                  <a:rPr lang="tr-TR" sz="3000" b="1" u="sng" dirty="0">
                    <a:solidFill>
                      <a:srgbClr val="FF0000"/>
                    </a:solidFill>
                    <a:latin typeface="Arial Black" panose="020B0A04020102020204" pitchFamily="34" charset="0"/>
                    <a:cs typeface="Arial" panose="020B0604020202020204" pitchFamily="34" charset="0"/>
                    <a:sym typeface="Wingdings" panose="05000000000000000000" pitchFamily="2" charset="2"/>
                  </a:rPr>
                  <a:t>x=2400</a:t>
                </a:r>
              </a:p>
            </p:txBody>
          </p:sp>
        </mc:Choice>
        <mc:Fallback xmlns="">
          <p:sp>
            <p:nvSpPr>
              <p:cNvPr id="16" name="Metin kutusu 15">
                <a:extLst>
                  <a:ext uri="{FF2B5EF4-FFF2-40B4-BE49-F238E27FC236}">
                    <a16:creationId xmlns:a16="http://schemas.microsoft.com/office/drawing/2014/main" id="{E04CF269-16B0-74FF-D29D-7B9465B76AD4}"/>
                  </a:ext>
                </a:extLst>
              </p:cNvPr>
              <p:cNvSpPr txBox="1">
                <a:spLocks noRot="1" noChangeAspect="1" noMove="1" noResize="1" noEditPoints="1" noAdjustHandles="1" noChangeArrowheads="1" noChangeShapeType="1" noTextEdit="1"/>
              </p:cNvSpPr>
              <p:nvPr/>
            </p:nvSpPr>
            <p:spPr>
              <a:xfrm>
                <a:off x="3674179" y="4685171"/>
                <a:ext cx="4464449" cy="759247"/>
              </a:xfrm>
              <a:prstGeom prst="rect">
                <a:avLst/>
              </a:prstGeom>
              <a:blipFill>
                <a:blip r:embed="rId7"/>
                <a:stretch>
                  <a:fillRect b="-12903"/>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E3293229-F29B-A96F-FEBD-08AABBCF8D6B}"/>
              </a:ext>
            </a:extLst>
          </p:cNvPr>
          <p:cNvSpPr txBox="1"/>
          <p:nvPr/>
        </p:nvSpPr>
        <p:spPr>
          <a:xfrm>
            <a:off x="429458"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ÖRNEK-1</a:t>
            </a:r>
            <a:endParaRPr dirty="0"/>
          </a:p>
        </p:txBody>
      </p:sp>
      <p:pic>
        <p:nvPicPr>
          <p:cNvPr id="3" name="5_13">
            <a:hlinkClick r:id="" action="ppaction://media"/>
            <a:extLst>
              <a:ext uri="{FF2B5EF4-FFF2-40B4-BE49-F238E27FC236}">
                <a16:creationId xmlns:a16="http://schemas.microsoft.com/office/drawing/2014/main" id="{BB5DE8DF-FD2E-C439-120D-66F42CB7ECF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79677" y="6275931"/>
            <a:ext cx="487363" cy="487363"/>
          </a:xfrm>
          <a:prstGeom prst="rect">
            <a:avLst/>
          </a:prstGeom>
        </p:spPr>
      </p:pic>
    </p:spTree>
    <p:extLst>
      <p:ext uri="{BB962C8B-B14F-4D97-AF65-F5344CB8AC3E}">
        <p14:creationId xmlns:p14="http://schemas.microsoft.com/office/powerpoint/2010/main" val="14403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9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6A9B-CB8D-D7DC-8C12-775004F254A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B8953766-7E16-D3E5-0186-92866C75CBDA}"/>
              </a:ext>
            </a:extLst>
          </p:cNvPr>
          <p:cNvSpPr>
            <a:spLocks noGrp="1"/>
          </p:cNvSpPr>
          <p:nvPr>
            <p:ph type="title"/>
          </p:nvPr>
        </p:nvSpPr>
        <p:spPr>
          <a:xfrm>
            <a:off x="358877" y="2005115"/>
            <a:ext cx="8229600" cy="1143000"/>
          </a:xfrm>
        </p:spPr>
        <p:txBody>
          <a:bodyPr/>
          <a:lstStyle/>
          <a:p>
            <a:r>
              <a:rPr lang="tr-TR" dirty="0"/>
              <a:t>ORTALAMALAR</a:t>
            </a:r>
            <a:endParaRPr lang="tr-TR" b="1" dirty="0"/>
          </a:p>
        </p:txBody>
      </p:sp>
    </p:spTree>
    <p:extLst>
      <p:ext uri="{BB962C8B-B14F-4D97-AF65-F5344CB8AC3E}">
        <p14:creationId xmlns:p14="http://schemas.microsoft.com/office/powerpoint/2010/main" val="644658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0A4B-3783-E8AA-CC2E-BE0B6A267BE8}"/>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801480C5-E2BE-C45A-9224-08AE86F093EB}"/>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ORTALAMALAR</a:t>
            </a:r>
          </a:p>
        </p:txBody>
      </p:sp>
      <p:pic>
        <p:nvPicPr>
          <p:cNvPr id="4" name="Resim 3">
            <a:extLst>
              <a:ext uri="{FF2B5EF4-FFF2-40B4-BE49-F238E27FC236}">
                <a16:creationId xmlns:a16="http://schemas.microsoft.com/office/drawing/2014/main" id="{8BF91EA8-A6EE-62F6-95DE-EA3EE9018B65}"/>
              </a:ext>
            </a:extLst>
          </p:cNvPr>
          <p:cNvPicPr>
            <a:picLocks noChangeAspect="1"/>
          </p:cNvPicPr>
          <p:nvPr/>
        </p:nvPicPr>
        <p:blipFill>
          <a:blip r:embed="rId4"/>
          <a:stretch>
            <a:fillRect/>
          </a:stretch>
        </p:blipFill>
        <p:spPr>
          <a:xfrm>
            <a:off x="582069" y="2941620"/>
            <a:ext cx="8248002" cy="2732405"/>
          </a:xfrm>
          <a:prstGeom prst="rect">
            <a:avLst/>
          </a:prstGeom>
        </p:spPr>
      </p:pic>
      <p:sp>
        <p:nvSpPr>
          <p:cNvPr id="5" name="Metin kutusu 4">
            <a:extLst>
              <a:ext uri="{FF2B5EF4-FFF2-40B4-BE49-F238E27FC236}">
                <a16:creationId xmlns:a16="http://schemas.microsoft.com/office/drawing/2014/main" id="{7799E859-AFAF-9E29-E0B7-1BC830AC4A63}"/>
              </a:ext>
            </a:extLst>
          </p:cNvPr>
          <p:cNvSpPr txBox="1"/>
          <p:nvPr/>
        </p:nvSpPr>
        <p:spPr>
          <a:xfrm>
            <a:off x="582069" y="1592567"/>
            <a:ext cx="8393901" cy="923330"/>
          </a:xfrm>
          <a:prstGeom prst="rect">
            <a:avLst/>
          </a:prstGeom>
          <a:noFill/>
        </p:spPr>
        <p:txBody>
          <a:bodyPr wrap="square">
            <a:spAutoFit/>
          </a:bodyPr>
          <a:lstStyle/>
          <a:p>
            <a:pPr algn="just"/>
            <a:r>
              <a:rPr lang="tr-TR" dirty="0"/>
              <a:t>Ortalama, bir veri grubunu temsil eden tek bir değerdir. Ancak verinin türüne ve amacına bağlı olarak farklı ortalama türleri kullanılır. Bu üç ortalama türü, farklı senaryolarda en doğru temsili sağlar.</a:t>
            </a:r>
          </a:p>
        </p:txBody>
      </p:sp>
      <p:pic>
        <p:nvPicPr>
          <p:cNvPr id="2" name="5_14">
            <a:hlinkClick r:id="" action="ppaction://media"/>
            <a:extLst>
              <a:ext uri="{FF2B5EF4-FFF2-40B4-BE49-F238E27FC236}">
                <a16:creationId xmlns:a16="http://schemas.microsoft.com/office/drawing/2014/main" id="{3189AEED-ED3B-61B7-FD06-F24742BD68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6389" y="6275931"/>
            <a:ext cx="487363" cy="487363"/>
          </a:xfrm>
          <a:prstGeom prst="rect">
            <a:avLst/>
          </a:prstGeom>
        </p:spPr>
      </p:pic>
    </p:spTree>
    <p:extLst>
      <p:ext uri="{BB962C8B-B14F-4D97-AF65-F5344CB8AC3E}">
        <p14:creationId xmlns:p14="http://schemas.microsoft.com/office/powerpoint/2010/main" val="50713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6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2B84F030-D4FA-E02E-6B1D-C7D4C0723E7A}"/>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ARİTMETİK ORTALAMA</a:t>
            </a:r>
          </a:p>
        </p:txBody>
      </p:sp>
      <p:pic>
        <p:nvPicPr>
          <p:cNvPr id="8" name="Resim 7">
            <a:extLst>
              <a:ext uri="{FF2B5EF4-FFF2-40B4-BE49-F238E27FC236}">
                <a16:creationId xmlns:a16="http://schemas.microsoft.com/office/drawing/2014/main" id="{5946ACAA-D82F-6B63-B57D-4E4792F99D77}"/>
              </a:ext>
            </a:extLst>
          </p:cNvPr>
          <p:cNvPicPr>
            <a:picLocks noChangeAspect="1"/>
          </p:cNvPicPr>
          <p:nvPr/>
        </p:nvPicPr>
        <p:blipFill>
          <a:blip r:embed="rId4"/>
          <a:stretch>
            <a:fillRect/>
          </a:stretch>
        </p:blipFill>
        <p:spPr>
          <a:xfrm>
            <a:off x="504861" y="1652339"/>
            <a:ext cx="8392696" cy="3553321"/>
          </a:xfrm>
          <a:prstGeom prst="rect">
            <a:avLst/>
          </a:prstGeom>
        </p:spPr>
      </p:pic>
      <p:pic>
        <p:nvPicPr>
          <p:cNvPr id="2" name="5_15">
            <a:hlinkClick r:id="" action="ppaction://media"/>
            <a:extLst>
              <a:ext uri="{FF2B5EF4-FFF2-40B4-BE49-F238E27FC236}">
                <a16:creationId xmlns:a16="http://schemas.microsoft.com/office/drawing/2014/main" id="{13F61D2F-2419-E201-33ED-BA152B136E8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88607" y="6275931"/>
            <a:ext cx="487363" cy="487363"/>
          </a:xfrm>
          <a:prstGeom prst="rect">
            <a:avLst/>
          </a:prstGeom>
        </p:spPr>
      </p:pic>
    </p:spTree>
    <p:extLst>
      <p:ext uri="{BB962C8B-B14F-4D97-AF65-F5344CB8AC3E}">
        <p14:creationId xmlns:p14="http://schemas.microsoft.com/office/powerpoint/2010/main" val="385432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1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DC9BAE2F-826E-628C-0574-C19A06DFFE6D}"/>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GEOMETRİK ORTALAMA</a:t>
            </a:r>
          </a:p>
        </p:txBody>
      </p:sp>
      <p:pic>
        <p:nvPicPr>
          <p:cNvPr id="6" name="Resim 5">
            <a:extLst>
              <a:ext uri="{FF2B5EF4-FFF2-40B4-BE49-F238E27FC236}">
                <a16:creationId xmlns:a16="http://schemas.microsoft.com/office/drawing/2014/main" id="{293AC7DE-04AD-958A-3FCE-36FEF7801887}"/>
              </a:ext>
            </a:extLst>
          </p:cNvPr>
          <p:cNvPicPr>
            <a:picLocks noChangeAspect="1"/>
          </p:cNvPicPr>
          <p:nvPr/>
        </p:nvPicPr>
        <p:blipFill>
          <a:blip r:embed="rId4"/>
          <a:stretch>
            <a:fillRect/>
          </a:stretch>
        </p:blipFill>
        <p:spPr>
          <a:xfrm>
            <a:off x="582069" y="1776181"/>
            <a:ext cx="8199912" cy="3478447"/>
          </a:xfrm>
          <a:prstGeom prst="rect">
            <a:avLst/>
          </a:prstGeom>
        </p:spPr>
      </p:pic>
      <p:pic>
        <p:nvPicPr>
          <p:cNvPr id="2" name="5_16">
            <a:hlinkClick r:id="" action="ppaction://media"/>
            <a:extLst>
              <a:ext uri="{FF2B5EF4-FFF2-40B4-BE49-F238E27FC236}">
                <a16:creationId xmlns:a16="http://schemas.microsoft.com/office/drawing/2014/main" id="{71603772-AC62-4EA5-315E-76F4C741D8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88607" y="6275931"/>
            <a:ext cx="487363" cy="487363"/>
          </a:xfrm>
          <a:prstGeom prst="rect">
            <a:avLst/>
          </a:prstGeom>
        </p:spPr>
      </p:pic>
    </p:spTree>
    <p:extLst>
      <p:ext uri="{BB962C8B-B14F-4D97-AF65-F5344CB8AC3E}">
        <p14:creationId xmlns:p14="http://schemas.microsoft.com/office/powerpoint/2010/main" val="288144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7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CA56A754-7B35-41BF-2F9D-6A4DFD5CEE1F}"/>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HARMONİK ORTALAMA</a:t>
            </a:r>
          </a:p>
        </p:txBody>
      </p:sp>
      <p:pic>
        <p:nvPicPr>
          <p:cNvPr id="6" name="Resim 5">
            <a:extLst>
              <a:ext uri="{FF2B5EF4-FFF2-40B4-BE49-F238E27FC236}">
                <a16:creationId xmlns:a16="http://schemas.microsoft.com/office/drawing/2014/main" id="{409AF0C3-0513-531C-5171-6E25DDC1A701}"/>
              </a:ext>
            </a:extLst>
          </p:cNvPr>
          <p:cNvPicPr>
            <a:picLocks noChangeAspect="1"/>
          </p:cNvPicPr>
          <p:nvPr/>
        </p:nvPicPr>
        <p:blipFill>
          <a:blip r:embed="rId4"/>
          <a:stretch>
            <a:fillRect/>
          </a:stretch>
        </p:blipFill>
        <p:spPr>
          <a:xfrm>
            <a:off x="551098" y="1509443"/>
            <a:ext cx="8145641" cy="4008173"/>
          </a:xfrm>
          <a:prstGeom prst="rect">
            <a:avLst/>
          </a:prstGeom>
        </p:spPr>
      </p:pic>
      <p:pic>
        <p:nvPicPr>
          <p:cNvPr id="2" name="5_17">
            <a:hlinkClick r:id="" action="ppaction://media"/>
            <a:extLst>
              <a:ext uri="{FF2B5EF4-FFF2-40B4-BE49-F238E27FC236}">
                <a16:creationId xmlns:a16="http://schemas.microsoft.com/office/drawing/2014/main" id="{BCC52427-EE26-751B-D2DC-BBC5544D1F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691" y="6275931"/>
            <a:ext cx="487363" cy="487363"/>
          </a:xfrm>
          <a:prstGeom prst="rect">
            <a:avLst/>
          </a:prstGeom>
        </p:spPr>
      </p:pic>
    </p:spTree>
    <p:extLst>
      <p:ext uri="{BB962C8B-B14F-4D97-AF65-F5344CB8AC3E}">
        <p14:creationId xmlns:p14="http://schemas.microsoft.com/office/powerpoint/2010/main" val="235673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7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7D4C-E3A1-C3AF-46E1-DC4EC50E4CB5}"/>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3578C6A0-19DE-2508-0D77-4C62B6966D22}"/>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AĞIRLIKLI ORTALAMA</a:t>
            </a:r>
          </a:p>
        </p:txBody>
      </p:sp>
      <p:pic>
        <p:nvPicPr>
          <p:cNvPr id="4" name="Resim 3">
            <a:extLst>
              <a:ext uri="{FF2B5EF4-FFF2-40B4-BE49-F238E27FC236}">
                <a16:creationId xmlns:a16="http://schemas.microsoft.com/office/drawing/2014/main" id="{B760ADB9-5A0D-4BC6-CF3A-6AB77E266F47}"/>
              </a:ext>
            </a:extLst>
          </p:cNvPr>
          <p:cNvPicPr>
            <a:picLocks noChangeAspect="1"/>
          </p:cNvPicPr>
          <p:nvPr/>
        </p:nvPicPr>
        <p:blipFill>
          <a:blip r:embed="rId4"/>
          <a:stretch>
            <a:fillRect/>
          </a:stretch>
        </p:blipFill>
        <p:spPr>
          <a:xfrm>
            <a:off x="515209" y="1571366"/>
            <a:ext cx="8460761" cy="4004486"/>
          </a:xfrm>
          <a:prstGeom prst="rect">
            <a:avLst/>
          </a:prstGeom>
        </p:spPr>
      </p:pic>
      <p:pic>
        <p:nvPicPr>
          <p:cNvPr id="2" name="5_18">
            <a:hlinkClick r:id="" action="ppaction://media"/>
            <a:extLst>
              <a:ext uri="{FF2B5EF4-FFF2-40B4-BE49-F238E27FC236}">
                <a16:creationId xmlns:a16="http://schemas.microsoft.com/office/drawing/2014/main" id="{C9D4BCEF-6AC4-C928-9A6F-AD57C181A2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88607" y="6275931"/>
            <a:ext cx="487363" cy="487363"/>
          </a:xfrm>
          <a:prstGeom prst="rect">
            <a:avLst/>
          </a:prstGeom>
        </p:spPr>
      </p:pic>
    </p:spTree>
    <p:extLst>
      <p:ext uri="{BB962C8B-B14F-4D97-AF65-F5344CB8AC3E}">
        <p14:creationId xmlns:p14="http://schemas.microsoft.com/office/powerpoint/2010/main" val="367604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6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80CEC-7991-DA9F-8F2B-5985A52BF18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7A9F68A-C25A-2AAB-1F5E-0FB33C84E2F5}"/>
              </a:ext>
            </a:extLst>
          </p:cNvPr>
          <p:cNvSpPr>
            <a:spLocks noGrp="1"/>
          </p:cNvSpPr>
          <p:nvPr>
            <p:ph type="title"/>
          </p:nvPr>
        </p:nvSpPr>
        <p:spPr>
          <a:xfrm>
            <a:off x="358877" y="2005115"/>
            <a:ext cx="8229600" cy="1143000"/>
          </a:xfrm>
        </p:spPr>
        <p:txBody>
          <a:bodyPr/>
          <a:lstStyle/>
          <a:p>
            <a:r>
              <a:rPr lang="tr-TR" dirty="0"/>
              <a:t>ORAN VE ORANTI</a:t>
            </a:r>
            <a:endParaRPr lang="tr-TR" b="1" dirty="0"/>
          </a:p>
        </p:txBody>
      </p:sp>
    </p:spTree>
    <p:extLst>
      <p:ext uri="{BB962C8B-B14F-4D97-AF65-F5344CB8AC3E}">
        <p14:creationId xmlns:p14="http://schemas.microsoft.com/office/powerpoint/2010/main" val="977640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CE529-B2A6-5B62-9BFE-D659F33A6FB8}"/>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95D69491-D07E-732F-4942-2FC4582D413F}"/>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ORTALAMALAR ARASINDAKİ İLİŞKİ</a:t>
            </a:r>
          </a:p>
        </p:txBody>
      </p:sp>
      <p:pic>
        <p:nvPicPr>
          <p:cNvPr id="5" name="Resim 4">
            <a:extLst>
              <a:ext uri="{FF2B5EF4-FFF2-40B4-BE49-F238E27FC236}">
                <a16:creationId xmlns:a16="http://schemas.microsoft.com/office/drawing/2014/main" id="{2732287F-B6DC-0170-E474-B64E1A88CE36}"/>
              </a:ext>
            </a:extLst>
          </p:cNvPr>
          <p:cNvPicPr>
            <a:picLocks noChangeAspect="1"/>
          </p:cNvPicPr>
          <p:nvPr/>
        </p:nvPicPr>
        <p:blipFill>
          <a:blip r:embed="rId4"/>
          <a:stretch>
            <a:fillRect/>
          </a:stretch>
        </p:blipFill>
        <p:spPr>
          <a:xfrm>
            <a:off x="513783" y="1379949"/>
            <a:ext cx="8262469" cy="5062217"/>
          </a:xfrm>
          <a:prstGeom prst="rect">
            <a:avLst/>
          </a:prstGeom>
        </p:spPr>
      </p:pic>
      <p:pic>
        <p:nvPicPr>
          <p:cNvPr id="2" name="5_19">
            <a:hlinkClick r:id="" action="ppaction://media"/>
            <a:extLst>
              <a:ext uri="{FF2B5EF4-FFF2-40B4-BE49-F238E27FC236}">
                <a16:creationId xmlns:a16="http://schemas.microsoft.com/office/drawing/2014/main" id="{635BF160-05C5-D314-AFAD-36858DBEB9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32570" y="6360698"/>
            <a:ext cx="487363" cy="487363"/>
          </a:xfrm>
          <a:prstGeom prst="rect">
            <a:avLst/>
          </a:prstGeom>
        </p:spPr>
      </p:pic>
    </p:spTree>
    <p:extLst>
      <p:ext uri="{BB962C8B-B14F-4D97-AF65-F5344CB8AC3E}">
        <p14:creationId xmlns:p14="http://schemas.microsoft.com/office/powerpoint/2010/main" val="345330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48DA40-4CC7-0EDF-3A08-BA4D07BE8BA1}"/>
              </a:ext>
            </a:extLst>
          </p:cNvPr>
          <p:cNvSpPr txBox="1">
            <a:spLocks/>
          </p:cNvSpPr>
          <p:nvPr/>
        </p:nvSpPr>
        <p:spPr>
          <a:xfrm>
            <a:off x="358877" y="2005115"/>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b="1" dirty="0"/>
              <a:t>ALIŞTIRMALAR</a:t>
            </a:r>
          </a:p>
        </p:txBody>
      </p:sp>
    </p:spTree>
    <p:extLst>
      <p:ext uri="{BB962C8B-B14F-4D97-AF65-F5344CB8AC3E}">
        <p14:creationId xmlns:p14="http://schemas.microsoft.com/office/powerpoint/2010/main" val="3955029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4AA02A95-2025-FCA5-00D3-BF5AAAFC4340}"/>
              </a:ext>
            </a:extLst>
          </p:cNvPr>
          <p:cNvSpPr txBox="1"/>
          <p:nvPr/>
        </p:nvSpPr>
        <p:spPr>
          <a:xfrm>
            <a:off x="482185" y="1383657"/>
            <a:ext cx="8165726" cy="957955"/>
          </a:xfrm>
          <a:prstGeom prst="rect">
            <a:avLst/>
          </a:prstGeom>
          <a:noFill/>
        </p:spPr>
        <p:txBody>
          <a:bodyPr wrap="square" rtlCol="0">
            <a:spAutoFit/>
          </a:bodyPr>
          <a:lstStyle/>
          <a:p>
            <a:r>
              <a:rPr lang="en-US" sz="1875" dirty="0">
                <a:latin typeface="Arial Black" panose="020B0A04020102020204" pitchFamily="34" charset="0"/>
              </a:rPr>
              <a:t>Bir </a:t>
            </a:r>
            <a:r>
              <a:rPr lang="en-US" sz="1875" dirty="0" err="1">
                <a:latin typeface="Arial Black" panose="020B0A04020102020204" pitchFamily="34" charset="0"/>
              </a:rPr>
              <a:t>sınıftaki</a:t>
            </a:r>
            <a:r>
              <a:rPr lang="en-US" sz="1875" dirty="0">
                <a:latin typeface="Arial Black" panose="020B0A04020102020204" pitchFamily="34" charset="0"/>
              </a:rPr>
              <a:t> </a:t>
            </a:r>
            <a:r>
              <a:rPr lang="en-US" sz="1875" dirty="0" err="1">
                <a:latin typeface="Arial Black" panose="020B0A04020102020204" pitchFamily="34" charset="0"/>
              </a:rPr>
              <a:t>öğrencilerin</a:t>
            </a:r>
            <a:r>
              <a:rPr lang="en-US" sz="1875" dirty="0">
                <a:latin typeface="Arial Black" panose="020B0A04020102020204" pitchFamily="34" charset="0"/>
              </a:rPr>
              <a:t> %60’ı </a:t>
            </a:r>
            <a:r>
              <a:rPr lang="en-US" sz="1875" dirty="0" err="1">
                <a:latin typeface="Arial Black" panose="020B0A04020102020204" pitchFamily="34" charset="0"/>
              </a:rPr>
              <a:t>erkektir</a:t>
            </a:r>
            <a:r>
              <a:rPr lang="en-US" sz="1875" dirty="0">
                <a:latin typeface="Arial Black" panose="020B0A04020102020204" pitchFamily="34" charset="0"/>
              </a:rPr>
              <a:t>.</a:t>
            </a:r>
          </a:p>
          <a:p>
            <a:r>
              <a:rPr lang="en-US" sz="1875" dirty="0" err="1">
                <a:latin typeface="Arial Black" panose="020B0A04020102020204" pitchFamily="34" charset="0"/>
              </a:rPr>
              <a:t>Erkek</a:t>
            </a:r>
            <a:r>
              <a:rPr lang="en-US" sz="1875" dirty="0">
                <a:latin typeface="Arial Black" panose="020B0A04020102020204" pitchFamily="34" charset="0"/>
              </a:rPr>
              <a:t> </a:t>
            </a:r>
            <a:r>
              <a:rPr lang="en-US" sz="1875" dirty="0" err="1">
                <a:latin typeface="Arial Black" panose="020B0A04020102020204" pitchFamily="34" charset="0"/>
              </a:rPr>
              <a:t>öğrencilerin</a:t>
            </a:r>
            <a:r>
              <a:rPr lang="en-US" sz="1875" dirty="0">
                <a:latin typeface="Arial Black" panose="020B0A04020102020204" pitchFamily="34" charset="0"/>
              </a:rPr>
              <a:t> </a:t>
            </a:r>
            <a:r>
              <a:rPr lang="en-US" sz="1875" dirty="0" err="1">
                <a:latin typeface="Arial Black" panose="020B0A04020102020204" pitchFamily="34" charset="0"/>
              </a:rPr>
              <a:t>kız</a:t>
            </a:r>
            <a:r>
              <a:rPr lang="en-US" sz="1875" dirty="0">
                <a:latin typeface="Arial Black" panose="020B0A04020102020204" pitchFamily="34" charset="0"/>
              </a:rPr>
              <a:t> </a:t>
            </a:r>
            <a:r>
              <a:rPr lang="en-US" sz="1875" dirty="0" err="1">
                <a:latin typeface="Arial Black" panose="020B0A04020102020204" pitchFamily="34" charset="0"/>
              </a:rPr>
              <a:t>öğrencilerin</a:t>
            </a:r>
            <a:r>
              <a:rPr lang="en-US" sz="1875" dirty="0">
                <a:latin typeface="Arial Black" panose="020B0A04020102020204" pitchFamily="34" charset="0"/>
              </a:rPr>
              <a:t> </a:t>
            </a:r>
            <a:r>
              <a:rPr lang="en-US" sz="1875" dirty="0" err="1">
                <a:latin typeface="Arial Black" panose="020B0A04020102020204" pitchFamily="34" charset="0"/>
              </a:rPr>
              <a:t>sayısına</a:t>
            </a:r>
            <a:r>
              <a:rPr lang="en-US" sz="1875" dirty="0">
                <a:latin typeface="Arial Black" panose="020B0A04020102020204" pitchFamily="34" charset="0"/>
              </a:rPr>
              <a:t> </a:t>
            </a:r>
            <a:r>
              <a:rPr lang="en-US" sz="1875" dirty="0" err="1">
                <a:latin typeface="Arial Black" panose="020B0A04020102020204" pitchFamily="34" charset="0"/>
              </a:rPr>
              <a:t>olan</a:t>
            </a:r>
            <a:r>
              <a:rPr lang="en-US" sz="1875" dirty="0">
                <a:latin typeface="Arial Black" panose="020B0A04020102020204" pitchFamily="34" charset="0"/>
              </a:rPr>
              <a:t> </a:t>
            </a:r>
            <a:r>
              <a:rPr lang="en-US" sz="1875" dirty="0" err="1">
                <a:latin typeface="Arial Black" panose="020B0A04020102020204" pitchFamily="34" charset="0"/>
              </a:rPr>
              <a:t>oranı</a:t>
            </a:r>
            <a:r>
              <a:rPr lang="en-US" sz="1875" dirty="0">
                <a:latin typeface="Arial Black" panose="020B0A04020102020204" pitchFamily="34" charset="0"/>
              </a:rPr>
              <a:t> </a:t>
            </a:r>
            <a:r>
              <a:rPr lang="en-US" sz="1875" dirty="0" err="1">
                <a:latin typeface="Arial Black" panose="020B0A04020102020204" pitchFamily="34" charset="0"/>
              </a:rPr>
              <a:t>kaçtır</a:t>
            </a:r>
            <a:r>
              <a:rPr lang="en-US" sz="1875" dirty="0">
                <a:latin typeface="Arial Black" panose="020B0A04020102020204" pitchFamily="34" charset="0"/>
              </a:rPr>
              <a:t>?</a:t>
            </a:r>
          </a:p>
        </p:txBody>
      </p:sp>
      <p:sp>
        <p:nvSpPr>
          <p:cNvPr id="6" name="TextBox 1">
            <a:extLst>
              <a:ext uri="{FF2B5EF4-FFF2-40B4-BE49-F238E27FC236}">
                <a16:creationId xmlns:a16="http://schemas.microsoft.com/office/drawing/2014/main" id="{7E0839CC-37F7-BB82-EE22-096E10EB8F09}"/>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a:t>
            </a:r>
            <a:endParaRPr dirty="0"/>
          </a:p>
        </p:txBody>
      </p:sp>
      <p:sp>
        <p:nvSpPr>
          <p:cNvPr id="7" name="TextBox 4">
            <a:extLst>
              <a:ext uri="{FF2B5EF4-FFF2-40B4-BE49-F238E27FC236}">
                <a16:creationId xmlns:a16="http://schemas.microsoft.com/office/drawing/2014/main" id="{5EE3588C-18BF-9147-66EA-09FC05BC9FD4}"/>
              </a:ext>
            </a:extLst>
          </p:cNvPr>
          <p:cNvSpPr txBox="1"/>
          <p:nvPr/>
        </p:nvSpPr>
        <p:spPr>
          <a:xfrm>
            <a:off x="514783" y="249648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9" name="Resim 8">
            <a:extLst>
              <a:ext uri="{FF2B5EF4-FFF2-40B4-BE49-F238E27FC236}">
                <a16:creationId xmlns:a16="http://schemas.microsoft.com/office/drawing/2014/main" id="{9F44CFE5-8CC5-2B57-D70E-CE0384C596FD}"/>
              </a:ext>
            </a:extLst>
          </p:cNvPr>
          <p:cNvPicPr>
            <a:picLocks noChangeAspect="1"/>
          </p:cNvPicPr>
          <p:nvPr/>
        </p:nvPicPr>
        <p:blipFill>
          <a:blip r:embed="rId2"/>
          <a:stretch>
            <a:fillRect/>
          </a:stretch>
        </p:blipFill>
        <p:spPr>
          <a:xfrm>
            <a:off x="482185" y="3233455"/>
            <a:ext cx="7441134" cy="1229214"/>
          </a:xfrm>
          <a:prstGeom prst="rect">
            <a:avLst/>
          </a:prstGeom>
        </p:spPr>
      </p:pic>
    </p:spTree>
    <p:extLst>
      <p:ext uri="{BB962C8B-B14F-4D97-AF65-F5344CB8AC3E}">
        <p14:creationId xmlns:p14="http://schemas.microsoft.com/office/powerpoint/2010/main" val="2061503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821008EC-B707-D1B7-8840-DE67B2CE04A7}"/>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2</a:t>
            </a:r>
            <a:endParaRPr dirty="0"/>
          </a:p>
        </p:txBody>
      </p:sp>
      <p:sp>
        <p:nvSpPr>
          <p:cNvPr id="7" name="TextBox 4">
            <a:extLst>
              <a:ext uri="{FF2B5EF4-FFF2-40B4-BE49-F238E27FC236}">
                <a16:creationId xmlns:a16="http://schemas.microsoft.com/office/drawing/2014/main" id="{C0A316FD-B785-6435-5230-C4BCF294BAAC}"/>
              </a:ext>
            </a:extLst>
          </p:cNvPr>
          <p:cNvSpPr txBox="1"/>
          <p:nvPr/>
        </p:nvSpPr>
        <p:spPr>
          <a:xfrm>
            <a:off x="514784" y="1953516"/>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9" name="Resim 8">
            <a:extLst>
              <a:ext uri="{FF2B5EF4-FFF2-40B4-BE49-F238E27FC236}">
                <a16:creationId xmlns:a16="http://schemas.microsoft.com/office/drawing/2014/main" id="{48F9A3BC-0CA9-82C7-B1D8-CBEDD2D45E73}"/>
              </a:ext>
            </a:extLst>
          </p:cNvPr>
          <p:cNvPicPr>
            <a:picLocks noChangeAspect="1"/>
          </p:cNvPicPr>
          <p:nvPr/>
        </p:nvPicPr>
        <p:blipFill>
          <a:blip r:embed="rId2"/>
          <a:stretch>
            <a:fillRect/>
          </a:stretch>
        </p:blipFill>
        <p:spPr>
          <a:xfrm>
            <a:off x="553791" y="1379179"/>
            <a:ext cx="4632847" cy="400110"/>
          </a:xfrm>
          <a:prstGeom prst="rect">
            <a:avLst/>
          </a:prstGeom>
        </p:spPr>
      </p:pic>
      <p:pic>
        <p:nvPicPr>
          <p:cNvPr id="11" name="Resim 10">
            <a:extLst>
              <a:ext uri="{FF2B5EF4-FFF2-40B4-BE49-F238E27FC236}">
                <a16:creationId xmlns:a16="http://schemas.microsoft.com/office/drawing/2014/main" id="{684AFDD5-0DB7-3EB8-30EA-145830FB655F}"/>
              </a:ext>
            </a:extLst>
          </p:cNvPr>
          <p:cNvPicPr>
            <a:picLocks noChangeAspect="1"/>
          </p:cNvPicPr>
          <p:nvPr/>
        </p:nvPicPr>
        <p:blipFill>
          <a:blip r:embed="rId3"/>
          <a:stretch>
            <a:fillRect/>
          </a:stretch>
        </p:blipFill>
        <p:spPr>
          <a:xfrm>
            <a:off x="553791" y="2660257"/>
            <a:ext cx="6339105" cy="1913692"/>
          </a:xfrm>
          <a:prstGeom prst="rect">
            <a:avLst/>
          </a:prstGeom>
        </p:spPr>
      </p:pic>
    </p:spTree>
    <p:extLst>
      <p:ext uri="{BB962C8B-B14F-4D97-AF65-F5344CB8AC3E}">
        <p14:creationId xmlns:p14="http://schemas.microsoft.com/office/powerpoint/2010/main" val="1284398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DA8204FE-C424-47CB-629E-E3EE7577BC71}"/>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3</a:t>
            </a:r>
            <a:endParaRPr dirty="0"/>
          </a:p>
        </p:txBody>
      </p:sp>
      <p:sp>
        <p:nvSpPr>
          <p:cNvPr id="5" name="TextBox 4">
            <a:extLst>
              <a:ext uri="{FF2B5EF4-FFF2-40B4-BE49-F238E27FC236}">
                <a16:creationId xmlns:a16="http://schemas.microsoft.com/office/drawing/2014/main" id="{2A37CF7D-4675-9C7E-86DD-73BE6702CBF4}"/>
              </a:ext>
            </a:extLst>
          </p:cNvPr>
          <p:cNvSpPr txBox="1"/>
          <p:nvPr/>
        </p:nvSpPr>
        <p:spPr>
          <a:xfrm>
            <a:off x="514783" y="2042379"/>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BED3FC8B-D1B1-0BAD-3FA7-C3C0C738D7E6}"/>
              </a:ext>
            </a:extLst>
          </p:cNvPr>
          <p:cNvPicPr>
            <a:picLocks noChangeAspect="1"/>
          </p:cNvPicPr>
          <p:nvPr/>
        </p:nvPicPr>
        <p:blipFill>
          <a:blip r:embed="rId2"/>
          <a:stretch>
            <a:fillRect/>
          </a:stretch>
        </p:blipFill>
        <p:spPr>
          <a:xfrm>
            <a:off x="514783" y="1352910"/>
            <a:ext cx="4064053" cy="503403"/>
          </a:xfrm>
          <a:prstGeom prst="rect">
            <a:avLst/>
          </a:prstGeom>
        </p:spPr>
      </p:pic>
      <p:pic>
        <p:nvPicPr>
          <p:cNvPr id="7" name="Resim 6">
            <a:extLst>
              <a:ext uri="{FF2B5EF4-FFF2-40B4-BE49-F238E27FC236}">
                <a16:creationId xmlns:a16="http://schemas.microsoft.com/office/drawing/2014/main" id="{BCE83895-4873-9342-E065-074EC9E2B408}"/>
              </a:ext>
            </a:extLst>
          </p:cNvPr>
          <p:cNvPicPr>
            <a:picLocks noChangeAspect="1"/>
          </p:cNvPicPr>
          <p:nvPr/>
        </p:nvPicPr>
        <p:blipFill>
          <a:blip r:embed="rId3"/>
          <a:stretch>
            <a:fillRect/>
          </a:stretch>
        </p:blipFill>
        <p:spPr>
          <a:xfrm>
            <a:off x="514783" y="2731848"/>
            <a:ext cx="8404729" cy="1801013"/>
          </a:xfrm>
          <a:prstGeom prst="rect">
            <a:avLst/>
          </a:prstGeom>
        </p:spPr>
      </p:pic>
    </p:spTree>
    <p:extLst>
      <p:ext uri="{BB962C8B-B14F-4D97-AF65-F5344CB8AC3E}">
        <p14:creationId xmlns:p14="http://schemas.microsoft.com/office/powerpoint/2010/main" val="473255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53968-2035-691D-466E-6970F76675E8}"/>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EC267454-BE17-2F86-E54A-65FC07755920}"/>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4</a:t>
            </a:r>
            <a:endParaRPr dirty="0"/>
          </a:p>
        </p:txBody>
      </p:sp>
      <p:sp>
        <p:nvSpPr>
          <p:cNvPr id="5" name="TextBox 4">
            <a:extLst>
              <a:ext uri="{FF2B5EF4-FFF2-40B4-BE49-F238E27FC236}">
                <a16:creationId xmlns:a16="http://schemas.microsoft.com/office/drawing/2014/main" id="{F974707B-317F-D2B6-A3DC-3E52A0CDD783}"/>
              </a:ext>
            </a:extLst>
          </p:cNvPr>
          <p:cNvSpPr txBox="1"/>
          <p:nvPr/>
        </p:nvSpPr>
        <p:spPr>
          <a:xfrm>
            <a:off x="478445" y="180661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FF654D4D-8D37-4BBC-D6BC-34F6ADC646F6}"/>
              </a:ext>
            </a:extLst>
          </p:cNvPr>
          <p:cNvPicPr>
            <a:picLocks noChangeAspect="1"/>
          </p:cNvPicPr>
          <p:nvPr/>
        </p:nvPicPr>
        <p:blipFill>
          <a:blip r:embed="rId2"/>
          <a:stretch>
            <a:fillRect/>
          </a:stretch>
        </p:blipFill>
        <p:spPr>
          <a:xfrm>
            <a:off x="478445" y="1286675"/>
            <a:ext cx="6866408" cy="400110"/>
          </a:xfrm>
          <a:prstGeom prst="rect">
            <a:avLst/>
          </a:prstGeom>
        </p:spPr>
      </p:pic>
      <p:pic>
        <p:nvPicPr>
          <p:cNvPr id="7" name="Resim 6">
            <a:extLst>
              <a:ext uri="{FF2B5EF4-FFF2-40B4-BE49-F238E27FC236}">
                <a16:creationId xmlns:a16="http://schemas.microsoft.com/office/drawing/2014/main" id="{536DA303-6888-C5D3-5E45-AA6778F16C70}"/>
              </a:ext>
            </a:extLst>
          </p:cNvPr>
          <p:cNvPicPr>
            <a:picLocks noChangeAspect="1"/>
          </p:cNvPicPr>
          <p:nvPr/>
        </p:nvPicPr>
        <p:blipFill>
          <a:blip r:embed="rId3"/>
          <a:stretch>
            <a:fillRect/>
          </a:stretch>
        </p:blipFill>
        <p:spPr>
          <a:xfrm>
            <a:off x="534497" y="2466555"/>
            <a:ext cx="6421918" cy="3566498"/>
          </a:xfrm>
          <a:prstGeom prst="rect">
            <a:avLst/>
          </a:prstGeom>
        </p:spPr>
      </p:pic>
    </p:spTree>
    <p:extLst>
      <p:ext uri="{BB962C8B-B14F-4D97-AF65-F5344CB8AC3E}">
        <p14:creationId xmlns:p14="http://schemas.microsoft.com/office/powerpoint/2010/main" val="3474173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5755F-EAA8-8465-0F47-095648CF5B4C}"/>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46B24BC5-E669-183E-1992-7E41AC335D51}"/>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5</a:t>
            </a:r>
            <a:endParaRPr dirty="0"/>
          </a:p>
        </p:txBody>
      </p:sp>
      <p:sp>
        <p:nvSpPr>
          <p:cNvPr id="5" name="TextBox 4">
            <a:extLst>
              <a:ext uri="{FF2B5EF4-FFF2-40B4-BE49-F238E27FC236}">
                <a16:creationId xmlns:a16="http://schemas.microsoft.com/office/drawing/2014/main" id="{C9BCBBB7-B4F2-3399-4D2C-3B416838750C}"/>
              </a:ext>
            </a:extLst>
          </p:cNvPr>
          <p:cNvSpPr txBox="1"/>
          <p:nvPr/>
        </p:nvSpPr>
        <p:spPr>
          <a:xfrm>
            <a:off x="478445" y="2013230"/>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sp>
        <p:nvSpPr>
          <p:cNvPr id="4" name="Metin kutusu 3">
            <a:extLst>
              <a:ext uri="{FF2B5EF4-FFF2-40B4-BE49-F238E27FC236}">
                <a16:creationId xmlns:a16="http://schemas.microsoft.com/office/drawing/2014/main" id="{31ECE73C-C6A2-B231-B11C-92746357573A}"/>
              </a:ext>
            </a:extLst>
          </p:cNvPr>
          <p:cNvSpPr txBox="1"/>
          <p:nvPr/>
        </p:nvSpPr>
        <p:spPr>
          <a:xfrm>
            <a:off x="478445" y="1247866"/>
            <a:ext cx="8461186" cy="646331"/>
          </a:xfrm>
          <a:prstGeom prst="rect">
            <a:avLst/>
          </a:prstGeom>
          <a:noFill/>
        </p:spPr>
        <p:txBody>
          <a:bodyPr wrap="square">
            <a:spAutoFit/>
          </a:bodyPr>
          <a:lstStyle/>
          <a:p>
            <a:r>
              <a:rPr lang="tr-TR" dirty="0"/>
              <a:t>130 tane bilye 3 kişi arasında 6, 4, 3 sayılarıyla orantılı olarak paylaştırılacaktır. Buna göre en az alan kaç bilye alır?</a:t>
            </a:r>
          </a:p>
        </p:txBody>
      </p:sp>
      <p:pic>
        <p:nvPicPr>
          <p:cNvPr id="7" name="Resim 6">
            <a:extLst>
              <a:ext uri="{FF2B5EF4-FFF2-40B4-BE49-F238E27FC236}">
                <a16:creationId xmlns:a16="http://schemas.microsoft.com/office/drawing/2014/main" id="{D1B57BE6-AB08-8885-53AC-2CE7C34DFFCB}"/>
              </a:ext>
            </a:extLst>
          </p:cNvPr>
          <p:cNvPicPr>
            <a:picLocks noChangeAspect="1"/>
          </p:cNvPicPr>
          <p:nvPr/>
        </p:nvPicPr>
        <p:blipFill>
          <a:blip r:embed="rId2"/>
          <a:stretch>
            <a:fillRect/>
          </a:stretch>
        </p:blipFill>
        <p:spPr>
          <a:xfrm>
            <a:off x="478444" y="2726442"/>
            <a:ext cx="6654675" cy="2883692"/>
          </a:xfrm>
          <a:prstGeom prst="rect">
            <a:avLst/>
          </a:prstGeom>
        </p:spPr>
      </p:pic>
    </p:spTree>
    <p:extLst>
      <p:ext uri="{BB962C8B-B14F-4D97-AF65-F5344CB8AC3E}">
        <p14:creationId xmlns:p14="http://schemas.microsoft.com/office/powerpoint/2010/main" val="1823580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CFE6-7CA9-478A-963C-90B74FE82AAB}"/>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ED6DA99C-8BA0-5897-B11D-A0CBFED84D81}"/>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6</a:t>
            </a:r>
            <a:endParaRPr dirty="0"/>
          </a:p>
        </p:txBody>
      </p:sp>
      <p:sp>
        <p:nvSpPr>
          <p:cNvPr id="5" name="TextBox 4">
            <a:extLst>
              <a:ext uri="{FF2B5EF4-FFF2-40B4-BE49-F238E27FC236}">
                <a16:creationId xmlns:a16="http://schemas.microsoft.com/office/drawing/2014/main" id="{3A769C48-D111-0D27-646E-8ECE2C3F31B3}"/>
              </a:ext>
            </a:extLst>
          </p:cNvPr>
          <p:cNvSpPr txBox="1"/>
          <p:nvPr/>
        </p:nvSpPr>
        <p:spPr>
          <a:xfrm>
            <a:off x="514784" y="2187974"/>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sp>
        <p:nvSpPr>
          <p:cNvPr id="4" name="Metin kutusu 3">
            <a:extLst>
              <a:ext uri="{FF2B5EF4-FFF2-40B4-BE49-F238E27FC236}">
                <a16:creationId xmlns:a16="http://schemas.microsoft.com/office/drawing/2014/main" id="{80E9A8D8-2963-C9D1-AFF6-3B8E8F4CC7E3}"/>
              </a:ext>
            </a:extLst>
          </p:cNvPr>
          <p:cNvSpPr txBox="1"/>
          <p:nvPr/>
        </p:nvSpPr>
        <p:spPr>
          <a:xfrm>
            <a:off x="433904" y="1186443"/>
            <a:ext cx="8542065" cy="923330"/>
          </a:xfrm>
          <a:prstGeom prst="rect">
            <a:avLst/>
          </a:prstGeom>
          <a:noFill/>
        </p:spPr>
        <p:txBody>
          <a:bodyPr wrap="square">
            <a:spAutoFit/>
          </a:bodyPr>
          <a:lstStyle/>
          <a:p>
            <a:pPr algn="just"/>
            <a:r>
              <a:rPr lang="tr-TR" dirty="0"/>
              <a:t>Bir kümeste tavuk ve ördek olmak üzere en az 90 hayvan olduğu biliniyor. Tavuk ve ördeklerin sayısı sırasıyla 1,2 ve 1,5 sayıları ile orantılıdır. Buna göre kümeste en az kaç ördek vardır?</a:t>
            </a:r>
          </a:p>
        </p:txBody>
      </p:sp>
      <p:pic>
        <p:nvPicPr>
          <p:cNvPr id="7" name="Resim 6">
            <a:extLst>
              <a:ext uri="{FF2B5EF4-FFF2-40B4-BE49-F238E27FC236}">
                <a16:creationId xmlns:a16="http://schemas.microsoft.com/office/drawing/2014/main" id="{01C77B30-FCE9-3CB8-ED67-3E7F396F7039}"/>
              </a:ext>
            </a:extLst>
          </p:cNvPr>
          <p:cNvPicPr>
            <a:picLocks noChangeAspect="1"/>
          </p:cNvPicPr>
          <p:nvPr/>
        </p:nvPicPr>
        <p:blipFill>
          <a:blip r:embed="rId2"/>
          <a:stretch>
            <a:fillRect/>
          </a:stretch>
        </p:blipFill>
        <p:spPr>
          <a:xfrm>
            <a:off x="429913" y="2838652"/>
            <a:ext cx="8284174" cy="3313670"/>
          </a:xfrm>
          <a:prstGeom prst="rect">
            <a:avLst/>
          </a:prstGeom>
        </p:spPr>
      </p:pic>
    </p:spTree>
    <p:extLst>
      <p:ext uri="{BB962C8B-B14F-4D97-AF65-F5344CB8AC3E}">
        <p14:creationId xmlns:p14="http://schemas.microsoft.com/office/powerpoint/2010/main" val="2356440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54331-9EB6-890C-0584-39F7E56BD1AF}"/>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AEC86FF8-CD3B-4A7D-F23B-774D5359F72D}"/>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7</a:t>
            </a:r>
            <a:endParaRPr dirty="0"/>
          </a:p>
        </p:txBody>
      </p:sp>
      <p:sp>
        <p:nvSpPr>
          <p:cNvPr id="5" name="TextBox 4">
            <a:extLst>
              <a:ext uri="{FF2B5EF4-FFF2-40B4-BE49-F238E27FC236}">
                <a16:creationId xmlns:a16="http://schemas.microsoft.com/office/drawing/2014/main" id="{D09BF7B9-F0AE-AE54-513A-2B358FFE5B79}"/>
              </a:ext>
            </a:extLst>
          </p:cNvPr>
          <p:cNvSpPr txBox="1"/>
          <p:nvPr/>
        </p:nvSpPr>
        <p:spPr>
          <a:xfrm>
            <a:off x="478445" y="1840816"/>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370D7EFC-C76B-F60C-006E-10E4449FFD0C}"/>
              </a:ext>
            </a:extLst>
          </p:cNvPr>
          <p:cNvPicPr>
            <a:picLocks noChangeAspect="1"/>
          </p:cNvPicPr>
          <p:nvPr/>
        </p:nvPicPr>
        <p:blipFill>
          <a:blip r:embed="rId2"/>
          <a:stretch>
            <a:fillRect/>
          </a:stretch>
        </p:blipFill>
        <p:spPr>
          <a:xfrm>
            <a:off x="613462" y="1399734"/>
            <a:ext cx="4286595" cy="408247"/>
          </a:xfrm>
          <a:prstGeom prst="rect">
            <a:avLst/>
          </a:prstGeom>
        </p:spPr>
      </p:pic>
      <p:pic>
        <p:nvPicPr>
          <p:cNvPr id="7" name="Resim 6">
            <a:extLst>
              <a:ext uri="{FF2B5EF4-FFF2-40B4-BE49-F238E27FC236}">
                <a16:creationId xmlns:a16="http://schemas.microsoft.com/office/drawing/2014/main" id="{B87E1CFF-AF01-7D95-E5BE-134AC2AC5FC8}"/>
              </a:ext>
            </a:extLst>
          </p:cNvPr>
          <p:cNvPicPr>
            <a:picLocks noChangeAspect="1"/>
          </p:cNvPicPr>
          <p:nvPr/>
        </p:nvPicPr>
        <p:blipFill>
          <a:blip r:embed="rId3"/>
          <a:stretch>
            <a:fillRect/>
          </a:stretch>
        </p:blipFill>
        <p:spPr>
          <a:xfrm>
            <a:off x="514782" y="2481953"/>
            <a:ext cx="7583867" cy="3600795"/>
          </a:xfrm>
          <a:prstGeom prst="rect">
            <a:avLst/>
          </a:prstGeom>
        </p:spPr>
      </p:pic>
    </p:spTree>
    <p:extLst>
      <p:ext uri="{BB962C8B-B14F-4D97-AF65-F5344CB8AC3E}">
        <p14:creationId xmlns:p14="http://schemas.microsoft.com/office/powerpoint/2010/main" val="4265772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A7028-9DEF-2B77-E81C-C76A7467F451}"/>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EA1E4E9E-DF5B-E47F-6180-656D0410A561}"/>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8</a:t>
            </a:r>
            <a:endParaRPr dirty="0"/>
          </a:p>
        </p:txBody>
      </p:sp>
      <p:sp>
        <p:nvSpPr>
          <p:cNvPr id="5" name="TextBox 4">
            <a:extLst>
              <a:ext uri="{FF2B5EF4-FFF2-40B4-BE49-F238E27FC236}">
                <a16:creationId xmlns:a16="http://schemas.microsoft.com/office/drawing/2014/main" id="{FE3C7E5F-3A46-3029-A586-F490F5A47B32}"/>
              </a:ext>
            </a:extLst>
          </p:cNvPr>
          <p:cNvSpPr txBox="1"/>
          <p:nvPr/>
        </p:nvSpPr>
        <p:spPr>
          <a:xfrm>
            <a:off x="478445" y="180661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D89C92ED-6D60-3516-8903-4B6AC319F627}"/>
              </a:ext>
            </a:extLst>
          </p:cNvPr>
          <p:cNvPicPr>
            <a:picLocks noChangeAspect="1"/>
          </p:cNvPicPr>
          <p:nvPr/>
        </p:nvPicPr>
        <p:blipFill>
          <a:blip r:embed="rId2"/>
          <a:stretch>
            <a:fillRect/>
          </a:stretch>
        </p:blipFill>
        <p:spPr>
          <a:xfrm>
            <a:off x="514783" y="1286675"/>
            <a:ext cx="6117463" cy="400110"/>
          </a:xfrm>
          <a:prstGeom prst="rect">
            <a:avLst/>
          </a:prstGeom>
        </p:spPr>
      </p:pic>
      <p:pic>
        <p:nvPicPr>
          <p:cNvPr id="7" name="Resim 6">
            <a:extLst>
              <a:ext uri="{FF2B5EF4-FFF2-40B4-BE49-F238E27FC236}">
                <a16:creationId xmlns:a16="http://schemas.microsoft.com/office/drawing/2014/main" id="{8FEC4889-38BB-BA50-CEE6-9FFD3B9EBE6F}"/>
              </a:ext>
            </a:extLst>
          </p:cNvPr>
          <p:cNvPicPr>
            <a:picLocks noChangeAspect="1"/>
          </p:cNvPicPr>
          <p:nvPr/>
        </p:nvPicPr>
        <p:blipFill>
          <a:blip r:embed="rId3"/>
          <a:stretch>
            <a:fillRect/>
          </a:stretch>
        </p:blipFill>
        <p:spPr>
          <a:xfrm>
            <a:off x="374923" y="2414445"/>
            <a:ext cx="8394153" cy="2346397"/>
          </a:xfrm>
          <a:prstGeom prst="rect">
            <a:avLst/>
          </a:prstGeom>
        </p:spPr>
      </p:pic>
    </p:spTree>
    <p:extLst>
      <p:ext uri="{BB962C8B-B14F-4D97-AF65-F5344CB8AC3E}">
        <p14:creationId xmlns:p14="http://schemas.microsoft.com/office/powerpoint/2010/main" val="325058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CA94-C6E9-67E2-FC4A-B24A69322B0D}"/>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81B6E5BC-5BC6-CD80-C672-5D1DB71FD32D}"/>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ORAN VE ORANTI</a:t>
            </a:r>
            <a:endParaRPr dirty="0"/>
          </a:p>
        </p:txBody>
      </p:sp>
      <p:pic>
        <p:nvPicPr>
          <p:cNvPr id="5" name="Resim 4">
            <a:extLst>
              <a:ext uri="{FF2B5EF4-FFF2-40B4-BE49-F238E27FC236}">
                <a16:creationId xmlns:a16="http://schemas.microsoft.com/office/drawing/2014/main" id="{70562CDF-6C3F-DE45-EDDB-DA703D94B787}"/>
              </a:ext>
            </a:extLst>
          </p:cNvPr>
          <p:cNvPicPr>
            <a:picLocks noChangeAspect="1"/>
          </p:cNvPicPr>
          <p:nvPr/>
        </p:nvPicPr>
        <p:blipFill>
          <a:blip r:embed="rId4"/>
          <a:stretch>
            <a:fillRect/>
          </a:stretch>
        </p:blipFill>
        <p:spPr>
          <a:xfrm>
            <a:off x="603164" y="1366549"/>
            <a:ext cx="8085864" cy="4338512"/>
          </a:xfrm>
          <a:prstGeom prst="rect">
            <a:avLst/>
          </a:prstGeom>
        </p:spPr>
      </p:pic>
      <p:pic>
        <p:nvPicPr>
          <p:cNvPr id="2" name="5_3">
            <a:hlinkClick r:id="" action="ppaction://media"/>
            <a:extLst>
              <a:ext uri="{FF2B5EF4-FFF2-40B4-BE49-F238E27FC236}">
                <a16:creationId xmlns:a16="http://schemas.microsoft.com/office/drawing/2014/main" id="{8DD9F863-37E9-A8B1-7DCA-07ECF8CCC7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5346" y="6275931"/>
            <a:ext cx="487363" cy="487363"/>
          </a:xfrm>
          <a:prstGeom prst="rect">
            <a:avLst/>
          </a:prstGeom>
        </p:spPr>
      </p:pic>
    </p:spTree>
    <p:extLst>
      <p:ext uri="{BB962C8B-B14F-4D97-AF65-F5344CB8AC3E}">
        <p14:creationId xmlns:p14="http://schemas.microsoft.com/office/powerpoint/2010/main" val="296173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4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CA7FC-0E54-1BA4-68AF-856A4BEFCA39}"/>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A316DC44-495E-E46C-D526-3C7F08F60BEC}"/>
              </a:ext>
            </a:extLst>
          </p:cNvPr>
          <p:cNvSpPr txBox="1"/>
          <p:nvPr/>
        </p:nvSpPr>
        <p:spPr>
          <a:xfrm>
            <a:off x="478444" y="282464"/>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9</a:t>
            </a:r>
            <a:endParaRPr dirty="0"/>
          </a:p>
        </p:txBody>
      </p:sp>
      <p:pic>
        <p:nvPicPr>
          <p:cNvPr id="4" name="Resim 3">
            <a:extLst>
              <a:ext uri="{FF2B5EF4-FFF2-40B4-BE49-F238E27FC236}">
                <a16:creationId xmlns:a16="http://schemas.microsoft.com/office/drawing/2014/main" id="{FDDA09A5-19A1-AA9E-94E5-7485EF1359FD}"/>
              </a:ext>
            </a:extLst>
          </p:cNvPr>
          <p:cNvPicPr>
            <a:picLocks noChangeAspect="1"/>
          </p:cNvPicPr>
          <p:nvPr/>
        </p:nvPicPr>
        <p:blipFill>
          <a:blip r:embed="rId2"/>
          <a:stretch>
            <a:fillRect/>
          </a:stretch>
        </p:blipFill>
        <p:spPr>
          <a:xfrm>
            <a:off x="519359" y="1067294"/>
            <a:ext cx="5503962" cy="400110"/>
          </a:xfrm>
          <a:prstGeom prst="rect">
            <a:avLst/>
          </a:prstGeom>
        </p:spPr>
      </p:pic>
    </p:spTree>
    <p:extLst>
      <p:ext uri="{BB962C8B-B14F-4D97-AF65-F5344CB8AC3E}">
        <p14:creationId xmlns:p14="http://schemas.microsoft.com/office/powerpoint/2010/main" val="2893313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A888C-6B2D-0328-6562-2B726762EC1D}"/>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5D7E4F96-0DA6-D2F1-586E-6F062A3EC4DA}"/>
              </a:ext>
            </a:extLst>
          </p:cNvPr>
          <p:cNvSpPr txBox="1"/>
          <p:nvPr/>
        </p:nvSpPr>
        <p:spPr>
          <a:xfrm>
            <a:off x="478444" y="176961"/>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9</a:t>
            </a:r>
            <a:endParaRPr dirty="0"/>
          </a:p>
        </p:txBody>
      </p:sp>
      <p:sp>
        <p:nvSpPr>
          <p:cNvPr id="5" name="TextBox 4">
            <a:extLst>
              <a:ext uri="{FF2B5EF4-FFF2-40B4-BE49-F238E27FC236}">
                <a16:creationId xmlns:a16="http://schemas.microsoft.com/office/drawing/2014/main" id="{9EE6E6F4-D163-9452-C5B3-A983F290E2B9}"/>
              </a:ext>
            </a:extLst>
          </p:cNvPr>
          <p:cNvSpPr txBox="1"/>
          <p:nvPr/>
        </p:nvSpPr>
        <p:spPr>
          <a:xfrm>
            <a:off x="478444" y="849519"/>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6" name="Resim 5">
            <a:extLst>
              <a:ext uri="{FF2B5EF4-FFF2-40B4-BE49-F238E27FC236}">
                <a16:creationId xmlns:a16="http://schemas.microsoft.com/office/drawing/2014/main" id="{E06AA74A-3935-7009-4BB6-20649ACBA73D}"/>
              </a:ext>
            </a:extLst>
          </p:cNvPr>
          <p:cNvPicPr>
            <a:picLocks noChangeAspect="1"/>
          </p:cNvPicPr>
          <p:nvPr/>
        </p:nvPicPr>
        <p:blipFill>
          <a:blip r:embed="rId2"/>
          <a:stretch>
            <a:fillRect/>
          </a:stretch>
        </p:blipFill>
        <p:spPr>
          <a:xfrm>
            <a:off x="3061886" y="849519"/>
            <a:ext cx="5877745" cy="5925377"/>
          </a:xfrm>
          <a:prstGeom prst="rect">
            <a:avLst/>
          </a:prstGeom>
        </p:spPr>
      </p:pic>
    </p:spTree>
    <p:extLst>
      <p:ext uri="{BB962C8B-B14F-4D97-AF65-F5344CB8AC3E}">
        <p14:creationId xmlns:p14="http://schemas.microsoft.com/office/powerpoint/2010/main" val="293838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242E7-22A8-2FF5-F599-FEE55BEC425F}"/>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C7344E55-B53F-3ED9-E1F6-787166DD04E1}"/>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10</a:t>
            </a:r>
            <a:endParaRPr dirty="0"/>
          </a:p>
        </p:txBody>
      </p:sp>
      <p:sp>
        <p:nvSpPr>
          <p:cNvPr id="5" name="TextBox 4">
            <a:extLst>
              <a:ext uri="{FF2B5EF4-FFF2-40B4-BE49-F238E27FC236}">
                <a16:creationId xmlns:a16="http://schemas.microsoft.com/office/drawing/2014/main" id="{97BD1814-916A-7E50-7BF8-FB8B208AD60A}"/>
              </a:ext>
            </a:extLst>
          </p:cNvPr>
          <p:cNvSpPr txBox="1"/>
          <p:nvPr/>
        </p:nvSpPr>
        <p:spPr>
          <a:xfrm>
            <a:off x="478445" y="180661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4BBE6E04-EC01-559F-11A6-B1958783EAE7}"/>
              </a:ext>
            </a:extLst>
          </p:cNvPr>
          <p:cNvPicPr>
            <a:picLocks noChangeAspect="1"/>
          </p:cNvPicPr>
          <p:nvPr/>
        </p:nvPicPr>
        <p:blipFill>
          <a:blip r:embed="rId2"/>
          <a:stretch>
            <a:fillRect/>
          </a:stretch>
        </p:blipFill>
        <p:spPr>
          <a:xfrm>
            <a:off x="514783" y="1166844"/>
            <a:ext cx="5619894" cy="528044"/>
          </a:xfrm>
          <a:prstGeom prst="rect">
            <a:avLst/>
          </a:prstGeom>
        </p:spPr>
      </p:pic>
      <p:pic>
        <p:nvPicPr>
          <p:cNvPr id="7" name="Resim 6">
            <a:extLst>
              <a:ext uri="{FF2B5EF4-FFF2-40B4-BE49-F238E27FC236}">
                <a16:creationId xmlns:a16="http://schemas.microsoft.com/office/drawing/2014/main" id="{AF121B0B-A366-C873-142A-B333F9EB9AA4}"/>
              </a:ext>
            </a:extLst>
          </p:cNvPr>
          <p:cNvPicPr>
            <a:picLocks noChangeAspect="1"/>
          </p:cNvPicPr>
          <p:nvPr/>
        </p:nvPicPr>
        <p:blipFill>
          <a:blip r:embed="rId3"/>
          <a:stretch>
            <a:fillRect/>
          </a:stretch>
        </p:blipFill>
        <p:spPr>
          <a:xfrm>
            <a:off x="478444" y="2412508"/>
            <a:ext cx="7972229" cy="3372066"/>
          </a:xfrm>
          <a:prstGeom prst="rect">
            <a:avLst/>
          </a:prstGeom>
        </p:spPr>
      </p:pic>
    </p:spTree>
    <p:extLst>
      <p:ext uri="{BB962C8B-B14F-4D97-AF65-F5344CB8AC3E}">
        <p14:creationId xmlns:p14="http://schemas.microsoft.com/office/powerpoint/2010/main" val="651250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B42B-FC3A-D313-FFD0-B42706AA616C}"/>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539548C1-F530-D4F8-6155-6110BB2D2AB9}"/>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11</a:t>
            </a:r>
            <a:endParaRPr dirty="0"/>
          </a:p>
        </p:txBody>
      </p:sp>
      <p:sp>
        <p:nvSpPr>
          <p:cNvPr id="5" name="TextBox 4">
            <a:extLst>
              <a:ext uri="{FF2B5EF4-FFF2-40B4-BE49-F238E27FC236}">
                <a16:creationId xmlns:a16="http://schemas.microsoft.com/office/drawing/2014/main" id="{9C4EC624-BB14-26E2-13CE-ADB073A74C96}"/>
              </a:ext>
            </a:extLst>
          </p:cNvPr>
          <p:cNvSpPr txBox="1"/>
          <p:nvPr/>
        </p:nvSpPr>
        <p:spPr>
          <a:xfrm>
            <a:off x="478445" y="180661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sp>
        <p:nvSpPr>
          <p:cNvPr id="4" name="Metin kutusu 3">
            <a:extLst>
              <a:ext uri="{FF2B5EF4-FFF2-40B4-BE49-F238E27FC236}">
                <a16:creationId xmlns:a16="http://schemas.microsoft.com/office/drawing/2014/main" id="{BF7141BD-37EE-C270-B55D-05926AB04ED2}"/>
              </a:ext>
            </a:extLst>
          </p:cNvPr>
          <p:cNvSpPr txBox="1"/>
          <p:nvPr/>
        </p:nvSpPr>
        <p:spPr>
          <a:xfrm>
            <a:off x="478445" y="1302064"/>
            <a:ext cx="6182139" cy="369332"/>
          </a:xfrm>
          <a:prstGeom prst="rect">
            <a:avLst/>
          </a:prstGeom>
          <a:noFill/>
        </p:spPr>
        <p:txBody>
          <a:bodyPr wrap="square">
            <a:spAutoFit/>
          </a:bodyPr>
          <a:lstStyle/>
          <a:p>
            <a:r>
              <a:rPr lang="tr-TR" dirty="0"/>
              <a:t>11 tane sayının aritmetik ortalaması 15 ise toplamı kaçtır?</a:t>
            </a:r>
          </a:p>
        </p:txBody>
      </p:sp>
      <p:pic>
        <p:nvPicPr>
          <p:cNvPr id="7" name="Resim 6">
            <a:extLst>
              <a:ext uri="{FF2B5EF4-FFF2-40B4-BE49-F238E27FC236}">
                <a16:creationId xmlns:a16="http://schemas.microsoft.com/office/drawing/2014/main" id="{FF604F65-9EBB-F02B-E58F-7A4E21671742}"/>
              </a:ext>
            </a:extLst>
          </p:cNvPr>
          <p:cNvPicPr>
            <a:picLocks noChangeAspect="1"/>
          </p:cNvPicPr>
          <p:nvPr/>
        </p:nvPicPr>
        <p:blipFill>
          <a:blip r:embed="rId2"/>
          <a:stretch>
            <a:fillRect/>
          </a:stretch>
        </p:blipFill>
        <p:spPr>
          <a:xfrm>
            <a:off x="514783" y="2491053"/>
            <a:ext cx="5916060" cy="2160221"/>
          </a:xfrm>
          <a:prstGeom prst="rect">
            <a:avLst/>
          </a:prstGeom>
        </p:spPr>
      </p:pic>
    </p:spTree>
    <p:extLst>
      <p:ext uri="{BB962C8B-B14F-4D97-AF65-F5344CB8AC3E}">
        <p14:creationId xmlns:p14="http://schemas.microsoft.com/office/powerpoint/2010/main" val="17937671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7FDF-DEEE-E21B-4F44-A31AB20378CA}"/>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E5E47C7C-7085-DB8A-ABF5-37A8EA5B250A}"/>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12</a:t>
            </a:r>
            <a:endParaRPr dirty="0"/>
          </a:p>
        </p:txBody>
      </p:sp>
      <p:sp>
        <p:nvSpPr>
          <p:cNvPr id="5" name="TextBox 4">
            <a:extLst>
              <a:ext uri="{FF2B5EF4-FFF2-40B4-BE49-F238E27FC236}">
                <a16:creationId xmlns:a16="http://schemas.microsoft.com/office/drawing/2014/main" id="{19FD11DB-1DC1-59DD-7103-E4A8EBAD8275}"/>
              </a:ext>
            </a:extLst>
          </p:cNvPr>
          <p:cNvSpPr txBox="1"/>
          <p:nvPr/>
        </p:nvSpPr>
        <p:spPr>
          <a:xfrm>
            <a:off x="478445" y="180661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0A114AA3-B613-9400-15F3-DF8F707E6D5D}"/>
              </a:ext>
            </a:extLst>
          </p:cNvPr>
          <p:cNvPicPr>
            <a:picLocks noChangeAspect="1"/>
          </p:cNvPicPr>
          <p:nvPr/>
        </p:nvPicPr>
        <p:blipFill>
          <a:blip r:embed="rId2"/>
          <a:stretch>
            <a:fillRect/>
          </a:stretch>
        </p:blipFill>
        <p:spPr>
          <a:xfrm>
            <a:off x="514783" y="1244822"/>
            <a:ext cx="4959251" cy="400110"/>
          </a:xfrm>
          <a:prstGeom prst="rect">
            <a:avLst/>
          </a:prstGeom>
        </p:spPr>
      </p:pic>
      <p:pic>
        <p:nvPicPr>
          <p:cNvPr id="7" name="Resim 6">
            <a:extLst>
              <a:ext uri="{FF2B5EF4-FFF2-40B4-BE49-F238E27FC236}">
                <a16:creationId xmlns:a16="http://schemas.microsoft.com/office/drawing/2014/main" id="{4CA68EB4-B726-BFE4-F7A4-197E44BC826A}"/>
              </a:ext>
            </a:extLst>
          </p:cNvPr>
          <p:cNvPicPr>
            <a:picLocks noChangeAspect="1"/>
          </p:cNvPicPr>
          <p:nvPr/>
        </p:nvPicPr>
        <p:blipFill>
          <a:blip r:embed="rId3"/>
          <a:stretch>
            <a:fillRect/>
          </a:stretch>
        </p:blipFill>
        <p:spPr>
          <a:xfrm>
            <a:off x="478445" y="2614450"/>
            <a:ext cx="6837908" cy="2036824"/>
          </a:xfrm>
          <a:prstGeom prst="rect">
            <a:avLst/>
          </a:prstGeom>
        </p:spPr>
      </p:pic>
    </p:spTree>
    <p:extLst>
      <p:ext uri="{BB962C8B-B14F-4D97-AF65-F5344CB8AC3E}">
        <p14:creationId xmlns:p14="http://schemas.microsoft.com/office/powerpoint/2010/main" val="832495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181F7-3992-BCC2-B79E-D6636493F49C}"/>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6B090A4-8302-E936-1667-61D7EC47C1EC}"/>
              </a:ext>
            </a:extLst>
          </p:cNvPr>
          <p:cNvSpPr txBox="1"/>
          <p:nvPr/>
        </p:nvSpPr>
        <p:spPr>
          <a:xfrm>
            <a:off x="514783" y="582069"/>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13</a:t>
            </a:r>
            <a:endParaRPr dirty="0"/>
          </a:p>
        </p:txBody>
      </p:sp>
      <p:sp>
        <p:nvSpPr>
          <p:cNvPr id="5" name="TextBox 4">
            <a:extLst>
              <a:ext uri="{FF2B5EF4-FFF2-40B4-BE49-F238E27FC236}">
                <a16:creationId xmlns:a16="http://schemas.microsoft.com/office/drawing/2014/main" id="{23F32ADF-96E9-BA43-5957-DFC5453E5308}"/>
              </a:ext>
            </a:extLst>
          </p:cNvPr>
          <p:cNvSpPr txBox="1"/>
          <p:nvPr/>
        </p:nvSpPr>
        <p:spPr>
          <a:xfrm>
            <a:off x="478445" y="180661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0BC4C32D-4C4A-B314-B3BA-83703FD0CEA7}"/>
              </a:ext>
            </a:extLst>
          </p:cNvPr>
          <p:cNvPicPr>
            <a:picLocks noChangeAspect="1"/>
          </p:cNvPicPr>
          <p:nvPr/>
        </p:nvPicPr>
        <p:blipFill>
          <a:blip r:embed="rId2"/>
          <a:stretch>
            <a:fillRect/>
          </a:stretch>
        </p:blipFill>
        <p:spPr>
          <a:xfrm>
            <a:off x="611937" y="1286675"/>
            <a:ext cx="5331469" cy="400110"/>
          </a:xfrm>
          <a:prstGeom prst="rect">
            <a:avLst/>
          </a:prstGeom>
        </p:spPr>
      </p:pic>
      <p:pic>
        <p:nvPicPr>
          <p:cNvPr id="7" name="Resim 6">
            <a:extLst>
              <a:ext uri="{FF2B5EF4-FFF2-40B4-BE49-F238E27FC236}">
                <a16:creationId xmlns:a16="http://schemas.microsoft.com/office/drawing/2014/main" id="{9E2C6A5B-9602-3866-27A6-FE126882EF91}"/>
              </a:ext>
            </a:extLst>
          </p:cNvPr>
          <p:cNvPicPr>
            <a:picLocks noChangeAspect="1"/>
          </p:cNvPicPr>
          <p:nvPr/>
        </p:nvPicPr>
        <p:blipFill>
          <a:blip r:embed="rId3"/>
          <a:stretch>
            <a:fillRect/>
          </a:stretch>
        </p:blipFill>
        <p:spPr>
          <a:xfrm>
            <a:off x="514782" y="2413715"/>
            <a:ext cx="5319487" cy="3989616"/>
          </a:xfrm>
          <a:prstGeom prst="rect">
            <a:avLst/>
          </a:prstGeom>
        </p:spPr>
      </p:pic>
    </p:spTree>
    <p:extLst>
      <p:ext uri="{BB962C8B-B14F-4D97-AF65-F5344CB8AC3E}">
        <p14:creationId xmlns:p14="http://schemas.microsoft.com/office/powerpoint/2010/main" val="1041339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97E5-EF77-72CD-9E31-45133736D191}"/>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120DB7C7-1861-645D-F1DB-674DA63570CD}"/>
              </a:ext>
            </a:extLst>
          </p:cNvPr>
          <p:cNvSpPr txBox="1"/>
          <p:nvPr/>
        </p:nvSpPr>
        <p:spPr>
          <a:xfrm>
            <a:off x="514783" y="341847"/>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14</a:t>
            </a:r>
            <a:endParaRPr dirty="0"/>
          </a:p>
        </p:txBody>
      </p:sp>
      <p:sp>
        <p:nvSpPr>
          <p:cNvPr id="5" name="TextBox 4">
            <a:extLst>
              <a:ext uri="{FF2B5EF4-FFF2-40B4-BE49-F238E27FC236}">
                <a16:creationId xmlns:a16="http://schemas.microsoft.com/office/drawing/2014/main" id="{47C8CDC1-C269-F618-10C9-CBAB6079580F}"/>
              </a:ext>
            </a:extLst>
          </p:cNvPr>
          <p:cNvSpPr txBox="1"/>
          <p:nvPr/>
        </p:nvSpPr>
        <p:spPr>
          <a:xfrm>
            <a:off x="575354" y="307976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6" name="Resim 5">
            <a:extLst>
              <a:ext uri="{FF2B5EF4-FFF2-40B4-BE49-F238E27FC236}">
                <a16:creationId xmlns:a16="http://schemas.microsoft.com/office/drawing/2014/main" id="{ACDF130B-8D64-A1C0-6602-0B84A13BD243}"/>
              </a:ext>
            </a:extLst>
          </p:cNvPr>
          <p:cNvPicPr>
            <a:picLocks noChangeAspect="1"/>
          </p:cNvPicPr>
          <p:nvPr/>
        </p:nvPicPr>
        <p:blipFill>
          <a:blip r:embed="rId2"/>
          <a:stretch>
            <a:fillRect/>
          </a:stretch>
        </p:blipFill>
        <p:spPr>
          <a:xfrm>
            <a:off x="514783" y="1021950"/>
            <a:ext cx="8171999" cy="1962487"/>
          </a:xfrm>
          <a:prstGeom prst="rect">
            <a:avLst/>
          </a:prstGeom>
        </p:spPr>
      </p:pic>
      <p:pic>
        <p:nvPicPr>
          <p:cNvPr id="9" name="Resim 8">
            <a:extLst>
              <a:ext uri="{FF2B5EF4-FFF2-40B4-BE49-F238E27FC236}">
                <a16:creationId xmlns:a16="http://schemas.microsoft.com/office/drawing/2014/main" id="{C7938E25-F9AD-2CCA-DF74-A4A511B7010F}"/>
              </a:ext>
            </a:extLst>
          </p:cNvPr>
          <p:cNvPicPr>
            <a:picLocks noChangeAspect="1"/>
          </p:cNvPicPr>
          <p:nvPr/>
        </p:nvPicPr>
        <p:blipFill>
          <a:blip r:embed="rId3"/>
          <a:stretch>
            <a:fillRect/>
          </a:stretch>
        </p:blipFill>
        <p:spPr>
          <a:xfrm>
            <a:off x="4209361" y="2984437"/>
            <a:ext cx="4934639" cy="3867690"/>
          </a:xfrm>
          <a:prstGeom prst="rect">
            <a:avLst/>
          </a:prstGeom>
        </p:spPr>
      </p:pic>
    </p:spTree>
    <p:extLst>
      <p:ext uri="{BB962C8B-B14F-4D97-AF65-F5344CB8AC3E}">
        <p14:creationId xmlns:p14="http://schemas.microsoft.com/office/powerpoint/2010/main" val="35594213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9B614-3D68-D089-D23E-E7E9BEC15FA4}"/>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4ABDE0F3-391E-EAA4-6F59-8380761301B1}"/>
              </a:ext>
            </a:extLst>
          </p:cNvPr>
          <p:cNvSpPr txBox="1"/>
          <p:nvPr/>
        </p:nvSpPr>
        <p:spPr>
          <a:xfrm>
            <a:off x="478445" y="427381"/>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15</a:t>
            </a:r>
            <a:endParaRPr dirty="0"/>
          </a:p>
        </p:txBody>
      </p:sp>
      <p:sp>
        <p:nvSpPr>
          <p:cNvPr id="5" name="TextBox 4">
            <a:extLst>
              <a:ext uri="{FF2B5EF4-FFF2-40B4-BE49-F238E27FC236}">
                <a16:creationId xmlns:a16="http://schemas.microsoft.com/office/drawing/2014/main" id="{C63253ED-4DD3-6595-A309-0B10AFFFDD18}"/>
              </a:ext>
            </a:extLst>
          </p:cNvPr>
          <p:cNvSpPr txBox="1"/>
          <p:nvPr/>
        </p:nvSpPr>
        <p:spPr>
          <a:xfrm>
            <a:off x="478446" y="2367681"/>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5A9C3BC8-4A4A-003A-27E3-3EC0708DBC87}"/>
              </a:ext>
            </a:extLst>
          </p:cNvPr>
          <p:cNvPicPr>
            <a:picLocks noChangeAspect="1"/>
          </p:cNvPicPr>
          <p:nvPr/>
        </p:nvPicPr>
        <p:blipFill>
          <a:blip r:embed="rId2"/>
          <a:stretch>
            <a:fillRect/>
          </a:stretch>
        </p:blipFill>
        <p:spPr>
          <a:xfrm>
            <a:off x="478445" y="1064020"/>
            <a:ext cx="7661703" cy="1276950"/>
          </a:xfrm>
          <a:prstGeom prst="rect">
            <a:avLst/>
          </a:prstGeom>
        </p:spPr>
      </p:pic>
      <p:pic>
        <p:nvPicPr>
          <p:cNvPr id="7" name="Resim 6">
            <a:extLst>
              <a:ext uri="{FF2B5EF4-FFF2-40B4-BE49-F238E27FC236}">
                <a16:creationId xmlns:a16="http://schemas.microsoft.com/office/drawing/2014/main" id="{196CE90B-3D33-CC4B-094B-9E1FE6AF8690}"/>
              </a:ext>
            </a:extLst>
          </p:cNvPr>
          <p:cNvPicPr>
            <a:picLocks noChangeAspect="1"/>
          </p:cNvPicPr>
          <p:nvPr/>
        </p:nvPicPr>
        <p:blipFill>
          <a:blip r:embed="rId3"/>
          <a:stretch>
            <a:fillRect/>
          </a:stretch>
        </p:blipFill>
        <p:spPr>
          <a:xfrm>
            <a:off x="478445" y="2868143"/>
            <a:ext cx="4911076" cy="3858702"/>
          </a:xfrm>
          <a:prstGeom prst="rect">
            <a:avLst/>
          </a:prstGeom>
        </p:spPr>
      </p:pic>
    </p:spTree>
    <p:extLst>
      <p:ext uri="{BB962C8B-B14F-4D97-AF65-F5344CB8AC3E}">
        <p14:creationId xmlns:p14="http://schemas.microsoft.com/office/powerpoint/2010/main" val="1290299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DD3CA966-B692-DA8A-33B7-2724367A29D6}"/>
                  </a:ext>
                </a:extLst>
              </p:cNvPr>
              <p:cNvSpPr txBox="1"/>
              <p:nvPr/>
            </p:nvSpPr>
            <p:spPr>
              <a:xfrm>
                <a:off x="582069" y="1714061"/>
                <a:ext cx="7685091" cy="477182"/>
              </a:xfrm>
              <a:prstGeom prst="rect">
                <a:avLst/>
              </a:prstGeom>
              <a:noFill/>
            </p:spPr>
            <p:txBody>
              <a:bodyPr wrap="square" rtlCol="0">
                <a:spAutoFit/>
              </a:bodyPr>
              <a:lstStyle/>
              <a:p>
                <a:r>
                  <a:rPr lang="en-US" sz="1875" b="1" dirty="0">
                    <a:latin typeface="Arial Black" panose="020B0A04020102020204" pitchFamily="34" charset="0"/>
                    <a:cs typeface="Arial" panose="020B0604020202020204" pitchFamily="34" charset="0"/>
                  </a:rPr>
                  <a:t>a, b </a:t>
                </a:r>
                <a14:m>
                  <m:oMath xmlns:m="http://schemas.openxmlformats.org/officeDocument/2006/math">
                    <m:r>
                      <a:rPr lang="en-US" sz="1875" b="1" i="1">
                        <a:latin typeface="Cambria Math" panose="02040503050406030204" pitchFamily="18" charset="0"/>
                        <a:ea typeface="Cambria Math" panose="02040503050406030204" pitchFamily="18" charset="0"/>
                      </a:rPr>
                      <m:t>∈</m:t>
                    </m:r>
                  </m:oMath>
                </a14:m>
                <a:r>
                  <a:rPr lang="en-US" sz="1875" b="1" dirty="0">
                    <a:latin typeface="Arial Black" panose="020B0A04020102020204" pitchFamily="34" charset="0"/>
                    <a:cs typeface="Arial" panose="020B0604020202020204" pitchFamily="34" charset="0"/>
                  </a:rPr>
                  <a:t> R ,  a</a:t>
                </a:r>
                <a14:m>
                  <m:oMath xmlns:m="http://schemas.openxmlformats.org/officeDocument/2006/math">
                    <m:r>
                      <a:rPr lang="en-US" sz="1875" b="1" i="1">
                        <a:latin typeface="Cambria Math" panose="02040503050406030204" pitchFamily="18" charset="0"/>
                        <a:ea typeface="Cambria Math" panose="02040503050406030204" pitchFamily="18" charset="0"/>
                        <a:cs typeface="Arial" panose="020B0604020202020204" pitchFamily="34" charset="0"/>
                      </a:rPr>
                      <m:t>≠</m:t>
                    </m:r>
                  </m:oMath>
                </a14:m>
                <a:r>
                  <a:rPr lang="en-US" sz="1875" b="1" dirty="0">
                    <a:latin typeface="Arial Black" panose="020B0A04020102020204" pitchFamily="34" charset="0"/>
                    <a:cs typeface="Arial" panose="020B0604020202020204" pitchFamily="34" charset="0"/>
                  </a:rPr>
                  <a:t>0 </a:t>
                </a:r>
                <a:r>
                  <a:rPr lang="en-US" sz="1875" b="1" dirty="0" err="1">
                    <a:latin typeface="Arial Black" panose="020B0A04020102020204" pitchFamily="34" charset="0"/>
                    <a:cs typeface="Arial" panose="020B0604020202020204" pitchFamily="34" charset="0"/>
                  </a:rPr>
                  <a:t>veya</a:t>
                </a:r>
                <a:r>
                  <a:rPr lang="en-US" sz="1875" b="1" dirty="0">
                    <a:latin typeface="Arial Black" panose="020B0A04020102020204" pitchFamily="34" charset="0"/>
                    <a:cs typeface="Arial" panose="020B0604020202020204" pitchFamily="34" charset="0"/>
                  </a:rPr>
                  <a:t> b</a:t>
                </a:r>
                <a14:m>
                  <m:oMath xmlns:m="http://schemas.openxmlformats.org/officeDocument/2006/math">
                    <m:r>
                      <a:rPr lang="en-US" sz="1875" b="1" i="1">
                        <a:latin typeface="Cambria Math" panose="02040503050406030204" pitchFamily="18" charset="0"/>
                        <a:ea typeface="Cambria Math" panose="02040503050406030204" pitchFamily="18" charset="0"/>
                        <a:cs typeface="Arial" panose="020B0604020202020204" pitchFamily="34" charset="0"/>
                      </a:rPr>
                      <m:t>≠</m:t>
                    </m:r>
                  </m:oMath>
                </a14:m>
                <a:r>
                  <a:rPr lang="en-US" sz="1875" b="1" dirty="0">
                    <a:latin typeface="Arial Black" panose="020B0A04020102020204" pitchFamily="34" charset="0"/>
                    <a:cs typeface="Arial" panose="020B0604020202020204" pitchFamily="34" charset="0"/>
                  </a:rPr>
                  <a:t>0 =&gt; </a:t>
                </a: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𝒂</m:t>
                        </m:r>
                      </m:num>
                      <m:den>
                        <m:r>
                          <a:rPr lang="en-US" sz="1875" b="1" i="1">
                            <a:latin typeface="Cambria Math" panose="02040503050406030204" pitchFamily="18" charset="0"/>
                            <a:cs typeface="Arial" panose="020B0604020202020204" pitchFamily="34" charset="0"/>
                          </a:rPr>
                          <m:t>𝒃</m:t>
                        </m:r>
                      </m:den>
                    </m:f>
                  </m:oMath>
                </a14:m>
                <a:r>
                  <a:rPr lang="en-US" sz="1875" b="1" dirty="0">
                    <a:latin typeface="Arial Black" panose="020B0A04020102020204" pitchFamily="34" charset="0"/>
                    <a:cs typeface="Arial" panose="020B0604020202020204" pitchFamily="34" charset="0"/>
                  </a:rPr>
                  <a:t>  </a:t>
                </a:r>
                <a:r>
                  <a:rPr lang="en-US" sz="1875" b="1" dirty="0">
                    <a:latin typeface="Arial" panose="020B0604020202020204" pitchFamily="34" charset="0"/>
                    <a:cs typeface="Arial" panose="020B0604020202020204" pitchFamily="34" charset="0"/>
                  </a:rPr>
                  <a:t>(</a:t>
                </a:r>
                <a:r>
                  <a:rPr lang="en-US" sz="1875" b="1" dirty="0">
                    <a:latin typeface="Arial Black" panose="020B0A04020102020204" pitchFamily="34" charset="0"/>
                    <a:cs typeface="Arial" panose="020B0604020202020204" pitchFamily="34" charset="0"/>
                  </a:rPr>
                  <a:t>b</a:t>
                </a:r>
                <a14:m>
                  <m:oMath xmlns:m="http://schemas.openxmlformats.org/officeDocument/2006/math">
                    <m:r>
                      <a:rPr lang="en-US" sz="1875" b="1" i="1">
                        <a:latin typeface="Cambria Math" panose="02040503050406030204" pitchFamily="18" charset="0"/>
                        <a:ea typeface="Cambria Math" panose="02040503050406030204" pitchFamily="18" charset="0"/>
                        <a:cs typeface="Arial" panose="020B0604020202020204" pitchFamily="34" charset="0"/>
                      </a:rPr>
                      <m:t>≠</m:t>
                    </m:r>
                  </m:oMath>
                </a14:m>
                <a:r>
                  <a:rPr lang="en-US" sz="1875" b="1" dirty="0">
                    <a:latin typeface="Arial Black" panose="020B0A04020102020204" pitchFamily="34" charset="0"/>
                    <a:cs typeface="Arial" panose="020B0604020202020204" pitchFamily="34" charset="0"/>
                  </a:rPr>
                  <a:t>0</a:t>
                </a:r>
                <a:r>
                  <a:rPr lang="en-US" sz="1875" b="1" dirty="0">
                    <a:latin typeface="Arial" panose="020B06040202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a’nın</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b’ye</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oranı</a:t>
                </a:r>
                <a:r>
                  <a:rPr lang="en-US" sz="1875" b="1" dirty="0">
                    <a:latin typeface="Arial Black" panose="020B0A04020102020204" pitchFamily="34" charset="0"/>
                    <a:cs typeface="Arial" panose="020B0604020202020204" pitchFamily="34" charset="0"/>
                  </a:rPr>
                  <a:t>  </a:t>
                </a:r>
              </a:p>
            </p:txBody>
          </p:sp>
        </mc:Choice>
        <mc:Fallback xmlns="">
          <p:sp>
            <p:nvSpPr>
              <p:cNvPr id="5" name="Metin kutusu 4">
                <a:extLst>
                  <a:ext uri="{FF2B5EF4-FFF2-40B4-BE49-F238E27FC236}">
                    <a16:creationId xmlns:a16="http://schemas.microsoft.com/office/drawing/2014/main" id="{DD3CA966-B692-DA8A-33B7-2724367A29D6}"/>
                  </a:ext>
                </a:extLst>
              </p:cNvPr>
              <p:cNvSpPr txBox="1">
                <a:spLocks noRot="1" noChangeAspect="1" noMove="1" noResize="1" noEditPoints="1" noAdjustHandles="1" noChangeArrowheads="1" noChangeShapeType="1" noTextEdit="1"/>
              </p:cNvSpPr>
              <p:nvPr/>
            </p:nvSpPr>
            <p:spPr>
              <a:xfrm>
                <a:off x="582069" y="1714061"/>
                <a:ext cx="7685091" cy="477182"/>
              </a:xfrm>
              <a:prstGeom prst="rect">
                <a:avLst/>
              </a:prstGeom>
              <a:blipFill>
                <a:blip r:embed="rId4"/>
                <a:stretch>
                  <a:fillRect l="-714" b="-8974"/>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66F5A425-8064-9BEB-9076-1971C700ACA6}"/>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ORAN, ORANTININ TANIMI</a:t>
            </a:r>
            <a:endParaRPr dirty="0"/>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A2A86C85-831E-C646-942A-7C451078658A}"/>
                  </a:ext>
                </a:extLst>
              </p:cNvPr>
              <p:cNvSpPr txBox="1"/>
              <p:nvPr/>
            </p:nvSpPr>
            <p:spPr>
              <a:xfrm>
                <a:off x="582069" y="2565174"/>
                <a:ext cx="7685091" cy="1727652"/>
              </a:xfrm>
              <a:prstGeom prst="rect">
                <a:avLst/>
              </a:prstGeom>
              <a:noFill/>
            </p:spPr>
            <p:txBody>
              <a:bodyPr wrap="square" rtlCol="0">
                <a:spAutoFit/>
              </a:bodyPr>
              <a:lstStyle/>
              <a:p>
                <a:r>
                  <a:rPr lang="en-US" sz="1875" b="1" dirty="0">
                    <a:latin typeface="Arial Black" panose="020B0A04020102020204" pitchFamily="34" charset="0"/>
                    <a:cs typeface="Arial" panose="020B0604020202020204" pitchFamily="34" charset="0"/>
                  </a:rPr>
                  <a:t>En </a:t>
                </a:r>
                <a:r>
                  <a:rPr lang="en-US" sz="1875" b="1" dirty="0" err="1">
                    <a:latin typeface="Arial Black" panose="020B0A04020102020204" pitchFamily="34" charset="0"/>
                    <a:cs typeface="Arial" panose="020B0604020202020204" pitchFamily="34" charset="0"/>
                  </a:rPr>
                  <a:t>az</a:t>
                </a:r>
                <a:r>
                  <a:rPr lang="en-US" sz="1875" b="1" dirty="0">
                    <a:latin typeface="Arial Black" panose="020B0A04020102020204" pitchFamily="34" charset="0"/>
                    <a:cs typeface="Arial" panose="020B0604020202020204" pitchFamily="34" charset="0"/>
                  </a:rPr>
                  <a:t> </a:t>
                </a:r>
                <a:r>
                  <a:rPr lang="tr-TR" sz="1875" b="1" i="1" u="sng"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iki</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oranın</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eşit</a:t>
                </a:r>
                <a:r>
                  <a:rPr lang="tr-TR"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olma</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durumuna</a:t>
                </a:r>
                <a:r>
                  <a:rPr lang="en-US" sz="1875" b="1" dirty="0">
                    <a:latin typeface="Arial Black" panose="020B0A04020102020204" pitchFamily="34" charset="0"/>
                    <a:cs typeface="Arial" panose="020B0604020202020204" pitchFamily="34" charset="0"/>
                  </a:rPr>
                  <a:t> </a:t>
                </a:r>
                <a:r>
                  <a:rPr lang="en-US" sz="1875" b="1" i="1" u="sng" dirty="0" err="1">
                    <a:solidFill>
                      <a:srgbClr val="C00000"/>
                    </a:solidFill>
                    <a:latin typeface="Arial Black" panose="020B0A04020102020204" pitchFamily="34" charset="0"/>
                    <a:cs typeface="Arial" panose="020B0604020202020204" pitchFamily="34" charset="0"/>
                  </a:rPr>
                  <a:t>orantı</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denir</a:t>
                </a:r>
                <a:r>
                  <a:rPr lang="en-US" sz="1875" b="1" dirty="0">
                    <a:latin typeface="Arial Black" panose="020B0A04020102020204" pitchFamily="34" charset="0"/>
                    <a:cs typeface="Arial" panose="020B0604020202020204" pitchFamily="34" charset="0"/>
                  </a:rPr>
                  <a:t>.</a:t>
                </a:r>
              </a:p>
              <a:p>
                <a:endParaRPr lang="en-US" sz="1875" b="1" dirty="0">
                  <a:latin typeface="Arial Black" panose="020B0A04020102020204" pitchFamily="34" charset="0"/>
                  <a:cs typeface="Arial" panose="020B0604020202020204" pitchFamily="34" charset="0"/>
                </a:endParaRPr>
              </a:p>
              <a:p>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𝒂</m:t>
                        </m:r>
                      </m:num>
                      <m:den>
                        <m:r>
                          <a:rPr lang="en-US" sz="1875" b="1" i="1">
                            <a:latin typeface="Cambria Math" panose="02040503050406030204" pitchFamily="18" charset="0"/>
                            <a:cs typeface="Arial" panose="020B0604020202020204" pitchFamily="34" charset="0"/>
                          </a:rPr>
                          <m:t>𝒃</m:t>
                        </m:r>
                      </m:den>
                    </m:f>
                  </m:oMath>
                </a14:m>
                <a:r>
                  <a:rPr lang="en-US" sz="1875" b="1" dirty="0">
                    <a:latin typeface="Arial Black" panose="020B0A04020102020204" pitchFamily="34" charset="0"/>
                    <a:cs typeface="Arial" panose="020B0604020202020204" pitchFamily="34" charset="0"/>
                  </a:rPr>
                  <a:t> ile </a:t>
                </a: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𝒄</m:t>
                        </m:r>
                      </m:num>
                      <m:den>
                        <m:r>
                          <a:rPr lang="en-US" sz="1875" b="1" i="1">
                            <a:latin typeface="Cambria Math" panose="02040503050406030204" pitchFamily="18" charset="0"/>
                            <a:cs typeface="Arial" panose="020B0604020202020204" pitchFamily="34" charset="0"/>
                          </a:rPr>
                          <m:t>𝒅</m:t>
                        </m:r>
                      </m:den>
                    </m:f>
                  </m:oMath>
                </a14:m>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eşitlersek</a:t>
                </a:r>
                <a:r>
                  <a:rPr lang="en-US" sz="1875" b="1" dirty="0">
                    <a:latin typeface="Arial Black" panose="020B0A04020102020204" pitchFamily="34" charset="0"/>
                    <a:cs typeface="Arial" panose="020B0604020202020204" pitchFamily="34" charset="0"/>
                  </a:rPr>
                  <a:t>; </a:t>
                </a:r>
                <a:endParaRPr lang="en-US" sz="1875" b="1" i="1" dirty="0">
                  <a:latin typeface="Cambria Math" panose="02040503050406030204" pitchFamily="18" charset="0"/>
                  <a:cs typeface="Arial" panose="020B0604020202020204" pitchFamily="34" charset="0"/>
                </a:endParaRPr>
              </a:p>
              <a:p>
                <a:endParaRPr lang="en-US" sz="1875" b="1" i="1" dirty="0">
                  <a:latin typeface="Cambria Math" panose="02040503050406030204" pitchFamily="18" charset="0"/>
                  <a:cs typeface="Arial" panose="020B0604020202020204" pitchFamily="34" charset="0"/>
                </a:endParaRPr>
              </a:p>
              <a:p>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𝒂</m:t>
                        </m:r>
                      </m:num>
                      <m:den>
                        <m:r>
                          <a:rPr lang="en-US" sz="1875" b="1" i="1">
                            <a:latin typeface="Cambria Math" panose="02040503050406030204" pitchFamily="18" charset="0"/>
                            <a:cs typeface="Arial" panose="020B0604020202020204" pitchFamily="34" charset="0"/>
                          </a:rPr>
                          <m:t>𝒃</m:t>
                        </m:r>
                      </m:den>
                    </m:f>
                  </m:oMath>
                </a14:m>
                <a:r>
                  <a:rPr lang="en-US" sz="1875" b="1" dirty="0">
                    <a:latin typeface="Arial Black" panose="020B0A04020102020204" pitchFamily="34" charset="0"/>
                    <a:cs typeface="Arial" panose="020B0604020202020204" pitchFamily="34" charset="0"/>
                  </a:rPr>
                  <a:t> = </a:t>
                </a: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i="1">
                            <a:latin typeface="Cambria Math" panose="02040503050406030204" pitchFamily="18" charset="0"/>
                            <a:cs typeface="Arial" panose="020B0604020202020204" pitchFamily="34" charset="0"/>
                          </a:rPr>
                          <m:t>𝒄</m:t>
                        </m:r>
                      </m:num>
                      <m:den>
                        <m:r>
                          <a:rPr lang="en-US" sz="1875" b="1" i="1">
                            <a:latin typeface="Cambria Math" panose="02040503050406030204" pitchFamily="18" charset="0"/>
                            <a:cs typeface="Arial" panose="020B0604020202020204" pitchFamily="34" charset="0"/>
                          </a:rPr>
                          <m:t>𝒅</m:t>
                        </m:r>
                      </m:den>
                    </m:f>
                  </m:oMath>
                </a14:m>
                <a:r>
                  <a:rPr lang="en-US" sz="1875" b="1" dirty="0">
                    <a:latin typeface="Arial Black" panose="020B0A04020102020204" pitchFamily="34" charset="0"/>
                    <a:cs typeface="Arial" panose="020B0604020202020204" pitchFamily="34" charset="0"/>
                  </a:rPr>
                  <a:t> eşitliğine </a:t>
                </a:r>
                <a:r>
                  <a:rPr lang="en-US" sz="1875" b="1" i="1" u="sng" dirty="0">
                    <a:solidFill>
                      <a:srgbClr val="C00000"/>
                    </a:solidFill>
                    <a:latin typeface="Arial Black" panose="020B0A04020102020204" pitchFamily="34" charset="0"/>
                    <a:cs typeface="Arial" panose="020B0604020202020204" pitchFamily="34" charset="0"/>
                  </a:rPr>
                  <a:t>orantı</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denir</a:t>
                </a:r>
                <a:r>
                  <a:rPr lang="en-US" sz="1875" b="1" dirty="0">
                    <a:latin typeface="Arial Black" panose="020B0A04020102020204" pitchFamily="34" charset="0"/>
                    <a:cs typeface="Arial" panose="020B0604020202020204" pitchFamily="34" charset="0"/>
                  </a:rPr>
                  <a:t>.</a:t>
                </a:r>
              </a:p>
            </p:txBody>
          </p:sp>
        </mc:Choice>
        <mc:Fallback xmlns="">
          <p:sp>
            <p:nvSpPr>
              <p:cNvPr id="3" name="Metin kutusu 2">
                <a:extLst>
                  <a:ext uri="{FF2B5EF4-FFF2-40B4-BE49-F238E27FC236}">
                    <a16:creationId xmlns:a16="http://schemas.microsoft.com/office/drawing/2014/main" id="{A2A86C85-831E-C646-942A-7C451078658A}"/>
                  </a:ext>
                </a:extLst>
              </p:cNvPr>
              <p:cNvSpPr txBox="1">
                <a:spLocks noRot="1" noChangeAspect="1" noMove="1" noResize="1" noEditPoints="1" noAdjustHandles="1" noChangeArrowheads="1" noChangeShapeType="1" noTextEdit="1"/>
              </p:cNvSpPr>
              <p:nvPr/>
            </p:nvSpPr>
            <p:spPr>
              <a:xfrm>
                <a:off x="582069" y="2565174"/>
                <a:ext cx="7685091" cy="1727652"/>
              </a:xfrm>
              <a:prstGeom prst="rect">
                <a:avLst/>
              </a:prstGeom>
              <a:blipFill>
                <a:blip r:embed="rId5"/>
                <a:stretch>
                  <a:fillRect l="-714" t="-2120" b="-1413"/>
                </a:stretch>
              </a:blipFill>
            </p:spPr>
            <p:txBody>
              <a:bodyPr/>
              <a:lstStyle/>
              <a:p>
                <a:r>
                  <a:rPr lang="tr-TR">
                    <a:noFill/>
                  </a:rPr>
                  <a:t> </a:t>
                </a:r>
              </a:p>
            </p:txBody>
          </p:sp>
        </mc:Fallback>
      </mc:AlternateContent>
      <p:pic>
        <p:nvPicPr>
          <p:cNvPr id="4" name="5_4">
            <a:hlinkClick r:id="" action="ppaction://media"/>
            <a:extLst>
              <a:ext uri="{FF2B5EF4-FFF2-40B4-BE49-F238E27FC236}">
                <a16:creationId xmlns:a16="http://schemas.microsoft.com/office/drawing/2014/main" id="{AC6EA830-8AC8-F8F0-3231-A039105E0C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68729" y="6206020"/>
            <a:ext cx="487363" cy="487363"/>
          </a:xfrm>
          <a:prstGeom prst="rect">
            <a:avLst/>
          </a:prstGeom>
        </p:spPr>
      </p:pic>
    </p:spTree>
    <p:extLst>
      <p:ext uri="{BB962C8B-B14F-4D97-AF65-F5344CB8AC3E}">
        <p14:creationId xmlns:p14="http://schemas.microsoft.com/office/powerpoint/2010/main" val="296600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ikdörtgen 21">
            <a:extLst>
              <a:ext uri="{FF2B5EF4-FFF2-40B4-BE49-F238E27FC236}">
                <a16:creationId xmlns:a16="http://schemas.microsoft.com/office/drawing/2014/main" id="{1820302D-9734-FF4A-2AFA-0F3B383898DA}"/>
              </a:ext>
            </a:extLst>
          </p:cNvPr>
          <p:cNvSpPr/>
          <p:nvPr/>
        </p:nvSpPr>
        <p:spPr>
          <a:xfrm>
            <a:off x="243120" y="1005463"/>
            <a:ext cx="8497467" cy="473206"/>
          </a:xfrm>
          <a:prstGeom prst="rect">
            <a:avLst/>
          </a:prstGeom>
          <a:gradFill>
            <a:gsLst>
              <a:gs pos="97350">
                <a:srgbClr val="2F5497"/>
              </a:gs>
              <a:gs pos="94700">
                <a:schemeClr val="accent1">
                  <a:lumMod val="50000"/>
                </a:schemeClr>
              </a:gs>
              <a:gs pos="0">
                <a:srgbClr val="C00000"/>
              </a:gs>
              <a:gs pos="100000">
                <a:schemeClr val="accent1">
                  <a:satMod val="110000"/>
                  <a:lumMod val="100000"/>
                  <a:shade val="100000"/>
                </a:schemeClr>
              </a:gs>
              <a:gs pos="100000">
                <a:schemeClr val="accent1">
                  <a:lumMod val="50000"/>
                </a:schemeClr>
              </a:gs>
            </a:gsLst>
            <a:lin ang="5400000" scaled="0"/>
          </a:gradFill>
          <a:ln/>
        </p:spPr>
        <p:style>
          <a:lnRef idx="0">
            <a:schemeClr val="accent2"/>
          </a:lnRef>
          <a:fillRef idx="3">
            <a:schemeClr val="accent2"/>
          </a:fillRef>
          <a:effectRef idx="3">
            <a:schemeClr val="accent2"/>
          </a:effectRef>
          <a:fontRef idx="minor">
            <a:schemeClr val="lt1"/>
          </a:fontRef>
        </p:style>
        <p:txBody>
          <a:bodyPr wrap="square" lIns="68580" tIns="34290" rIns="68580" bIns="34290">
            <a:spAutoFit/>
          </a:bodyPr>
          <a:lstStyle/>
          <a:p>
            <a:pPr algn="ctr"/>
            <a:endPar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Metin kutusu 2">
            <a:extLst>
              <a:ext uri="{FF2B5EF4-FFF2-40B4-BE49-F238E27FC236}">
                <a16:creationId xmlns:a16="http://schemas.microsoft.com/office/drawing/2014/main" id="{8ADAB70D-B127-2260-BDAD-61DB3FD0D0B6}"/>
              </a:ext>
            </a:extLst>
          </p:cNvPr>
          <p:cNvSpPr txBox="1"/>
          <p:nvPr/>
        </p:nvSpPr>
        <p:spPr>
          <a:xfrm>
            <a:off x="517712" y="2203517"/>
            <a:ext cx="6835308" cy="957955"/>
          </a:xfrm>
          <a:prstGeom prst="rect">
            <a:avLst/>
          </a:prstGeom>
          <a:noFill/>
        </p:spPr>
        <p:txBody>
          <a:bodyPr wrap="square" rtlCol="0">
            <a:spAutoFit/>
          </a:bodyPr>
          <a:lstStyle/>
          <a:p>
            <a:pPr marL="257175" indent="-257175">
              <a:buFont typeface="Wingdings" panose="05000000000000000000" pitchFamily="2" charset="2"/>
              <a:buChar char="ü"/>
            </a:pPr>
            <a:r>
              <a:rPr lang="en-US" sz="1875" dirty="0" err="1">
                <a:latin typeface="Arial Black" panose="020B0A04020102020204" pitchFamily="34" charset="0"/>
              </a:rPr>
              <a:t>Oranların</a:t>
            </a:r>
            <a:r>
              <a:rPr lang="en-US" sz="1875" dirty="0">
                <a:latin typeface="Arial Black" panose="020B0A04020102020204" pitchFamily="34" charset="0"/>
              </a:rPr>
              <a:t> </a:t>
            </a:r>
            <a:r>
              <a:rPr lang="en-US" sz="1875" dirty="0" err="1">
                <a:latin typeface="Arial Black" panose="020B0A04020102020204" pitchFamily="34" charset="0"/>
              </a:rPr>
              <a:t>birimi</a:t>
            </a:r>
            <a:r>
              <a:rPr lang="en-US" sz="1875" dirty="0">
                <a:latin typeface="Arial Black" panose="020B0A04020102020204" pitchFamily="34" charset="0"/>
              </a:rPr>
              <a:t> </a:t>
            </a:r>
            <a:r>
              <a:rPr lang="en-US" sz="1875" dirty="0" err="1">
                <a:latin typeface="Arial Black" panose="020B0A04020102020204" pitchFamily="34" charset="0"/>
              </a:rPr>
              <a:t>aynı</a:t>
            </a:r>
            <a:r>
              <a:rPr lang="en-US" sz="1875" dirty="0">
                <a:latin typeface="Arial Black" panose="020B0A04020102020204" pitchFamily="34" charset="0"/>
              </a:rPr>
              <a:t> </a:t>
            </a:r>
            <a:r>
              <a:rPr lang="en-US" sz="1875" dirty="0" err="1">
                <a:latin typeface="Arial Black" panose="020B0A04020102020204" pitchFamily="34" charset="0"/>
              </a:rPr>
              <a:t>olmalıdır</a:t>
            </a:r>
            <a:r>
              <a:rPr lang="en-US" sz="1875" dirty="0">
                <a:latin typeface="Arial Black" panose="020B0A04020102020204" pitchFamily="34" charset="0"/>
              </a:rPr>
              <a:t>!</a:t>
            </a:r>
          </a:p>
          <a:p>
            <a:pPr marL="257175" indent="-257175">
              <a:buFont typeface="Wingdings" panose="05000000000000000000" pitchFamily="2" charset="2"/>
              <a:buChar char="ü"/>
            </a:pPr>
            <a:endParaRPr lang="en-US" sz="1875" dirty="0">
              <a:latin typeface="Arial Black" panose="020B0A04020102020204" pitchFamily="34" charset="0"/>
            </a:endParaRPr>
          </a:p>
          <a:p>
            <a:pPr marL="257175" indent="-257175">
              <a:buFont typeface="Wingdings" panose="05000000000000000000" pitchFamily="2" charset="2"/>
              <a:buChar char="ü"/>
            </a:pPr>
            <a:r>
              <a:rPr lang="en-US" sz="1875" dirty="0" err="1">
                <a:latin typeface="Arial Black" panose="020B0A04020102020204" pitchFamily="34" charset="0"/>
              </a:rPr>
              <a:t>Oranın</a:t>
            </a:r>
            <a:r>
              <a:rPr lang="en-US" sz="1875" dirty="0">
                <a:latin typeface="Arial Black" panose="020B0A04020102020204" pitchFamily="34" charset="0"/>
              </a:rPr>
              <a:t> </a:t>
            </a:r>
            <a:r>
              <a:rPr lang="en-US" sz="1875" dirty="0" err="1">
                <a:latin typeface="Arial Black" panose="020B0A04020102020204" pitchFamily="34" charset="0"/>
              </a:rPr>
              <a:t>birimi</a:t>
            </a:r>
            <a:r>
              <a:rPr lang="en-US" sz="1875" dirty="0">
                <a:latin typeface="Arial Black" panose="020B0A04020102020204" pitchFamily="34" charset="0"/>
              </a:rPr>
              <a:t> </a:t>
            </a:r>
            <a:r>
              <a:rPr lang="en-US" sz="1875" dirty="0" err="1">
                <a:latin typeface="Arial Black" panose="020B0A04020102020204" pitchFamily="34" charset="0"/>
              </a:rPr>
              <a:t>yoktur</a:t>
            </a:r>
            <a:r>
              <a:rPr lang="en-US" sz="1875" dirty="0">
                <a:latin typeface="Arial Black" panose="020B0A04020102020204" pitchFamily="34" charset="0"/>
              </a:rPr>
              <a:t>!</a:t>
            </a:r>
          </a:p>
        </p:txBody>
      </p:sp>
      <p:pic>
        <p:nvPicPr>
          <p:cNvPr id="8" name="Grafik 7" descr="Ünlem İşareti düz dolguyla">
            <a:extLst>
              <a:ext uri="{FF2B5EF4-FFF2-40B4-BE49-F238E27FC236}">
                <a16:creationId xmlns:a16="http://schemas.microsoft.com/office/drawing/2014/main" id="{944E2867-8412-51F1-CE28-BFD9C98CC8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72000" y="857250"/>
            <a:ext cx="916380" cy="916380"/>
          </a:xfrm>
          <a:prstGeom prst="rect">
            <a:avLst/>
          </a:prstGeom>
        </p:spPr>
      </p:pic>
      <p:sp>
        <p:nvSpPr>
          <p:cNvPr id="9" name="Dikdörtgen 8">
            <a:extLst>
              <a:ext uri="{FF2B5EF4-FFF2-40B4-BE49-F238E27FC236}">
                <a16:creationId xmlns:a16="http://schemas.microsoft.com/office/drawing/2014/main" id="{2DD7F7BC-F4F5-5EBA-189D-1F2715FD7845}"/>
              </a:ext>
            </a:extLst>
          </p:cNvPr>
          <p:cNvSpPr/>
          <p:nvPr/>
        </p:nvSpPr>
        <p:spPr>
          <a:xfrm>
            <a:off x="3246244" y="905902"/>
            <a:ext cx="1700915" cy="692497"/>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050" b="1" dirty="0">
                <a:ln/>
                <a:solidFill>
                  <a:schemeClr val="accent3"/>
                </a:solidFill>
              </a:rPr>
              <a:t>DİKKAT</a:t>
            </a:r>
          </a:p>
        </p:txBody>
      </p:sp>
      <p:pic>
        <p:nvPicPr>
          <p:cNvPr id="2" name="5_5">
            <a:hlinkClick r:id="" action="ppaction://media"/>
            <a:extLst>
              <a:ext uri="{FF2B5EF4-FFF2-40B4-BE49-F238E27FC236}">
                <a16:creationId xmlns:a16="http://schemas.microsoft.com/office/drawing/2014/main" id="{00B37FCC-1701-BC81-6BE0-36A0F8A20D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96905" y="6235838"/>
            <a:ext cx="487363" cy="487363"/>
          </a:xfrm>
          <a:prstGeom prst="rect">
            <a:avLst/>
          </a:prstGeom>
        </p:spPr>
      </p:pic>
    </p:spTree>
    <p:extLst>
      <p:ext uri="{BB962C8B-B14F-4D97-AF65-F5344CB8AC3E}">
        <p14:creationId xmlns:p14="http://schemas.microsoft.com/office/powerpoint/2010/main" val="360267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DD3CA966-B692-DA8A-33B7-2724367A29D6}"/>
                  </a:ext>
                </a:extLst>
              </p:cNvPr>
              <p:cNvSpPr txBox="1"/>
              <p:nvPr/>
            </p:nvSpPr>
            <p:spPr>
              <a:xfrm>
                <a:off x="478445" y="1933015"/>
                <a:ext cx="7685091" cy="1127553"/>
              </a:xfrm>
              <a:prstGeom prst="rect">
                <a:avLst/>
              </a:prstGeom>
              <a:noFill/>
            </p:spPr>
            <p:txBody>
              <a:bodyPr wrap="square" rtlCol="0">
                <a:spAutoFit/>
              </a:bodyPr>
              <a:lstStyle/>
              <a:p>
                <a:pPr marL="342900" indent="-342900">
                  <a:buAutoNum type="arabicParenR"/>
                </a:pPr>
                <a:r>
                  <a:rPr lang="en-US" sz="1875" b="1" dirty="0">
                    <a:latin typeface="Arial Black" panose="020B0A04020102020204" pitchFamily="34" charset="0"/>
                    <a:cs typeface="Arial" panose="020B0604020202020204" pitchFamily="34" charset="0"/>
                  </a:rPr>
                  <a:t>3kg </a:t>
                </a:r>
                <a:r>
                  <a:rPr lang="en-US" sz="1875" b="1" dirty="0" err="1">
                    <a:latin typeface="Arial Black" panose="020B0A04020102020204" pitchFamily="34" charset="0"/>
                    <a:cs typeface="Arial" panose="020B0604020202020204" pitchFamily="34" charset="0"/>
                  </a:rPr>
                  <a:t>portakalın</a:t>
                </a:r>
                <a:r>
                  <a:rPr lang="en-US" sz="1875" b="1" dirty="0">
                    <a:latin typeface="Arial Black" panose="020B0A04020102020204" pitchFamily="34" charset="0"/>
                    <a:cs typeface="Arial" panose="020B0604020202020204" pitchFamily="34" charset="0"/>
                  </a:rPr>
                  <a:t> 7kg </a:t>
                </a:r>
                <a:r>
                  <a:rPr lang="en-US" sz="1875" b="1" dirty="0" err="1">
                    <a:latin typeface="Arial Black" panose="020B0A04020102020204" pitchFamily="34" charset="0"/>
                    <a:cs typeface="Arial" panose="020B0604020202020204" pitchFamily="34" charset="0"/>
                  </a:rPr>
                  <a:t>elmaya</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oranı</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nedir</a:t>
                </a:r>
                <a:r>
                  <a:rPr lang="en-US" sz="1875" b="1" dirty="0">
                    <a:latin typeface="Arial Black" panose="020B0A04020102020204" pitchFamily="34" charset="0"/>
                    <a:cs typeface="Arial" panose="020B0604020202020204" pitchFamily="34" charset="0"/>
                  </a:rPr>
                  <a:t>?</a:t>
                </a:r>
              </a:p>
              <a:p>
                <a:pPr marL="342900" indent="-342900">
                  <a:buAutoNum type="arabicParenR"/>
                </a:pPr>
                <a:endParaRPr lang="en-US" sz="1875" b="1" dirty="0">
                  <a:latin typeface="Arial Black" panose="020B0A04020102020204" pitchFamily="34" charset="0"/>
                  <a:cs typeface="Arial" panose="020B0604020202020204" pitchFamily="34" charset="0"/>
                </a:endParaRPr>
              </a:p>
              <a:p>
                <a:pPr algn="ct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a:latin typeface="Cambria Math" panose="02040503050406030204" pitchFamily="18" charset="0"/>
                            <a:cs typeface="Arial" panose="020B0604020202020204" pitchFamily="34" charset="0"/>
                          </a:rPr>
                          <m:t>𝐩𝐨𝐫𝐭𝐚𝐤𝐚𝐥</m:t>
                        </m:r>
                      </m:num>
                      <m:den>
                        <m:r>
                          <a:rPr lang="en-US" sz="1875" b="1">
                            <a:latin typeface="Cambria Math" panose="02040503050406030204" pitchFamily="18" charset="0"/>
                            <a:cs typeface="Arial" panose="020B0604020202020204" pitchFamily="34" charset="0"/>
                          </a:rPr>
                          <m:t>𝐞𝐥𝐦𝐚</m:t>
                        </m:r>
                      </m:den>
                    </m:f>
                  </m:oMath>
                </a14:m>
                <a:r>
                  <a:rPr lang="en-US" sz="1875" b="1" dirty="0">
                    <a:latin typeface="Arial Black" panose="020B0A04020102020204" pitchFamily="34" charset="0"/>
                    <a:cs typeface="Arial" panose="020B0604020202020204" pitchFamily="34" charset="0"/>
                  </a:rPr>
                  <a:t> =</a:t>
                </a:r>
                <a14:m>
                  <m:oMath xmlns:m="http://schemas.openxmlformats.org/officeDocument/2006/math">
                    <m:f>
                      <m:fPr>
                        <m:ctrlPr>
                          <a:rPr lang="en-US" sz="1875" b="1" i="1">
                            <a:latin typeface="Cambria Math" panose="02040503050406030204" pitchFamily="18" charset="0"/>
                          </a:rPr>
                        </m:ctrlPr>
                      </m:fPr>
                      <m:num>
                        <m:r>
                          <a:rPr lang="en-US" sz="1875" b="1">
                            <a:latin typeface="Cambria Math" panose="02040503050406030204" pitchFamily="18" charset="0"/>
                          </a:rPr>
                          <m:t>𝟑𝐤𝐠</m:t>
                        </m:r>
                      </m:num>
                      <m:den>
                        <m:r>
                          <a:rPr lang="en-US" sz="1875" b="1">
                            <a:latin typeface="Cambria Math" panose="02040503050406030204" pitchFamily="18" charset="0"/>
                          </a:rPr>
                          <m:t>𝟕𝐤𝐠</m:t>
                        </m:r>
                      </m:den>
                    </m:f>
                  </m:oMath>
                </a14:m>
                <a:endParaRPr lang="en-US" sz="1875" b="1" dirty="0">
                  <a:latin typeface="Arial Black" panose="020B0A04020102020204" pitchFamily="34" charset="0"/>
                  <a:cs typeface="Arial" panose="020B0604020202020204" pitchFamily="34" charset="0"/>
                </a:endParaRPr>
              </a:p>
            </p:txBody>
          </p:sp>
        </mc:Choice>
        <mc:Fallback xmlns="">
          <p:sp>
            <p:nvSpPr>
              <p:cNvPr id="5" name="Metin kutusu 4">
                <a:extLst>
                  <a:ext uri="{FF2B5EF4-FFF2-40B4-BE49-F238E27FC236}">
                    <a16:creationId xmlns:a16="http://schemas.microsoft.com/office/drawing/2014/main" id="{DD3CA966-B692-DA8A-33B7-2724367A29D6}"/>
                  </a:ext>
                </a:extLst>
              </p:cNvPr>
              <p:cNvSpPr txBox="1">
                <a:spLocks noRot="1" noChangeAspect="1" noMove="1" noResize="1" noEditPoints="1" noAdjustHandles="1" noChangeArrowheads="1" noChangeShapeType="1" noTextEdit="1"/>
              </p:cNvSpPr>
              <p:nvPr/>
            </p:nvSpPr>
            <p:spPr>
              <a:xfrm>
                <a:off x="478445" y="1933015"/>
                <a:ext cx="7685091" cy="1127553"/>
              </a:xfrm>
              <a:prstGeom prst="rect">
                <a:avLst/>
              </a:prstGeom>
              <a:blipFill>
                <a:blip r:embed="rId4"/>
                <a:stretch>
                  <a:fillRect l="-1031" t="-7027" b="-270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D49C4BBA-8700-0BC9-5645-F88502BEC165}"/>
                  </a:ext>
                </a:extLst>
              </p:cNvPr>
              <p:cNvSpPr txBox="1"/>
              <p:nvPr/>
            </p:nvSpPr>
            <p:spPr>
              <a:xfrm>
                <a:off x="478445" y="4007224"/>
                <a:ext cx="7685091" cy="1086195"/>
              </a:xfrm>
              <a:prstGeom prst="rect">
                <a:avLst/>
              </a:prstGeom>
              <a:noFill/>
            </p:spPr>
            <p:txBody>
              <a:bodyPr wrap="square" rtlCol="0">
                <a:spAutoFit/>
              </a:bodyPr>
              <a:lstStyle/>
              <a:p>
                <a:r>
                  <a:rPr lang="en-US" sz="1875" b="1" dirty="0">
                    <a:latin typeface="Arial Black" panose="020B0A04020102020204" pitchFamily="34" charset="0"/>
                    <a:cs typeface="Arial" panose="020B0604020202020204" pitchFamily="34" charset="0"/>
                  </a:rPr>
                  <a:t>2) 2cm </a:t>
                </a:r>
                <a:r>
                  <a:rPr lang="en-US" sz="1875" b="1" dirty="0" err="1">
                    <a:latin typeface="Arial Black" panose="020B0A04020102020204" pitchFamily="34" charset="0"/>
                    <a:cs typeface="Arial" panose="020B0604020202020204" pitchFamily="34" charset="0"/>
                  </a:rPr>
                  <a:t>örtünün</a:t>
                </a:r>
                <a:r>
                  <a:rPr lang="en-US" sz="1875" b="1" dirty="0">
                    <a:latin typeface="Arial Black" panose="020B0A04020102020204" pitchFamily="34" charset="0"/>
                    <a:cs typeface="Arial" panose="020B0604020202020204" pitchFamily="34" charset="0"/>
                  </a:rPr>
                  <a:t> 5cm </a:t>
                </a:r>
                <a:r>
                  <a:rPr lang="en-US" sz="1875" b="1" dirty="0" err="1">
                    <a:latin typeface="Arial Black" panose="020B0A04020102020204" pitchFamily="34" charset="0"/>
                    <a:cs typeface="Arial" panose="020B0604020202020204" pitchFamily="34" charset="0"/>
                  </a:rPr>
                  <a:t>olan</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diğer</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örtüye</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oranı</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nedir</a:t>
                </a:r>
                <a:r>
                  <a:rPr lang="en-US" sz="1875" b="1" dirty="0">
                    <a:latin typeface="Arial Black" panose="020B0A04020102020204" pitchFamily="34" charset="0"/>
                    <a:cs typeface="Arial" panose="020B0604020202020204" pitchFamily="34" charset="0"/>
                  </a:rPr>
                  <a:t>?</a:t>
                </a:r>
              </a:p>
              <a:p>
                <a:pPr marL="342900" indent="-342900">
                  <a:buAutoNum type="arabicParenR"/>
                </a:pPr>
                <a:endParaRPr lang="en-US" sz="1875" b="1" dirty="0">
                  <a:latin typeface="Arial Black" panose="020B0A04020102020204" pitchFamily="34" charset="0"/>
                  <a:cs typeface="Arial" panose="020B0604020202020204" pitchFamily="34" charset="0"/>
                </a:endParaRPr>
              </a:p>
              <a:p>
                <a:pPr algn="ct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en-US" sz="1875" b="1">
                            <a:latin typeface="Cambria Math" panose="02040503050406030204" pitchFamily="18" charset="0"/>
                            <a:cs typeface="Arial" panose="020B0604020202020204" pitchFamily="34" charset="0"/>
                          </a:rPr>
                          <m:t>ö</m:t>
                        </m:r>
                        <m:r>
                          <a:rPr lang="en-US" sz="1875" b="1">
                            <a:latin typeface="Cambria Math" panose="02040503050406030204" pitchFamily="18" charset="0"/>
                            <a:cs typeface="Arial" panose="020B0604020202020204" pitchFamily="34" charset="0"/>
                          </a:rPr>
                          <m:t>𝐫𝐭</m:t>
                        </m:r>
                        <m:r>
                          <a:rPr lang="en-US" sz="1875" b="1">
                            <a:latin typeface="Cambria Math" panose="02040503050406030204" pitchFamily="18" charset="0"/>
                            <a:cs typeface="Arial" panose="020B0604020202020204" pitchFamily="34" charset="0"/>
                          </a:rPr>
                          <m:t>ü</m:t>
                        </m:r>
                        <m:r>
                          <a:rPr lang="en-US" sz="1875" b="1">
                            <a:latin typeface="Cambria Math" panose="02040503050406030204" pitchFamily="18" charset="0"/>
                            <a:cs typeface="Arial" panose="020B0604020202020204" pitchFamily="34" charset="0"/>
                          </a:rPr>
                          <m:t>𝟏</m:t>
                        </m:r>
                      </m:num>
                      <m:den>
                        <m:r>
                          <a:rPr lang="en-US" sz="1875" b="1">
                            <a:latin typeface="Cambria Math" panose="02040503050406030204" pitchFamily="18" charset="0"/>
                            <a:cs typeface="Arial" panose="020B0604020202020204" pitchFamily="34" charset="0"/>
                          </a:rPr>
                          <m:t>ö</m:t>
                        </m:r>
                        <m:r>
                          <a:rPr lang="en-US" sz="1875" b="1">
                            <a:latin typeface="Cambria Math" panose="02040503050406030204" pitchFamily="18" charset="0"/>
                            <a:cs typeface="Arial" panose="020B0604020202020204" pitchFamily="34" charset="0"/>
                          </a:rPr>
                          <m:t>𝐫𝐭</m:t>
                        </m:r>
                        <m:r>
                          <a:rPr lang="en-US" sz="1875" b="1">
                            <a:latin typeface="Cambria Math" panose="02040503050406030204" pitchFamily="18" charset="0"/>
                            <a:cs typeface="Arial" panose="020B0604020202020204" pitchFamily="34" charset="0"/>
                          </a:rPr>
                          <m:t>ü</m:t>
                        </m:r>
                        <m:r>
                          <a:rPr lang="en-US" sz="1875" b="1">
                            <a:latin typeface="Cambria Math" panose="02040503050406030204" pitchFamily="18" charset="0"/>
                            <a:cs typeface="Arial" panose="020B0604020202020204" pitchFamily="34" charset="0"/>
                          </a:rPr>
                          <m:t>𝟐</m:t>
                        </m:r>
                      </m:den>
                    </m:f>
                  </m:oMath>
                </a14:m>
                <a:r>
                  <a:rPr lang="en-US" sz="1875" b="1" dirty="0">
                    <a:latin typeface="Arial Black" panose="020B0A04020102020204" pitchFamily="34" charset="0"/>
                    <a:cs typeface="Arial" panose="020B0604020202020204" pitchFamily="34" charset="0"/>
                  </a:rPr>
                  <a:t> =</a:t>
                </a:r>
                <a14:m>
                  <m:oMath xmlns:m="http://schemas.openxmlformats.org/officeDocument/2006/math">
                    <m:f>
                      <m:fPr>
                        <m:ctrlPr>
                          <a:rPr lang="en-US" sz="1875" b="1" i="1">
                            <a:latin typeface="Cambria Math" panose="02040503050406030204" pitchFamily="18" charset="0"/>
                          </a:rPr>
                        </m:ctrlPr>
                      </m:fPr>
                      <m:num>
                        <m:r>
                          <a:rPr lang="en-US" sz="1875" b="1">
                            <a:latin typeface="Cambria Math" panose="02040503050406030204" pitchFamily="18" charset="0"/>
                          </a:rPr>
                          <m:t>𝟐𝐜𝐦</m:t>
                        </m:r>
                      </m:num>
                      <m:den>
                        <m:r>
                          <a:rPr lang="en-US" sz="1875" b="1" i="1">
                            <a:latin typeface="Cambria Math" panose="02040503050406030204" pitchFamily="18" charset="0"/>
                          </a:rPr>
                          <m:t>𝟓</m:t>
                        </m:r>
                        <m:r>
                          <a:rPr lang="en-US" sz="1875" b="1" i="1">
                            <a:latin typeface="Cambria Math" panose="02040503050406030204" pitchFamily="18" charset="0"/>
                          </a:rPr>
                          <m:t>𝒄𝒎</m:t>
                        </m:r>
                      </m:den>
                    </m:f>
                  </m:oMath>
                </a14:m>
                <a:endParaRPr lang="en-US" sz="1875" b="1" dirty="0">
                  <a:latin typeface="Arial Black" panose="020B0A04020102020204" pitchFamily="34" charset="0"/>
                  <a:cs typeface="Arial" panose="020B0604020202020204" pitchFamily="34" charset="0"/>
                </a:endParaRPr>
              </a:p>
            </p:txBody>
          </p:sp>
        </mc:Choice>
        <mc:Fallback xmlns="">
          <p:sp>
            <p:nvSpPr>
              <p:cNvPr id="2" name="Metin kutusu 1">
                <a:extLst>
                  <a:ext uri="{FF2B5EF4-FFF2-40B4-BE49-F238E27FC236}">
                    <a16:creationId xmlns:a16="http://schemas.microsoft.com/office/drawing/2014/main" id="{D49C4BBA-8700-0BC9-5645-F88502BEC165}"/>
                  </a:ext>
                </a:extLst>
              </p:cNvPr>
              <p:cNvSpPr txBox="1">
                <a:spLocks noRot="1" noChangeAspect="1" noMove="1" noResize="1" noEditPoints="1" noAdjustHandles="1" noChangeArrowheads="1" noChangeShapeType="1" noTextEdit="1"/>
              </p:cNvSpPr>
              <p:nvPr/>
            </p:nvSpPr>
            <p:spPr>
              <a:xfrm>
                <a:off x="478445" y="4007224"/>
                <a:ext cx="7685091" cy="1086195"/>
              </a:xfrm>
              <a:prstGeom prst="rect">
                <a:avLst/>
              </a:prstGeom>
              <a:blipFill>
                <a:blip r:embed="rId5"/>
                <a:stretch>
                  <a:fillRect l="-714" t="-2235" b="-2793"/>
                </a:stretch>
              </a:blipFill>
            </p:spPr>
            <p:txBody>
              <a:bodyPr/>
              <a:lstStyle/>
              <a:p>
                <a:r>
                  <a:rPr lang="tr-TR">
                    <a:noFill/>
                  </a:rPr>
                  <a:t> </a:t>
                </a:r>
              </a:p>
            </p:txBody>
          </p:sp>
        </mc:Fallback>
      </mc:AlternateContent>
      <p:sp>
        <p:nvSpPr>
          <p:cNvPr id="3" name="TextBox 1">
            <a:extLst>
              <a:ext uri="{FF2B5EF4-FFF2-40B4-BE49-F238E27FC236}">
                <a16:creationId xmlns:a16="http://schemas.microsoft.com/office/drawing/2014/main" id="{B4831CE0-721D-1930-5020-BD62A5E1FC0D}"/>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ORANTI ÖRNEKLERİ</a:t>
            </a:r>
            <a:endParaRPr dirty="0"/>
          </a:p>
        </p:txBody>
      </p:sp>
      <p:pic>
        <p:nvPicPr>
          <p:cNvPr id="4" name="5_6">
            <a:hlinkClick r:id="" action="ppaction://media"/>
            <a:extLst>
              <a:ext uri="{FF2B5EF4-FFF2-40B4-BE49-F238E27FC236}">
                <a16:creationId xmlns:a16="http://schemas.microsoft.com/office/drawing/2014/main" id="{FF2AC1CC-2E4E-2B3C-E61B-D8B844F0F3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88607" y="6156325"/>
            <a:ext cx="487363" cy="487363"/>
          </a:xfrm>
          <a:prstGeom prst="rect">
            <a:avLst/>
          </a:prstGeom>
        </p:spPr>
      </p:pic>
    </p:spTree>
    <p:extLst>
      <p:ext uri="{BB962C8B-B14F-4D97-AF65-F5344CB8AC3E}">
        <p14:creationId xmlns:p14="http://schemas.microsoft.com/office/powerpoint/2010/main" val="4596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697223F3-2665-1FDF-C19E-45FD6BB04EF0}"/>
                  </a:ext>
                </a:extLst>
              </p:cNvPr>
              <p:cNvSpPr txBox="1"/>
              <p:nvPr/>
            </p:nvSpPr>
            <p:spPr>
              <a:xfrm>
                <a:off x="598393" y="4221681"/>
                <a:ext cx="7671548" cy="1166025"/>
              </a:xfrm>
              <a:prstGeom prst="rect">
                <a:avLst/>
              </a:prstGeom>
              <a:noFill/>
            </p:spPr>
            <p:txBody>
              <a:bodyPr wrap="square">
                <a:spAutoFit/>
              </a:bodyPr>
              <a:lstStyle/>
              <a:p>
                <a:pPr marL="257175" indent="-257175">
                  <a:buFont typeface="Wingdings" panose="05000000000000000000" pitchFamily="2" charset="2"/>
                  <a:buChar char="ü"/>
                </a:pP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𝒂</m:t>
                        </m:r>
                      </m:num>
                      <m:den>
                        <m:r>
                          <a:rPr lang="tr-TR" sz="1875" b="1" i="1">
                            <a:latin typeface="Cambria Math" panose="02040503050406030204" pitchFamily="18" charset="0"/>
                            <a:cs typeface="Arial" panose="020B0604020202020204" pitchFamily="34" charset="0"/>
                          </a:rPr>
                          <m:t>𝒃</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𝒄</m:t>
                        </m:r>
                      </m:num>
                      <m:den>
                        <m:r>
                          <a:rPr lang="tr-TR" sz="1875" b="1" i="1">
                            <a:latin typeface="Cambria Math" panose="02040503050406030204" pitchFamily="18" charset="0"/>
                            <a:cs typeface="Arial" panose="020B0604020202020204" pitchFamily="34" charset="0"/>
                          </a:rPr>
                          <m:t>𝒅</m:t>
                        </m:r>
                      </m:den>
                    </m:f>
                    <m:r>
                      <a:rPr lang="tr-TR" sz="1875" b="1" i="1">
                        <a:latin typeface="Cambria Math" panose="02040503050406030204" pitchFamily="18" charset="0"/>
                        <a:cs typeface="Arial" panose="020B0604020202020204" pitchFamily="34" charset="0"/>
                      </a:rPr>
                      <m:t> </m:t>
                    </m:r>
                  </m:oMath>
                </a14:m>
                <a:r>
                  <a:rPr lang="tr-TR" sz="1875" b="1" dirty="0">
                    <a:latin typeface="Arial Black" panose="020B0A04020102020204" pitchFamily="34" charset="0"/>
                    <a:cs typeface="Arial" panose="020B0604020202020204" pitchFamily="34" charset="0"/>
                  </a:rPr>
                  <a:t>= k ise;</a:t>
                </a:r>
              </a:p>
              <a:p>
                <a:endParaRPr lang="tr-TR" sz="1875" b="1" dirty="0">
                  <a:latin typeface="Arial Black" panose="020B0A04020102020204" pitchFamily="34" charset="0"/>
                  <a:cs typeface="Arial" panose="020B0604020202020204" pitchFamily="34" charset="0"/>
                </a:endParaRPr>
              </a:p>
              <a:p>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𝒎</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𝒂</m:t>
                        </m:r>
                      </m:num>
                      <m:den>
                        <m:r>
                          <a:rPr lang="tr-TR" sz="1875" b="1" i="1">
                            <a:latin typeface="Cambria Math" panose="02040503050406030204" pitchFamily="18" charset="0"/>
                            <a:cs typeface="Arial" panose="020B0604020202020204" pitchFamily="34" charset="0"/>
                          </a:rPr>
                          <m:t>𝒎</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𝒃</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𝒏</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𝒄</m:t>
                        </m:r>
                      </m:num>
                      <m:den>
                        <m:r>
                          <a:rPr lang="tr-TR" sz="1875" b="1" i="1">
                            <a:latin typeface="Cambria Math" panose="02040503050406030204" pitchFamily="18" charset="0"/>
                            <a:cs typeface="Arial" panose="020B0604020202020204" pitchFamily="34" charset="0"/>
                          </a:rPr>
                          <m:t>𝒏</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𝒅</m:t>
                        </m:r>
                      </m:den>
                    </m:f>
                    <m:r>
                      <a:rPr lang="tr-TR"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𝒎</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𝒂</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𝒏</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𝒄</m:t>
                        </m:r>
                      </m:num>
                      <m:den>
                        <m:r>
                          <a:rPr lang="tr-TR" sz="1875" b="1" i="1">
                            <a:latin typeface="Cambria Math" panose="02040503050406030204" pitchFamily="18" charset="0"/>
                            <a:cs typeface="Arial" panose="020B0604020202020204" pitchFamily="34" charset="0"/>
                          </a:rPr>
                          <m:t>𝒎𝒃</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𝒏</m:t>
                        </m:r>
                        <m:r>
                          <a:rPr lang="tr-TR" sz="1875" b="1" i="1">
                            <a:latin typeface="Cambria Math" panose="02040503050406030204" pitchFamily="18" charset="0"/>
                            <a:cs typeface="Arial" panose="020B0604020202020204" pitchFamily="34" charset="0"/>
                          </a:rPr>
                          <m:t>.</m:t>
                        </m:r>
                        <m:r>
                          <a:rPr lang="tr-TR" sz="1875" b="1" i="1">
                            <a:latin typeface="Cambria Math" panose="02040503050406030204" pitchFamily="18" charset="0"/>
                            <a:cs typeface="Arial" panose="020B0604020202020204" pitchFamily="34" charset="0"/>
                          </a:rPr>
                          <m:t>𝒅</m:t>
                        </m:r>
                      </m:den>
                    </m:f>
                  </m:oMath>
                </a14:m>
                <a:r>
                  <a:rPr lang="tr-TR" sz="1875" b="1" dirty="0">
                    <a:latin typeface="Arial Black" panose="020B0A04020102020204" pitchFamily="34" charset="0"/>
                    <a:cs typeface="Arial" panose="020B0604020202020204" pitchFamily="34" charset="0"/>
                  </a:rPr>
                  <a:t>= k</a:t>
                </a:r>
                <a:endParaRPr lang="tr-TR" sz="1875"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5" name="Metin kutusu 4">
                <a:extLst>
                  <a:ext uri="{FF2B5EF4-FFF2-40B4-BE49-F238E27FC236}">
                    <a16:creationId xmlns:a16="http://schemas.microsoft.com/office/drawing/2014/main" id="{697223F3-2665-1FDF-C19E-45FD6BB04EF0}"/>
                  </a:ext>
                </a:extLst>
              </p:cNvPr>
              <p:cNvSpPr txBox="1">
                <a:spLocks noRot="1" noChangeAspect="1" noMove="1" noResize="1" noEditPoints="1" noAdjustHandles="1" noChangeArrowheads="1" noChangeShapeType="1" noTextEdit="1"/>
              </p:cNvSpPr>
              <p:nvPr/>
            </p:nvSpPr>
            <p:spPr>
              <a:xfrm>
                <a:off x="598393" y="4221681"/>
                <a:ext cx="7671548" cy="1166025"/>
              </a:xfrm>
              <a:prstGeom prst="rect">
                <a:avLst/>
              </a:prstGeom>
              <a:blipFill>
                <a:blip r:embed="rId4"/>
                <a:stretch>
                  <a:fillRect l="-556" b="-261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304F06EF-7D7D-E3E4-3D9E-F10D13EE4C3B}"/>
                  </a:ext>
                </a:extLst>
              </p:cNvPr>
              <p:cNvSpPr txBox="1"/>
              <p:nvPr/>
            </p:nvSpPr>
            <p:spPr>
              <a:xfrm>
                <a:off x="598393" y="1803778"/>
                <a:ext cx="7671548" cy="1703672"/>
              </a:xfrm>
              <a:prstGeom prst="rect">
                <a:avLst/>
              </a:prstGeom>
              <a:noFill/>
            </p:spPr>
            <p:txBody>
              <a:bodyPr wrap="square">
                <a:spAutoFit/>
              </a:bodyPr>
              <a:lstStyle/>
              <a:p>
                <a:pPr marL="257175" indent="-257175">
                  <a:buFont typeface="Wingdings" panose="05000000000000000000" pitchFamily="2" charset="2"/>
                  <a:buChar char="ü"/>
                </a:pP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𝒙</m:t>
                        </m:r>
                      </m:num>
                      <m:den>
                        <m:r>
                          <a:rPr lang="tr-TR" sz="1875" b="1" i="1">
                            <a:latin typeface="Cambria Math" panose="02040503050406030204" pitchFamily="18" charset="0"/>
                            <a:cs typeface="Arial" panose="020B0604020202020204" pitchFamily="34" charset="0"/>
                          </a:rPr>
                          <m:t>𝒚</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𝒂</m:t>
                        </m:r>
                      </m:num>
                      <m:den>
                        <m:r>
                          <a:rPr lang="tr-TR" sz="1875" b="1" i="1">
                            <a:latin typeface="Cambria Math" panose="02040503050406030204" pitchFamily="18" charset="0"/>
                            <a:cs typeface="Arial" panose="020B0604020202020204" pitchFamily="34" charset="0"/>
                          </a:rPr>
                          <m:t>𝒃</m:t>
                        </m:r>
                      </m:den>
                    </m:f>
                    <m:r>
                      <a:rPr lang="tr-TR" sz="1875" b="1" i="1">
                        <a:latin typeface="Cambria Math" panose="02040503050406030204" pitchFamily="18" charset="0"/>
                        <a:cs typeface="Arial" panose="020B0604020202020204" pitchFamily="34" charset="0"/>
                      </a:rPr>
                      <m:t> </m:t>
                    </m:r>
                    <m:r>
                      <a:rPr lang="tr-TR" sz="1875" b="1">
                        <a:latin typeface="Cambria Math" panose="02040503050406030204" pitchFamily="18" charset="0"/>
                        <a:cs typeface="Arial" panose="020B0604020202020204" pitchFamily="34" charset="0"/>
                      </a:rPr>
                      <m:t>𝐯𝐞</m:t>
                    </m:r>
                    <m:r>
                      <a:rPr lang="tr-TR" sz="1875" b="1">
                        <a:latin typeface="Cambria Math" panose="02040503050406030204" pitchFamily="18" charset="0"/>
                        <a:cs typeface="Arial" panose="020B0604020202020204" pitchFamily="34" charset="0"/>
                      </a:rPr>
                      <m:t> </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𝒚</m:t>
                        </m:r>
                      </m:num>
                      <m:den>
                        <m:r>
                          <a:rPr lang="tr-TR" sz="1875" b="1" i="1">
                            <a:latin typeface="Cambria Math" panose="02040503050406030204" pitchFamily="18" charset="0"/>
                            <a:cs typeface="Arial" panose="020B0604020202020204" pitchFamily="34" charset="0"/>
                          </a:rPr>
                          <m:t>𝒛</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𝒃</m:t>
                        </m:r>
                      </m:num>
                      <m:den>
                        <m:r>
                          <a:rPr lang="tr-TR" sz="1875" b="1" i="1">
                            <a:latin typeface="Cambria Math" panose="02040503050406030204" pitchFamily="18" charset="0"/>
                            <a:cs typeface="Arial" panose="020B0604020202020204" pitchFamily="34" charset="0"/>
                          </a:rPr>
                          <m:t>𝒄</m:t>
                        </m:r>
                      </m:den>
                    </m:f>
                    <m:r>
                      <a:rPr lang="tr-TR" sz="1875" b="1" i="1">
                        <a:latin typeface="Cambria Math" panose="02040503050406030204" pitchFamily="18" charset="0"/>
                        <a:cs typeface="Arial" panose="020B0604020202020204" pitchFamily="34" charset="0"/>
                      </a:rPr>
                      <m:t> </m:t>
                    </m:r>
                  </m:oMath>
                </a14:m>
                <a:r>
                  <a:rPr lang="tr-TR" sz="1875" b="1" dirty="0">
                    <a:latin typeface="Arial Black" panose="020B0A04020102020204" pitchFamily="34" charset="0"/>
                    <a:cs typeface="Arial" panose="020B0604020202020204" pitchFamily="34" charset="0"/>
                  </a:rPr>
                  <a:t>ise;</a:t>
                </a:r>
              </a:p>
              <a:p>
                <a:pPr marL="257175" indent="-257175">
                  <a:buFont typeface="Wingdings" panose="05000000000000000000" pitchFamily="2" charset="2"/>
                  <a:buChar char="ü"/>
                </a:pPr>
                <a:endParaRPr lang="tr-TR" sz="1875" b="1" dirty="0">
                  <a:latin typeface="Arial Black" panose="020B0A04020102020204" pitchFamily="34" charset="0"/>
                  <a:cs typeface="Arial" panose="020B0604020202020204" pitchFamily="34" charset="0"/>
                </a:endParaRPr>
              </a:p>
              <a:p>
                <a:r>
                  <a:rPr lang="tr-TR" sz="1875" b="1" dirty="0" err="1">
                    <a:latin typeface="Arial Black" panose="020B0A04020102020204" pitchFamily="34" charset="0"/>
                    <a:cs typeface="Arial" panose="020B0604020202020204" pitchFamily="34" charset="0"/>
                  </a:rPr>
                  <a:t>x,y</a:t>
                </a:r>
                <a:r>
                  <a:rPr lang="tr-TR" sz="1875" b="1" dirty="0">
                    <a:latin typeface="Arial Black" panose="020B0A04020102020204" pitchFamily="34" charset="0"/>
                    <a:cs typeface="Arial" panose="020B0604020202020204" pitchFamily="34" charset="0"/>
                  </a:rPr>
                  <a:t> ve z sırasıyla </a:t>
                </a:r>
                <a:r>
                  <a:rPr lang="tr-TR" sz="1875" b="1" dirty="0" err="1">
                    <a:latin typeface="Arial Black" panose="020B0A04020102020204" pitchFamily="34" charset="0"/>
                    <a:cs typeface="Arial" panose="020B0604020202020204" pitchFamily="34" charset="0"/>
                  </a:rPr>
                  <a:t>a,b,c</a:t>
                </a:r>
                <a:r>
                  <a:rPr lang="tr-TR" sz="1875" b="1" dirty="0">
                    <a:latin typeface="Arial Black" panose="020B0A04020102020204" pitchFamily="34" charset="0"/>
                    <a:cs typeface="Arial" panose="020B0604020202020204" pitchFamily="34" charset="0"/>
                  </a:rPr>
                  <a:t> ile </a:t>
                </a:r>
                <a:r>
                  <a:rPr lang="tr-TR" sz="1875" b="1" i="1" u="sng"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orantılı</a:t>
                </a:r>
                <a:r>
                  <a:rPr lang="tr-TR" sz="1875" b="1" dirty="0">
                    <a:latin typeface="Arial Black" panose="020B0A04020102020204" pitchFamily="34" charset="0"/>
                    <a:cs typeface="Arial" panose="020B0604020202020204" pitchFamily="34" charset="0"/>
                  </a:rPr>
                  <a:t> denir.</a:t>
                </a:r>
              </a:p>
              <a:p>
                <a:endParaRPr lang="tr-TR" sz="1875" b="1" dirty="0">
                  <a:latin typeface="Arial Black" panose="020B0A04020102020204" pitchFamily="34" charset="0"/>
                  <a:cs typeface="Arial" panose="020B0604020202020204" pitchFamily="34" charset="0"/>
                  <a:sym typeface="Wingdings" panose="05000000000000000000" pitchFamily="2" charset="2"/>
                </a:endParaRPr>
              </a:p>
              <a:p>
                <a:r>
                  <a:rPr lang="tr-TR" sz="1875" b="1" dirty="0">
                    <a:latin typeface="Arial Black" panose="020B0A04020102020204" pitchFamily="34" charset="0"/>
                    <a:cs typeface="Arial" panose="020B0604020202020204" pitchFamily="34" charset="0"/>
                    <a:sym typeface="Wingdings" panose="05000000000000000000" pitchFamily="2" charset="2"/>
                  </a:rPr>
                  <a:t>x=</a:t>
                </a:r>
                <a:r>
                  <a:rPr lang="tr-TR" sz="1875" b="1" dirty="0" err="1">
                    <a:latin typeface="Arial Black" panose="020B0A04020102020204" pitchFamily="34" charset="0"/>
                    <a:cs typeface="Arial" panose="020B0604020202020204" pitchFamily="34" charset="0"/>
                    <a:sym typeface="Wingdings" panose="05000000000000000000" pitchFamily="2" charset="2"/>
                  </a:rPr>
                  <a:t>a.k</a:t>
                </a:r>
                <a:r>
                  <a:rPr lang="tr-TR" sz="1875" b="1" dirty="0">
                    <a:latin typeface="Arial Black" panose="020B0A04020102020204" pitchFamily="34" charset="0"/>
                    <a:cs typeface="Arial" panose="020B0604020202020204" pitchFamily="34" charset="0"/>
                    <a:sym typeface="Wingdings" panose="05000000000000000000" pitchFamily="2" charset="2"/>
                  </a:rPr>
                  <a:t>, y=</a:t>
                </a:r>
                <a:r>
                  <a:rPr lang="tr-TR" sz="1875" b="1" dirty="0" err="1">
                    <a:latin typeface="Arial Black" panose="020B0A04020102020204" pitchFamily="34" charset="0"/>
                    <a:cs typeface="Arial" panose="020B0604020202020204" pitchFamily="34" charset="0"/>
                    <a:sym typeface="Wingdings" panose="05000000000000000000" pitchFamily="2" charset="2"/>
                  </a:rPr>
                  <a:t>b.k</a:t>
                </a:r>
                <a:r>
                  <a:rPr lang="tr-TR" sz="1875" b="1" dirty="0">
                    <a:latin typeface="Arial Black" panose="020B0A04020102020204" pitchFamily="34" charset="0"/>
                    <a:cs typeface="Arial" panose="020B0604020202020204" pitchFamily="34" charset="0"/>
                    <a:sym typeface="Wingdings" panose="05000000000000000000" pitchFamily="2" charset="2"/>
                  </a:rPr>
                  <a:t>, z=</a:t>
                </a:r>
                <a:r>
                  <a:rPr lang="tr-TR" sz="1875" b="1" dirty="0" err="1">
                    <a:latin typeface="Arial Black" panose="020B0A04020102020204" pitchFamily="34" charset="0"/>
                    <a:cs typeface="Arial" panose="020B0604020202020204" pitchFamily="34" charset="0"/>
                    <a:sym typeface="Wingdings" panose="05000000000000000000" pitchFamily="2" charset="2"/>
                  </a:rPr>
                  <a:t>c.k</a:t>
                </a:r>
                <a:endParaRPr lang="tr-TR" sz="1875"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2" name="Metin kutusu 1">
                <a:extLst>
                  <a:ext uri="{FF2B5EF4-FFF2-40B4-BE49-F238E27FC236}">
                    <a16:creationId xmlns:a16="http://schemas.microsoft.com/office/drawing/2014/main" id="{304F06EF-7D7D-E3E4-3D9E-F10D13EE4C3B}"/>
                  </a:ext>
                </a:extLst>
              </p:cNvPr>
              <p:cNvSpPr txBox="1">
                <a:spLocks noRot="1" noChangeAspect="1" noMove="1" noResize="1" noEditPoints="1" noAdjustHandles="1" noChangeArrowheads="1" noChangeShapeType="1" noTextEdit="1"/>
              </p:cNvSpPr>
              <p:nvPr/>
            </p:nvSpPr>
            <p:spPr>
              <a:xfrm>
                <a:off x="598393" y="1803778"/>
                <a:ext cx="7671548" cy="1703672"/>
              </a:xfrm>
              <a:prstGeom prst="rect">
                <a:avLst/>
              </a:prstGeom>
              <a:blipFill>
                <a:blip r:embed="rId5"/>
                <a:stretch>
                  <a:fillRect l="-715" b="-4659"/>
                </a:stretch>
              </a:blipFill>
            </p:spPr>
            <p:txBody>
              <a:bodyPr/>
              <a:lstStyle/>
              <a:p>
                <a:r>
                  <a:rPr lang="tr-TR">
                    <a:noFill/>
                  </a:rPr>
                  <a:t> </a:t>
                </a:r>
              </a:p>
            </p:txBody>
          </p:sp>
        </mc:Fallback>
      </mc:AlternateContent>
      <p:sp>
        <p:nvSpPr>
          <p:cNvPr id="3" name="TextBox 1">
            <a:extLst>
              <a:ext uri="{FF2B5EF4-FFF2-40B4-BE49-F238E27FC236}">
                <a16:creationId xmlns:a16="http://schemas.microsoft.com/office/drawing/2014/main" id="{9370C581-D5F8-5EE6-160D-FE3A374961B8}"/>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ORANTININ ÖZELLİKLERİ</a:t>
            </a:r>
            <a:endParaRPr dirty="0"/>
          </a:p>
        </p:txBody>
      </p:sp>
      <p:pic>
        <p:nvPicPr>
          <p:cNvPr id="4" name="5_7">
            <a:hlinkClick r:id="" action="ppaction://media"/>
            <a:extLst>
              <a:ext uri="{FF2B5EF4-FFF2-40B4-BE49-F238E27FC236}">
                <a16:creationId xmlns:a16="http://schemas.microsoft.com/office/drawing/2014/main" id="{1898C387-51DF-8D04-4750-4E7CAE92D3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92629" y="6032249"/>
            <a:ext cx="487363" cy="487363"/>
          </a:xfrm>
          <a:prstGeom prst="rect">
            <a:avLst/>
          </a:prstGeom>
        </p:spPr>
      </p:pic>
    </p:spTree>
    <p:extLst>
      <p:ext uri="{BB962C8B-B14F-4D97-AF65-F5344CB8AC3E}">
        <p14:creationId xmlns:p14="http://schemas.microsoft.com/office/powerpoint/2010/main" val="100198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8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697223F3-2665-1FDF-C19E-45FD6BB04EF0}"/>
                  </a:ext>
                </a:extLst>
              </p:cNvPr>
              <p:cNvSpPr txBox="1"/>
              <p:nvPr/>
            </p:nvSpPr>
            <p:spPr>
              <a:xfrm>
                <a:off x="598393" y="3724502"/>
                <a:ext cx="7671548" cy="1667636"/>
              </a:xfrm>
              <a:prstGeom prst="rect">
                <a:avLst/>
              </a:prstGeom>
              <a:noFill/>
            </p:spPr>
            <p:txBody>
              <a:bodyPr wrap="square">
                <a:spAutoFit/>
              </a:bodyPr>
              <a:lstStyle/>
              <a:p>
                <a:pPr marL="257175" indent="-257175">
                  <a:buFont typeface="Wingdings" panose="05000000000000000000" pitchFamily="2" charset="2"/>
                  <a:buChar char="ü"/>
                </a:pPr>
                <a:r>
                  <a:rPr lang="tr-TR" sz="1875" b="1" dirty="0">
                    <a:latin typeface="Arial Black" panose="020B0A04020102020204" pitchFamily="34" charset="0"/>
                    <a:cs typeface="Arial" panose="020B0604020202020204" pitchFamily="34" charset="0"/>
                  </a:rPr>
                  <a:t>x, y, z sırasıyla </a:t>
                </a:r>
                <a:r>
                  <a:rPr lang="tr-TR" sz="1875" b="1" dirty="0" err="1">
                    <a:latin typeface="Arial Black" panose="020B0A04020102020204" pitchFamily="34" charset="0"/>
                    <a:cs typeface="Arial" panose="020B0604020202020204" pitchFamily="34" charset="0"/>
                  </a:rPr>
                  <a:t>a,b,c</a:t>
                </a:r>
                <a:r>
                  <a:rPr lang="tr-TR" sz="1875" b="1" dirty="0">
                    <a:latin typeface="Arial Black" panose="020B0A04020102020204" pitchFamily="34" charset="0"/>
                    <a:cs typeface="Arial" panose="020B0604020202020204" pitchFamily="34" charset="0"/>
                  </a:rPr>
                  <a:t> ile </a:t>
                </a:r>
                <a:r>
                  <a:rPr lang="tr-TR" sz="1875" b="1" i="1" u="sng"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ters</a:t>
                </a:r>
                <a:r>
                  <a:rPr lang="tr-TR" sz="1875" b="1" dirty="0">
                    <a:latin typeface="Arial Black" panose="020B0A04020102020204" pitchFamily="34" charset="0"/>
                    <a:cs typeface="Arial" panose="020B0604020202020204" pitchFamily="34" charset="0"/>
                  </a:rPr>
                  <a:t> orantılı ise,</a:t>
                </a:r>
              </a:p>
              <a:p>
                <a:pPr marL="257175" indent="-257175">
                  <a:buFont typeface="Wingdings" panose="05000000000000000000" pitchFamily="2" charset="2"/>
                  <a:buChar char="ü"/>
                </a:pPr>
                <a:endParaRPr lang="tr-TR" sz="1875" b="1" dirty="0">
                  <a:latin typeface="Arial Black" panose="020B0A04020102020204" pitchFamily="34" charset="0"/>
                  <a:cs typeface="Arial" panose="020B0604020202020204" pitchFamily="34" charset="0"/>
                </a:endParaRPr>
              </a:p>
              <a:p>
                <a:r>
                  <a:rPr lang="tr-TR" sz="1875" b="1" dirty="0" err="1">
                    <a:latin typeface="Arial Black" panose="020B0A04020102020204" pitchFamily="34" charset="0"/>
                    <a:cs typeface="Arial" panose="020B0604020202020204" pitchFamily="34" charset="0"/>
                  </a:rPr>
                  <a:t>a.x</a:t>
                </a:r>
                <a:r>
                  <a:rPr lang="tr-TR" sz="1875" b="1" dirty="0">
                    <a:latin typeface="Arial Black" panose="020B0A04020102020204" pitchFamily="34" charset="0"/>
                    <a:cs typeface="Arial" panose="020B0604020202020204" pitchFamily="34" charset="0"/>
                  </a:rPr>
                  <a:t>=</a:t>
                </a:r>
                <a:r>
                  <a:rPr lang="tr-TR" sz="1875" b="1" dirty="0" err="1">
                    <a:latin typeface="Arial Black" panose="020B0A04020102020204" pitchFamily="34" charset="0"/>
                    <a:cs typeface="Arial" panose="020B0604020202020204" pitchFamily="34" charset="0"/>
                  </a:rPr>
                  <a:t>b.y</a:t>
                </a:r>
                <a:r>
                  <a:rPr lang="tr-TR" sz="1875" b="1" dirty="0">
                    <a:latin typeface="Arial Black" panose="020B0A04020102020204" pitchFamily="34" charset="0"/>
                    <a:cs typeface="Arial" panose="020B0604020202020204" pitchFamily="34" charset="0"/>
                  </a:rPr>
                  <a:t>=</a:t>
                </a:r>
                <a:r>
                  <a:rPr lang="tr-TR" sz="1875" b="1" dirty="0" err="1">
                    <a:latin typeface="Arial Black" panose="020B0A04020102020204" pitchFamily="34" charset="0"/>
                    <a:cs typeface="Arial" panose="020B0604020202020204" pitchFamily="34" charset="0"/>
                  </a:rPr>
                  <a:t>c.z</a:t>
                </a:r>
                <a:r>
                  <a:rPr lang="tr-TR" sz="1875" b="1" dirty="0">
                    <a:latin typeface="Arial Black" panose="020B0A04020102020204" pitchFamily="34" charset="0"/>
                    <a:cs typeface="Arial" panose="020B0604020202020204" pitchFamily="34" charset="0"/>
                  </a:rPr>
                  <a:t>=k</a:t>
                </a:r>
              </a:p>
              <a:p>
                <a:pPr marL="257175" indent="-257175">
                  <a:buFont typeface="Wingdings" panose="05000000000000000000" pitchFamily="2" charset="2"/>
                  <a:buChar char="ü"/>
                </a:pPr>
                <a:endParaRPr lang="tr-TR" sz="1875" b="1" dirty="0">
                  <a:latin typeface="Arial Black" panose="020B0A04020102020204" pitchFamily="34" charset="0"/>
                  <a:cs typeface="Arial" panose="020B0604020202020204" pitchFamily="34" charset="0"/>
                </a:endParaRPr>
              </a:p>
              <a:p>
                <a:r>
                  <a:rPr lang="tr-TR" sz="1875" b="1" dirty="0">
                    <a:cs typeface="Arial" panose="020B0604020202020204" pitchFamily="34" charset="0"/>
                  </a:rPr>
                  <a:t> </a:t>
                </a:r>
                <a14:m>
                  <m:oMath xmlns:m="http://schemas.openxmlformats.org/officeDocument/2006/math">
                    <m:r>
                      <a:rPr lang="tr-TR" sz="1875" b="1">
                        <a:latin typeface="Cambria Math" panose="02040503050406030204" pitchFamily="18" charset="0"/>
                        <a:cs typeface="Arial" panose="020B0604020202020204" pitchFamily="34" charset="0"/>
                      </a:rPr>
                      <m:t>𝐱</m:t>
                    </m:r>
                    <m:r>
                      <a:rPr lang="tr-TR" sz="1875" b="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𝒌</m:t>
                        </m:r>
                      </m:num>
                      <m:den>
                        <m:r>
                          <a:rPr lang="tr-TR" sz="1875" b="1" i="1">
                            <a:latin typeface="Cambria Math" panose="02040503050406030204" pitchFamily="18" charset="0"/>
                            <a:cs typeface="Arial" panose="020B0604020202020204" pitchFamily="34" charset="0"/>
                          </a:rPr>
                          <m:t>𝒂</m:t>
                        </m:r>
                      </m:den>
                    </m:f>
                    <m:r>
                      <a:rPr lang="tr-TR" sz="1875" b="1" i="1">
                        <a:latin typeface="Cambria Math" panose="02040503050406030204" pitchFamily="18" charset="0"/>
                        <a:cs typeface="Arial" panose="020B0604020202020204" pitchFamily="34" charset="0"/>
                      </a:rPr>
                      <m:t>,   </m:t>
                    </m:r>
                    <m:r>
                      <a:rPr lang="tr-TR" sz="1875" b="1" i="1">
                        <a:latin typeface="Cambria Math" panose="02040503050406030204" pitchFamily="18" charset="0"/>
                        <a:cs typeface="Arial" panose="020B0604020202020204" pitchFamily="34" charset="0"/>
                      </a:rPr>
                      <m:t>𝒚</m:t>
                    </m:r>
                    <m:r>
                      <a:rPr lang="tr-TR"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𝒌</m:t>
                        </m:r>
                      </m:num>
                      <m:den>
                        <m:r>
                          <a:rPr lang="tr-TR" sz="1875" b="1" i="1">
                            <a:latin typeface="Cambria Math" panose="02040503050406030204" pitchFamily="18" charset="0"/>
                            <a:cs typeface="Arial" panose="020B0604020202020204" pitchFamily="34" charset="0"/>
                          </a:rPr>
                          <m:t>𝒃</m:t>
                        </m:r>
                      </m:den>
                    </m:f>
                    <m:r>
                      <a:rPr lang="tr-TR" sz="1875" b="1" i="1">
                        <a:latin typeface="Cambria Math" panose="02040503050406030204" pitchFamily="18" charset="0"/>
                        <a:cs typeface="Arial" panose="020B0604020202020204" pitchFamily="34" charset="0"/>
                      </a:rPr>
                      <m:t>,  </m:t>
                    </m:r>
                    <m:r>
                      <a:rPr lang="tr-TR" sz="1875" b="1" i="1">
                        <a:latin typeface="Cambria Math" panose="02040503050406030204" pitchFamily="18" charset="0"/>
                        <a:cs typeface="Arial" panose="020B0604020202020204" pitchFamily="34" charset="0"/>
                      </a:rPr>
                      <m:t>𝒛</m:t>
                    </m:r>
                    <m:r>
                      <a:rPr lang="tr-TR"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𝒌</m:t>
                        </m:r>
                      </m:num>
                      <m:den>
                        <m:r>
                          <a:rPr lang="tr-TR" sz="1875" b="1" i="1">
                            <a:latin typeface="Cambria Math" panose="02040503050406030204" pitchFamily="18" charset="0"/>
                            <a:cs typeface="Arial" panose="020B0604020202020204" pitchFamily="34" charset="0"/>
                          </a:rPr>
                          <m:t>𝒄</m:t>
                        </m:r>
                      </m:den>
                    </m:f>
                  </m:oMath>
                </a14:m>
                <a:endParaRPr lang="tr-TR" sz="1875"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5" name="Metin kutusu 4">
                <a:extLst>
                  <a:ext uri="{FF2B5EF4-FFF2-40B4-BE49-F238E27FC236}">
                    <a16:creationId xmlns:a16="http://schemas.microsoft.com/office/drawing/2014/main" id="{697223F3-2665-1FDF-C19E-45FD6BB04EF0}"/>
                  </a:ext>
                </a:extLst>
              </p:cNvPr>
              <p:cNvSpPr txBox="1">
                <a:spLocks noRot="1" noChangeAspect="1" noMove="1" noResize="1" noEditPoints="1" noAdjustHandles="1" noChangeArrowheads="1" noChangeShapeType="1" noTextEdit="1"/>
              </p:cNvSpPr>
              <p:nvPr/>
            </p:nvSpPr>
            <p:spPr>
              <a:xfrm>
                <a:off x="598393" y="3724502"/>
                <a:ext cx="7671548" cy="1667636"/>
              </a:xfrm>
              <a:prstGeom prst="rect">
                <a:avLst/>
              </a:prstGeom>
              <a:blipFill>
                <a:blip r:embed="rId4"/>
                <a:stretch>
                  <a:fillRect l="-715" t="-21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304F06EF-7D7D-E3E4-3D9E-F10D13EE4C3B}"/>
                  </a:ext>
                </a:extLst>
              </p:cNvPr>
              <p:cNvSpPr txBox="1"/>
              <p:nvPr/>
            </p:nvSpPr>
            <p:spPr>
              <a:xfrm>
                <a:off x="598393" y="2065996"/>
                <a:ext cx="7671548" cy="1054263"/>
              </a:xfrm>
              <a:prstGeom prst="rect">
                <a:avLst/>
              </a:prstGeom>
              <a:noFill/>
            </p:spPr>
            <p:txBody>
              <a:bodyPr wrap="square">
                <a:spAutoFit/>
              </a:bodyPr>
              <a:lstStyle/>
              <a:p>
                <a:pPr marL="257175" indent="-257175">
                  <a:buFont typeface="Wingdings" panose="05000000000000000000" pitchFamily="2" charset="2"/>
                  <a:buChar char="ü"/>
                </a:pPr>
                <a:r>
                  <a:rPr lang="tr-TR" sz="1875" b="1" dirty="0">
                    <a:latin typeface="Arial Black" panose="020B0A04020102020204" pitchFamily="34" charset="0"/>
                    <a:cs typeface="Arial" panose="020B0604020202020204" pitchFamily="34" charset="0"/>
                  </a:rPr>
                  <a:t>x, y, z sırasıyla </a:t>
                </a:r>
                <a:r>
                  <a:rPr lang="tr-TR" sz="1875" b="1" dirty="0" err="1">
                    <a:latin typeface="Arial Black" panose="020B0A04020102020204" pitchFamily="34" charset="0"/>
                    <a:cs typeface="Arial" panose="020B0604020202020204" pitchFamily="34" charset="0"/>
                  </a:rPr>
                  <a:t>a,b,c</a:t>
                </a:r>
                <a:r>
                  <a:rPr lang="tr-TR" sz="1875" b="1" dirty="0">
                    <a:latin typeface="Arial Black" panose="020B0A04020102020204" pitchFamily="34" charset="0"/>
                    <a:cs typeface="Arial" panose="020B0604020202020204" pitchFamily="34" charset="0"/>
                  </a:rPr>
                  <a:t> ile </a:t>
                </a:r>
                <a:r>
                  <a:rPr lang="tr-TR" sz="1875" b="1" i="1" u="sng" dirty="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doğru</a:t>
                </a:r>
                <a:r>
                  <a:rPr lang="tr-TR" sz="1875" b="1" dirty="0">
                    <a:latin typeface="Arial Black" panose="020B0A04020102020204" pitchFamily="34" charset="0"/>
                    <a:cs typeface="Arial" panose="020B0604020202020204" pitchFamily="34" charset="0"/>
                  </a:rPr>
                  <a:t> orantılı ise,</a:t>
                </a:r>
              </a:p>
              <a:p>
                <a:pPr marL="257175" indent="-257175">
                  <a:buFont typeface="Wingdings" panose="05000000000000000000" pitchFamily="2" charset="2"/>
                  <a:buChar char="ü"/>
                </a:pPr>
                <a:endParaRPr lang="tr-TR" sz="1875" b="1" dirty="0">
                  <a:latin typeface="Arial Black" panose="020B0A04020102020204" pitchFamily="34" charset="0"/>
                  <a:cs typeface="Arial" panose="020B0604020202020204" pitchFamily="34" charset="0"/>
                </a:endParaRPr>
              </a:p>
              <a:p>
                <a:r>
                  <a:rPr lang="tr-TR" sz="1875" b="1" dirty="0">
                    <a:cs typeface="Arial" panose="020B0604020202020204" pitchFamily="34" charset="0"/>
                  </a:rPr>
                  <a:t> </a:t>
                </a:r>
                <a14:m>
                  <m:oMath xmlns:m="http://schemas.openxmlformats.org/officeDocument/2006/math">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𝒙</m:t>
                        </m:r>
                      </m:num>
                      <m:den>
                        <m:r>
                          <a:rPr lang="tr-TR" sz="1875" b="1" i="1">
                            <a:latin typeface="Cambria Math" panose="02040503050406030204" pitchFamily="18" charset="0"/>
                            <a:cs typeface="Arial" panose="020B0604020202020204" pitchFamily="34" charset="0"/>
                          </a:rPr>
                          <m:t>𝒂</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𝒚</m:t>
                        </m:r>
                      </m:num>
                      <m:den>
                        <m:r>
                          <a:rPr lang="tr-TR" sz="1875" b="1" i="1">
                            <a:latin typeface="Cambria Math" panose="02040503050406030204" pitchFamily="18" charset="0"/>
                            <a:cs typeface="Arial" panose="020B0604020202020204" pitchFamily="34" charset="0"/>
                          </a:rPr>
                          <m:t>𝒃</m:t>
                        </m:r>
                      </m:den>
                    </m:f>
                    <m:r>
                      <a:rPr lang="en-US" sz="1875" b="1" i="1">
                        <a:latin typeface="Cambria Math" panose="02040503050406030204" pitchFamily="18" charset="0"/>
                        <a:cs typeface="Arial" panose="020B0604020202020204" pitchFamily="34" charset="0"/>
                      </a:rPr>
                      <m:t>=</m:t>
                    </m:r>
                    <m:f>
                      <m:fPr>
                        <m:ctrlPr>
                          <a:rPr lang="en-US" sz="1875" b="1" i="1">
                            <a:latin typeface="Cambria Math" panose="02040503050406030204" pitchFamily="18" charset="0"/>
                            <a:cs typeface="Arial" panose="020B0604020202020204" pitchFamily="34" charset="0"/>
                          </a:rPr>
                        </m:ctrlPr>
                      </m:fPr>
                      <m:num>
                        <m:r>
                          <a:rPr lang="tr-TR" sz="1875" b="1" i="1">
                            <a:latin typeface="Cambria Math" panose="02040503050406030204" pitchFamily="18" charset="0"/>
                            <a:cs typeface="Arial" panose="020B0604020202020204" pitchFamily="34" charset="0"/>
                          </a:rPr>
                          <m:t>𝒛</m:t>
                        </m:r>
                      </m:num>
                      <m:den>
                        <m:r>
                          <a:rPr lang="tr-TR" sz="1875" b="1" i="1">
                            <a:latin typeface="Cambria Math" panose="02040503050406030204" pitchFamily="18" charset="0"/>
                            <a:cs typeface="Arial" panose="020B0604020202020204" pitchFamily="34" charset="0"/>
                          </a:rPr>
                          <m:t>𝒄</m:t>
                        </m:r>
                      </m:den>
                    </m:f>
                    <m:r>
                      <a:rPr lang="en-US" sz="1875" b="1" i="1">
                        <a:latin typeface="Cambria Math" panose="02040503050406030204" pitchFamily="18" charset="0"/>
                        <a:cs typeface="Arial" panose="020B0604020202020204" pitchFamily="34" charset="0"/>
                      </a:rPr>
                      <m:t>=</m:t>
                    </m:r>
                    <m:r>
                      <a:rPr lang="en-US" sz="1875" b="1" i="1">
                        <a:latin typeface="Cambria Math" panose="02040503050406030204" pitchFamily="18" charset="0"/>
                        <a:cs typeface="Arial" panose="020B0604020202020204" pitchFamily="34" charset="0"/>
                      </a:rPr>
                      <m:t>𝒌</m:t>
                    </m:r>
                    <m:r>
                      <a:rPr lang="en-US" sz="1875" b="1" i="1">
                        <a:latin typeface="Cambria Math" panose="02040503050406030204" pitchFamily="18" charset="0"/>
                        <a:cs typeface="Arial" panose="020B0604020202020204" pitchFamily="34" charset="0"/>
                      </a:rPr>
                      <m:t> </m:t>
                    </m:r>
                  </m:oMath>
                </a14:m>
                <a:r>
                  <a:rPr lang="en-US" sz="1875" b="1" dirty="0">
                    <a:latin typeface="Arial Black" panose="020B0A04020102020204" pitchFamily="34" charset="0"/>
                    <a:cs typeface="Arial" panose="020B0604020202020204" pitchFamily="34" charset="0"/>
                    <a:sym typeface="Wingdings" panose="05000000000000000000" pitchFamily="2" charset="2"/>
                  </a:rPr>
                  <a:t></a:t>
                </a:r>
                <a:r>
                  <a:rPr lang="tr-TR" sz="1875" b="1" dirty="0">
                    <a:latin typeface="Arial Black" panose="020B0A04020102020204" pitchFamily="34" charset="0"/>
                    <a:cs typeface="Arial" panose="020B0604020202020204" pitchFamily="34" charset="0"/>
                    <a:sym typeface="Wingdings" panose="05000000000000000000" pitchFamily="2" charset="2"/>
                  </a:rPr>
                  <a:t> x=</a:t>
                </a:r>
                <a:r>
                  <a:rPr lang="tr-TR" sz="1875" b="1" dirty="0" err="1">
                    <a:latin typeface="Arial Black" panose="020B0A04020102020204" pitchFamily="34" charset="0"/>
                    <a:cs typeface="Arial" panose="020B0604020202020204" pitchFamily="34" charset="0"/>
                    <a:sym typeface="Wingdings" panose="05000000000000000000" pitchFamily="2" charset="2"/>
                  </a:rPr>
                  <a:t>a.k</a:t>
                </a:r>
                <a:r>
                  <a:rPr lang="tr-TR" sz="1875" b="1" dirty="0">
                    <a:latin typeface="Arial Black" panose="020B0A04020102020204" pitchFamily="34" charset="0"/>
                    <a:cs typeface="Arial" panose="020B0604020202020204" pitchFamily="34" charset="0"/>
                    <a:sym typeface="Wingdings" panose="05000000000000000000" pitchFamily="2" charset="2"/>
                  </a:rPr>
                  <a:t>, y=</a:t>
                </a:r>
                <a:r>
                  <a:rPr lang="tr-TR" sz="1875" b="1" dirty="0" err="1">
                    <a:latin typeface="Arial Black" panose="020B0A04020102020204" pitchFamily="34" charset="0"/>
                    <a:cs typeface="Arial" panose="020B0604020202020204" pitchFamily="34" charset="0"/>
                    <a:sym typeface="Wingdings" panose="05000000000000000000" pitchFamily="2" charset="2"/>
                  </a:rPr>
                  <a:t>b.k</a:t>
                </a:r>
                <a:r>
                  <a:rPr lang="tr-TR" sz="1875" b="1" dirty="0">
                    <a:latin typeface="Arial Black" panose="020B0A04020102020204" pitchFamily="34" charset="0"/>
                    <a:cs typeface="Arial" panose="020B0604020202020204" pitchFamily="34" charset="0"/>
                    <a:sym typeface="Wingdings" panose="05000000000000000000" pitchFamily="2" charset="2"/>
                  </a:rPr>
                  <a:t>, z=</a:t>
                </a:r>
                <a:r>
                  <a:rPr lang="tr-TR" sz="1875" b="1" dirty="0" err="1">
                    <a:latin typeface="Arial Black" panose="020B0A04020102020204" pitchFamily="34" charset="0"/>
                    <a:cs typeface="Arial" panose="020B0604020202020204" pitchFamily="34" charset="0"/>
                    <a:sym typeface="Wingdings" panose="05000000000000000000" pitchFamily="2" charset="2"/>
                  </a:rPr>
                  <a:t>c.k</a:t>
                </a:r>
                <a:endParaRPr lang="tr-TR" sz="1875" b="1" dirty="0">
                  <a:latin typeface="Arial Black" panose="020B0A04020102020204" pitchFamily="34" charset="0"/>
                  <a:cs typeface="Arial" panose="020B0604020202020204" pitchFamily="34" charset="0"/>
                  <a:sym typeface="Wingdings" panose="05000000000000000000" pitchFamily="2" charset="2"/>
                </a:endParaRPr>
              </a:p>
            </p:txBody>
          </p:sp>
        </mc:Choice>
        <mc:Fallback xmlns="">
          <p:sp>
            <p:nvSpPr>
              <p:cNvPr id="2" name="Metin kutusu 1">
                <a:extLst>
                  <a:ext uri="{FF2B5EF4-FFF2-40B4-BE49-F238E27FC236}">
                    <a16:creationId xmlns:a16="http://schemas.microsoft.com/office/drawing/2014/main" id="{304F06EF-7D7D-E3E4-3D9E-F10D13EE4C3B}"/>
                  </a:ext>
                </a:extLst>
              </p:cNvPr>
              <p:cNvSpPr txBox="1">
                <a:spLocks noRot="1" noChangeAspect="1" noMove="1" noResize="1" noEditPoints="1" noAdjustHandles="1" noChangeArrowheads="1" noChangeShapeType="1" noTextEdit="1"/>
              </p:cNvSpPr>
              <p:nvPr/>
            </p:nvSpPr>
            <p:spPr>
              <a:xfrm>
                <a:off x="598393" y="2065996"/>
                <a:ext cx="7671548" cy="1054263"/>
              </a:xfrm>
              <a:prstGeom prst="rect">
                <a:avLst/>
              </a:prstGeom>
              <a:blipFill>
                <a:blip r:embed="rId5"/>
                <a:stretch>
                  <a:fillRect l="-556" t="-3468" b="-2312"/>
                </a:stretch>
              </a:blipFill>
            </p:spPr>
            <p:txBody>
              <a:bodyPr/>
              <a:lstStyle/>
              <a:p>
                <a:r>
                  <a:rPr lang="tr-TR">
                    <a:noFill/>
                  </a:rPr>
                  <a:t> </a:t>
                </a:r>
              </a:p>
            </p:txBody>
          </p:sp>
        </mc:Fallback>
      </mc:AlternateContent>
      <p:sp>
        <p:nvSpPr>
          <p:cNvPr id="3" name="TextBox 1">
            <a:extLst>
              <a:ext uri="{FF2B5EF4-FFF2-40B4-BE49-F238E27FC236}">
                <a16:creationId xmlns:a16="http://schemas.microsoft.com/office/drawing/2014/main" id="{ED65DECE-BFC4-3AD6-F447-8D0FA907ECCD}"/>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ORANTININ ÖZELLİKLERİ</a:t>
            </a:r>
            <a:endParaRPr dirty="0"/>
          </a:p>
        </p:txBody>
      </p:sp>
      <p:pic>
        <p:nvPicPr>
          <p:cNvPr id="4" name="5_8">
            <a:hlinkClick r:id="" action="ppaction://media"/>
            <a:extLst>
              <a:ext uri="{FF2B5EF4-FFF2-40B4-BE49-F238E27FC236}">
                <a16:creationId xmlns:a16="http://schemas.microsoft.com/office/drawing/2014/main" id="{73BDBFB7-10A0-C053-B9DC-1445168ABC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18424" y="6275931"/>
            <a:ext cx="487363" cy="487363"/>
          </a:xfrm>
          <a:prstGeom prst="rect">
            <a:avLst/>
          </a:prstGeom>
        </p:spPr>
      </p:pic>
    </p:spTree>
    <p:extLst>
      <p:ext uri="{BB962C8B-B14F-4D97-AF65-F5344CB8AC3E}">
        <p14:creationId xmlns:p14="http://schemas.microsoft.com/office/powerpoint/2010/main" val="267960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0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a:extLst>
                  <a:ext uri="{FF2B5EF4-FFF2-40B4-BE49-F238E27FC236}">
                    <a16:creationId xmlns:a16="http://schemas.microsoft.com/office/drawing/2014/main" id="{2FE7DF01-BAF8-F3DE-3568-C65ACD9ADE26}"/>
                  </a:ext>
                </a:extLst>
              </p:cNvPr>
              <p:cNvSpPr>
                <a:spLocks noGrp="1"/>
              </p:cNvSpPr>
              <p:nvPr>
                <p:ph idx="1"/>
              </p:nvPr>
            </p:nvSpPr>
            <p:spPr>
              <a:xfrm>
                <a:off x="844825" y="1855577"/>
                <a:ext cx="7520319" cy="3263504"/>
              </a:xfrm>
            </p:spPr>
            <p:txBody>
              <a:bodyPr>
                <a:normAutofit/>
              </a:bodyPr>
              <a:lstStyle/>
              <a:p>
                <a:r>
                  <a:rPr lang="tr-TR" sz="2250" dirty="0">
                    <a:solidFill>
                      <a:srgbClr val="055160"/>
                    </a:solidFill>
                    <a:latin typeface="Arial" panose="020B0604020202020204" pitchFamily="34" charset="0"/>
                  </a:rPr>
                  <a:t>Saatte 60 km hızla giden bir araç; 3 saatte kaç km  gider?</a:t>
                </a:r>
              </a:p>
              <a:p>
                <a:endParaRPr lang="tr-TR" sz="2250" dirty="0">
                  <a:solidFill>
                    <a:srgbClr val="055160"/>
                  </a:solidFill>
                  <a:latin typeface="Arial" panose="020B0604020202020204" pitchFamily="34" charset="0"/>
                </a:endParaRPr>
              </a:p>
              <a:p>
                <a:pPr marL="0" indent="0">
                  <a:buNone/>
                </a:pPr>
                <a14:m>
                  <m:oMath xmlns:m="http://schemas.openxmlformats.org/officeDocument/2006/math">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𝟏</m:t>
                        </m:r>
                      </m:num>
                      <m:den>
                        <m:r>
                          <a:rPr lang="tr-TR" sz="3000" b="1" i="1">
                            <a:latin typeface="Cambria Math" panose="02040503050406030204" pitchFamily="18" charset="0"/>
                            <a:cs typeface="Arial" panose="020B0604020202020204" pitchFamily="34" charset="0"/>
                          </a:rPr>
                          <m:t>𝟑</m:t>
                        </m:r>
                      </m:den>
                    </m:f>
                    <m:r>
                      <a:rPr lang="en-US" sz="3000" b="1" i="1">
                        <a:latin typeface="Cambria Math" panose="02040503050406030204" pitchFamily="18" charset="0"/>
                        <a:cs typeface="Arial" panose="020B0604020202020204" pitchFamily="34" charset="0"/>
                      </a:rPr>
                      <m:t>=</m:t>
                    </m:r>
                    <m:f>
                      <m:fPr>
                        <m:ctrlPr>
                          <a:rPr lang="en-US" sz="3000" b="1" i="1">
                            <a:latin typeface="Cambria Math" panose="02040503050406030204" pitchFamily="18" charset="0"/>
                            <a:cs typeface="Arial" panose="020B0604020202020204" pitchFamily="34" charset="0"/>
                          </a:rPr>
                        </m:ctrlPr>
                      </m:fPr>
                      <m:num>
                        <m:r>
                          <a:rPr lang="tr-TR" sz="3000" b="1" i="1">
                            <a:latin typeface="Cambria Math" panose="02040503050406030204" pitchFamily="18" charset="0"/>
                            <a:cs typeface="Arial" panose="020B0604020202020204" pitchFamily="34" charset="0"/>
                          </a:rPr>
                          <m:t>𝟔𝟎</m:t>
                        </m:r>
                      </m:num>
                      <m:den>
                        <m:r>
                          <a:rPr lang="tr-TR" sz="3000" b="1" i="1">
                            <a:latin typeface="Cambria Math" panose="02040503050406030204" pitchFamily="18" charset="0"/>
                            <a:cs typeface="Arial" panose="020B0604020202020204" pitchFamily="34" charset="0"/>
                          </a:rPr>
                          <m:t>𝒙</m:t>
                        </m:r>
                      </m:den>
                    </m:f>
                    <m:r>
                      <a:rPr lang="tr-TR" sz="3000" b="1" i="1">
                        <a:latin typeface="Cambria Math" panose="02040503050406030204" pitchFamily="18" charset="0"/>
                        <a:cs typeface="Arial" panose="020B0604020202020204" pitchFamily="34" charset="0"/>
                      </a:rPr>
                      <m:t> </m:t>
                    </m:r>
                  </m:oMath>
                </a14:m>
                <a:r>
                  <a:rPr lang="tr-TR" sz="3000" dirty="0">
                    <a:solidFill>
                      <a:srgbClr val="055160"/>
                    </a:solidFill>
                    <a:latin typeface="Arial" panose="020B0604020202020204" pitchFamily="34" charset="0"/>
                  </a:rPr>
                  <a:t> </a:t>
                </a:r>
              </a:p>
              <a:p>
                <a:endParaRPr lang="tr-TR" sz="2250" dirty="0">
                  <a:solidFill>
                    <a:srgbClr val="055160"/>
                  </a:solidFill>
                  <a:latin typeface="Arial" panose="020B0604020202020204" pitchFamily="34" charset="0"/>
                </a:endParaRPr>
              </a:p>
              <a:p>
                <a:pPr marL="0" indent="0">
                  <a:buNone/>
                </a:pPr>
                <a:r>
                  <a:rPr lang="tr-TR" sz="2250" dirty="0">
                    <a:solidFill>
                      <a:srgbClr val="055160"/>
                    </a:solidFill>
                    <a:latin typeface="Arial" panose="020B0604020202020204" pitchFamily="34" charset="0"/>
                  </a:rPr>
                  <a:t>x=3.60=180 km</a:t>
                </a:r>
              </a:p>
              <a:p>
                <a:pPr marL="0" indent="0">
                  <a:buNone/>
                </a:pPr>
                <a:endParaRPr lang="tr-TR" sz="2250" dirty="0"/>
              </a:p>
            </p:txBody>
          </p:sp>
        </mc:Choice>
        <mc:Fallback>
          <p:sp>
            <p:nvSpPr>
              <p:cNvPr id="3" name="İçerik Yer Tutucusu 2">
                <a:extLst>
                  <a:ext uri="{FF2B5EF4-FFF2-40B4-BE49-F238E27FC236}">
                    <a16:creationId xmlns:a16="http://schemas.microsoft.com/office/drawing/2014/main" id="{2FE7DF01-BAF8-F3DE-3568-C65ACD9ADE26}"/>
                  </a:ext>
                </a:extLst>
              </p:cNvPr>
              <p:cNvSpPr>
                <a:spLocks noGrp="1" noRot="1" noChangeAspect="1" noMove="1" noResize="1" noEditPoints="1" noAdjustHandles="1" noChangeArrowheads="1" noChangeShapeType="1" noTextEdit="1"/>
              </p:cNvSpPr>
              <p:nvPr>
                <p:ph idx="1"/>
              </p:nvPr>
            </p:nvSpPr>
            <p:spPr>
              <a:xfrm>
                <a:off x="844825" y="1855577"/>
                <a:ext cx="7520319" cy="3263504"/>
              </a:xfrm>
              <a:blipFill>
                <a:blip r:embed="rId4"/>
                <a:stretch>
                  <a:fillRect l="-1135" t="-1119"/>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DEB9C146-CF57-B17C-2F94-D4FADE0F0145}"/>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ÖRNEK-1</a:t>
            </a:r>
            <a:endParaRPr dirty="0"/>
          </a:p>
        </p:txBody>
      </p:sp>
      <p:pic>
        <p:nvPicPr>
          <p:cNvPr id="4" name="5_9">
            <a:hlinkClick r:id="" action="ppaction://media"/>
            <a:extLst>
              <a:ext uri="{FF2B5EF4-FFF2-40B4-BE49-F238E27FC236}">
                <a16:creationId xmlns:a16="http://schemas.microsoft.com/office/drawing/2014/main" id="{639B19AB-AF52-34CF-FD97-F1C1EC0A49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65145" y="6275931"/>
            <a:ext cx="487363" cy="487363"/>
          </a:xfrm>
          <a:prstGeom prst="rect">
            <a:avLst/>
          </a:prstGeom>
        </p:spPr>
      </p:pic>
    </p:spTree>
    <p:extLst>
      <p:ext uri="{BB962C8B-B14F-4D97-AF65-F5344CB8AC3E}">
        <p14:creationId xmlns:p14="http://schemas.microsoft.com/office/powerpoint/2010/main" val="325786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9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510</TotalTime>
  <Words>679</Words>
  <Application>Microsoft Office PowerPoint</Application>
  <PresentationFormat>Ekran Gösterisi (4:3)</PresentationFormat>
  <Paragraphs>155</Paragraphs>
  <Slides>37</Slides>
  <Notes>2</Notes>
  <HiddenSlides>0</HiddenSlides>
  <MMClips>17</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37</vt:i4>
      </vt:variant>
    </vt:vector>
  </HeadingPairs>
  <TitlesOfParts>
    <vt:vector size="44" baseType="lpstr">
      <vt:lpstr>Aptos</vt:lpstr>
      <vt:lpstr>Arial</vt:lpstr>
      <vt:lpstr>Arial Black</vt:lpstr>
      <vt:lpstr>Calibri</vt:lpstr>
      <vt:lpstr>Cambria Math</vt:lpstr>
      <vt:lpstr>Wingdings</vt:lpstr>
      <vt:lpstr>Office Theme</vt:lpstr>
      <vt:lpstr>TEMEL MATEMATİK-I</vt:lpstr>
      <vt:lpstr>ORAN VE ORANTI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ORTALAMALAR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Ayşe Cansev Özdemir</dc:creator>
  <cp:keywords/>
  <dc:description>generated using python-pptx</dc:description>
  <cp:lastModifiedBy>qwer öz</cp:lastModifiedBy>
  <cp:revision>373</cp:revision>
  <dcterms:created xsi:type="dcterms:W3CDTF">2013-01-27T09:14:16Z</dcterms:created>
  <dcterms:modified xsi:type="dcterms:W3CDTF">2025-09-10T16:03:35Z</dcterms:modified>
  <cp:category/>
</cp:coreProperties>
</file>