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12" r:id="rId2"/>
    <p:sldId id="267" r:id="rId3"/>
    <p:sldId id="313" r:id="rId4"/>
    <p:sldId id="343" r:id="rId5"/>
    <p:sldId id="346" r:id="rId6"/>
    <p:sldId id="257" r:id="rId7"/>
    <p:sldId id="258" r:id="rId8"/>
    <p:sldId id="259" r:id="rId9"/>
    <p:sldId id="260" r:id="rId10"/>
    <p:sldId id="261" r:id="rId11"/>
    <p:sldId id="263" r:id="rId12"/>
    <p:sldId id="264" r:id="rId13"/>
    <p:sldId id="265" r:id="rId14"/>
    <p:sldId id="266" r:id="rId15"/>
    <p:sldId id="338" r:id="rId16"/>
    <p:sldId id="342" r:id="rId17"/>
    <p:sldId id="269" r:id="rId18"/>
    <p:sldId id="270" r:id="rId19"/>
    <p:sldId id="271" r:id="rId20"/>
    <p:sldId id="273" r:id="rId21"/>
    <p:sldId id="272" r:id="rId22"/>
    <p:sldId id="274" r:id="rId23"/>
    <p:sldId id="341" r:id="rId24"/>
    <p:sldId id="276" r:id="rId25"/>
    <p:sldId id="277" r:id="rId26"/>
    <p:sldId id="340" r:id="rId27"/>
    <p:sldId id="339" r:id="rId28"/>
    <p:sldId id="280" r:id="rId29"/>
    <p:sldId id="279" r:id="rId30"/>
    <p:sldId id="281" r:id="rId31"/>
    <p:sldId id="282" r:id="rId32"/>
    <p:sldId id="283" r:id="rId33"/>
    <p:sldId id="284" r:id="rId34"/>
    <p:sldId id="344" r:id="rId35"/>
    <p:sldId id="285" r:id="rId36"/>
    <p:sldId id="287" r:id="rId37"/>
    <p:sldId id="288" r:id="rId38"/>
    <p:sldId id="289" r:id="rId39"/>
    <p:sldId id="291" r:id="rId40"/>
    <p:sldId id="292" r:id="rId41"/>
    <p:sldId id="290" r:id="rId42"/>
    <p:sldId id="293" r:id="rId43"/>
    <p:sldId id="294" r:id="rId44"/>
    <p:sldId id="295" r:id="rId45"/>
    <p:sldId id="296" r:id="rId46"/>
    <p:sldId id="345" r:id="rId47"/>
    <p:sldId id="298" r:id="rId48"/>
    <p:sldId id="299" r:id="rId49"/>
    <p:sldId id="300" r:id="rId50"/>
    <p:sldId id="301" r:id="rId51"/>
    <p:sldId id="302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5" autoAdjust="0"/>
  </p:normalViewPr>
  <p:slideViewPr>
    <p:cSldViewPr snapToGrid="0" snapToObjects="1">
      <p:cViewPr varScale="1">
        <p:scale>
          <a:sx n="77" d="100"/>
          <a:sy n="77" d="100"/>
        </p:scale>
        <p:origin x="1618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C294EA-8C5F-D241-B622-6ECBB3F55A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TEMEL MATEMATİK-I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3CBE3F7-9009-BAEE-9662-FE5607FEBD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Ayşe Cansev ÖZDEMİR</a:t>
            </a:r>
          </a:p>
        </p:txBody>
      </p:sp>
    </p:spTree>
    <p:extLst>
      <p:ext uri="{BB962C8B-B14F-4D97-AF65-F5344CB8AC3E}">
        <p14:creationId xmlns:p14="http://schemas.microsoft.com/office/powerpoint/2010/main" val="2520683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328942" y="1784579"/>
            <a:ext cx="3812753" cy="1535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|A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|=1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br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|B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|=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4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br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D|=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6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br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|H</a:t>
            </a:r>
            <a:r>
              <a:rPr lang="en-US" sz="1875" b="1"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  <a:r>
              <a:rPr lang="tr-TR" sz="1875" b="1">
                <a:latin typeface="Arial Black" panose="020B0A04020102020204" pitchFamily="34" charset="0"/>
                <a:cs typeface="Arial" panose="020B0604020202020204" pitchFamily="34" charset="0"/>
              </a:rPr>
              <a:t>|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=?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51E25845-A34C-4641-350E-40B654570600}"/>
              </a:ext>
            </a:extLst>
          </p:cNvPr>
          <p:cNvSpPr/>
          <p:nvPr/>
        </p:nvSpPr>
        <p:spPr>
          <a:xfrm>
            <a:off x="4343399" y="2403661"/>
            <a:ext cx="2776818" cy="1761564"/>
          </a:xfrm>
          <a:prstGeom prst="triangle">
            <a:avLst>
              <a:gd name="adj" fmla="val 10000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7027055" y="186539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4007952" y="399994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7112BAD7-90D0-5DFE-EB01-7D0A41DDC79E}"/>
              </a:ext>
            </a:extLst>
          </p:cNvPr>
          <p:cNvCxnSpPr>
            <a:cxnSpLocks/>
          </p:cNvCxnSpPr>
          <p:nvPr/>
        </p:nvCxnSpPr>
        <p:spPr>
          <a:xfrm>
            <a:off x="5515524" y="3429001"/>
            <a:ext cx="571076" cy="7185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ikdörtgen 6">
            <a:extLst>
              <a:ext uri="{FF2B5EF4-FFF2-40B4-BE49-F238E27FC236}">
                <a16:creationId xmlns:a16="http://schemas.microsoft.com/office/drawing/2014/main" id="{B7A82572-8531-578A-9B44-4DE5DD8F2C27}"/>
              </a:ext>
            </a:extLst>
          </p:cNvPr>
          <p:cNvSpPr/>
          <p:nvPr/>
        </p:nvSpPr>
        <p:spPr>
          <a:xfrm>
            <a:off x="6932925" y="3957319"/>
            <a:ext cx="188259" cy="194982"/>
          </a:xfrm>
          <a:prstGeom prst="rect">
            <a:avLst/>
          </a:prstGeom>
          <a:noFill/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5945235" y="4166809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7CEFDECC-B1B1-3445-D18D-F742F9822026}"/>
              </a:ext>
            </a:extLst>
          </p:cNvPr>
          <p:cNvCxnSpPr>
            <a:cxnSpLocks/>
            <a:endCxn id="2" idx="0"/>
          </p:cNvCxnSpPr>
          <p:nvPr/>
        </p:nvCxnSpPr>
        <p:spPr>
          <a:xfrm flipV="1">
            <a:off x="6079171" y="2403661"/>
            <a:ext cx="1041047" cy="17751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D7892CC-82D8-A35A-C4B4-9DC6B7E23649}"/>
              </a:ext>
            </a:extLst>
          </p:cNvPr>
          <p:cNvSpPr/>
          <p:nvPr/>
        </p:nvSpPr>
        <p:spPr>
          <a:xfrm rot="19227682">
            <a:off x="5568563" y="3374306"/>
            <a:ext cx="188259" cy="19498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C323147C-2617-33E8-41BB-0EC7D8BED96A}"/>
              </a:ext>
            </a:extLst>
          </p:cNvPr>
          <p:cNvSpPr txBox="1"/>
          <p:nvPr/>
        </p:nvSpPr>
        <p:spPr>
          <a:xfrm>
            <a:off x="5272701" y="3071210"/>
            <a:ext cx="28998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D59FF81B-EEDD-19EE-7AD8-B7A77BB6BC52}"/>
              </a:ext>
            </a:extLst>
          </p:cNvPr>
          <p:cNvSpPr txBox="1"/>
          <p:nvPr/>
        </p:nvSpPr>
        <p:spPr>
          <a:xfrm>
            <a:off x="7021044" y="4189451"/>
            <a:ext cx="28998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A9A1CD6F-056D-A060-21F6-94584139922D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61547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328942" y="1784578"/>
            <a:ext cx="3812753" cy="2977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|A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B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|=1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br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|B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C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|=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4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br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|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A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D|=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6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br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A(ABC)=6.4/2=12</a:t>
            </a:r>
          </a:p>
          <a:p>
            <a:pPr algn="just"/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A(ABC)=x.12/2=6x</a:t>
            </a:r>
          </a:p>
          <a:p>
            <a:pPr algn="just"/>
            <a:endParaRPr lang="tr-TR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6x=12</a:t>
            </a:r>
          </a:p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x=2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51E25845-A34C-4641-350E-40B654570600}"/>
              </a:ext>
            </a:extLst>
          </p:cNvPr>
          <p:cNvSpPr/>
          <p:nvPr/>
        </p:nvSpPr>
        <p:spPr>
          <a:xfrm>
            <a:off x="4343399" y="2403661"/>
            <a:ext cx="2776818" cy="1761564"/>
          </a:xfrm>
          <a:prstGeom prst="triangle">
            <a:avLst>
              <a:gd name="adj" fmla="val 10000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7027055" y="186539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4007952" y="399994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7112BAD7-90D0-5DFE-EB01-7D0A41DDC79E}"/>
              </a:ext>
            </a:extLst>
          </p:cNvPr>
          <p:cNvCxnSpPr>
            <a:cxnSpLocks/>
          </p:cNvCxnSpPr>
          <p:nvPr/>
        </p:nvCxnSpPr>
        <p:spPr>
          <a:xfrm>
            <a:off x="5515524" y="3429001"/>
            <a:ext cx="571076" cy="7185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ikdörtgen 6">
            <a:extLst>
              <a:ext uri="{FF2B5EF4-FFF2-40B4-BE49-F238E27FC236}">
                <a16:creationId xmlns:a16="http://schemas.microsoft.com/office/drawing/2014/main" id="{B7A82572-8531-578A-9B44-4DE5DD8F2C27}"/>
              </a:ext>
            </a:extLst>
          </p:cNvPr>
          <p:cNvSpPr/>
          <p:nvPr/>
        </p:nvSpPr>
        <p:spPr>
          <a:xfrm>
            <a:off x="6932925" y="3957319"/>
            <a:ext cx="188259" cy="194982"/>
          </a:xfrm>
          <a:prstGeom prst="rect">
            <a:avLst/>
          </a:prstGeom>
          <a:noFill/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6000539" y="4205704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7CEFDECC-B1B1-3445-D18D-F742F9822026}"/>
              </a:ext>
            </a:extLst>
          </p:cNvPr>
          <p:cNvCxnSpPr>
            <a:cxnSpLocks/>
            <a:endCxn id="2" idx="0"/>
          </p:cNvCxnSpPr>
          <p:nvPr/>
        </p:nvCxnSpPr>
        <p:spPr>
          <a:xfrm flipV="1">
            <a:off x="6079171" y="2403661"/>
            <a:ext cx="1041047" cy="17751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D7892CC-82D8-A35A-C4B4-9DC6B7E23649}"/>
              </a:ext>
            </a:extLst>
          </p:cNvPr>
          <p:cNvSpPr/>
          <p:nvPr/>
        </p:nvSpPr>
        <p:spPr>
          <a:xfrm rot="19227682">
            <a:off x="5568563" y="3374306"/>
            <a:ext cx="188259" cy="19498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C323147C-2617-33E8-41BB-0EC7D8BED96A}"/>
              </a:ext>
            </a:extLst>
          </p:cNvPr>
          <p:cNvSpPr txBox="1"/>
          <p:nvPr/>
        </p:nvSpPr>
        <p:spPr>
          <a:xfrm>
            <a:off x="5272701" y="3071210"/>
            <a:ext cx="28998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D59FF81B-EEDD-19EE-7AD8-B7A77BB6BC52}"/>
              </a:ext>
            </a:extLst>
          </p:cNvPr>
          <p:cNvSpPr txBox="1"/>
          <p:nvPr/>
        </p:nvSpPr>
        <p:spPr>
          <a:xfrm>
            <a:off x="7071363" y="4171914"/>
            <a:ext cx="28998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8CFD951-FE61-2493-33CC-31E899C1B351}"/>
              </a:ext>
            </a:extLst>
          </p:cNvPr>
          <p:cNvSpPr txBox="1"/>
          <p:nvPr/>
        </p:nvSpPr>
        <p:spPr>
          <a:xfrm>
            <a:off x="5226297" y="2711835"/>
            <a:ext cx="49534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12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D3B2935D-CA31-B4A7-7609-6FB7F93462BF}"/>
              </a:ext>
            </a:extLst>
          </p:cNvPr>
          <p:cNvSpPr txBox="1"/>
          <p:nvPr/>
        </p:nvSpPr>
        <p:spPr>
          <a:xfrm>
            <a:off x="5047575" y="4205534"/>
            <a:ext cx="49534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4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C041A52-1035-3256-E389-B2B5D2DBCD8C}"/>
              </a:ext>
            </a:extLst>
          </p:cNvPr>
          <p:cNvSpPr txBox="1"/>
          <p:nvPr/>
        </p:nvSpPr>
        <p:spPr>
          <a:xfrm>
            <a:off x="7312491" y="3105548"/>
            <a:ext cx="49534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6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997727D5-2C40-EEC0-F43C-EA692E0C7882}"/>
              </a:ext>
            </a:extLst>
          </p:cNvPr>
          <p:cNvSpPr txBox="1"/>
          <p:nvPr/>
        </p:nvSpPr>
        <p:spPr>
          <a:xfrm>
            <a:off x="5805009" y="3481120"/>
            <a:ext cx="49534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x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F2469CDC-D681-90ED-4034-3A961AA4D56F}"/>
              </a:ext>
            </a:extLst>
          </p:cNvPr>
          <p:cNvSpPr txBox="1"/>
          <p:nvPr/>
        </p:nvSpPr>
        <p:spPr>
          <a:xfrm>
            <a:off x="341407" y="1298950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C7C54A88-F1EE-7A45-1738-47DA1F9F94C7}"/>
              </a:ext>
            </a:extLst>
          </p:cNvPr>
          <p:cNvSpPr txBox="1"/>
          <p:nvPr/>
        </p:nvSpPr>
        <p:spPr>
          <a:xfrm>
            <a:off x="375049" y="60918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6406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>
            <a:extLst>
              <a:ext uri="{FF2B5EF4-FFF2-40B4-BE49-F238E27FC236}">
                <a16:creationId xmlns:a16="http://schemas.microsoft.com/office/drawing/2014/main" id="{DD3CA966-B692-DA8A-33B7-2724367A29D6}"/>
              </a:ext>
            </a:extLst>
          </p:cNvPr>
          <p:cNvSpPr txBox="1"/>
          <p:nvPr/>
        </p:nvSpPr>
        <p:spPr>
          <a:xfrm>
            <a:off x="328942" y="1784579"/>
            <a:ext cx="381275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ABC üçgeninin alanı nedir?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51E25845-A34C-4641-350E-40B654570600}"/>
              </a:ext>
            </a:extLst>
          </p:cNvPr>
          <p:cNvSpPr/>
          <p:nvPr/>
        </p:nvSpPr>
        <p:spPr>
          <a:xfrm>
            <a:off x="4343399" y="2403661"/>
            <a:ext cx="2776818" cy="1761564"/>
          </a:xfrm>
          <a:prstGeom prst="triangle">
            <a:avLst>
              <a:gd name="adj" fmla="val 10000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7027055" y="186539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4007952" y="399994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7A82572-8531-578A-9B44-4DE5DD8F2C27}"/>
              </a:ext>
            </a:extLst>
          </p:cNvPr>
          <p:cNvSpPr/>
          <p:nvPr/>
        </p:nvSpPr>
        <p:spPr>
          <a:xfrm>
            <a:off x="6932925" y="3957319"/>
            <a:ext cx="188259" cy="194982"/>
          </a:xfrm>
          <a:prstGeom prst="rect">
            <a:avLst/>
          </a:prstGeom>
          <a:noFill/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7169041" y="4178844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78256C01-1140-53CB-1071-F536C79771A3}"/>
              </a:ext>
            </a:extLst>
          </p:cNvPr>
          <p:cNvSpPr txBox="1"/>
          <p:nvPr/>
        </p:nvSpPr>
        <p:spPr>
          <a:xfrm>
            <a:off x="5226297" y="2711835"/>
            <a:ext cx="49534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11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CE6CC32D-424C-E5CF-5943-83FBAA0A5B14}"/>
              </a:ext>
            </a:extLst>
          </p:cNvPr>
          <p:cNvSpPr txBox="1"/>
          <p:nvPr/>
        </p:nvSpPr>
        <p:spPr>
          <a:xfrm>
            <a:off x="7302010" y="3022118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X+2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6406A254-AE49-CF46-7B59-756B2ADF0099}"/>
              </a:ext>
            </a:extLst>
          </p:cNvPr>
          <p:cNvSpPr txBox="1"/>
          <p:nvPr/>
        </p:nvSpPr>
        <p:spPr>
          <a:xfrm>
            <a:off x="5610370" y="4294504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X+1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78676CEE-B644-7B01-AE5B-17EFC5033A5A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6308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/>
              <p:nvPr/>
            </p:nvSpPr>
            <p:spPr>
              <a:xfrm>
                <a:off x="336908" y="2044287"/>
                <a:ext cx="5157459" cy="33986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11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=(x+2)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+(x+1)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</a:p>
              <a:p>
                <a:pPr algn="just"/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121=(x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+4x+4)+(x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+2x+1)</a:t>
                </a: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121=2x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+6x+5</a:t>
                </a: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2x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+6x-116=0</a:t>
                </a: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x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+3x-58=0</a:t>
                </a: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x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+3x=58</a:t>
                </a:r>
              </a:p>
              <a:p>
                <a:pPr algn="just"/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A(ABC)=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tr-TR" sz="1875" b="1" dirty="0"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tr-TR" sz="187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tr-TR" sz="1875" b="1" i="1" baseline="30000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tr-TR" sz="187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tr-TR" sz="187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tr-TR" sz="1875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</a:t>
                </a:r>
                <a:r>
                  <a:rPr lang="tr-TR" sz="1875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𝟓𝟖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=30</a:t>
                </a:r>
              </a:p>
              <a:p>
                <a:pPr algn="just"/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908" y="2044287"/>
                <a:ext cx="5157459" cy="3398623"/>
              </a:xfrm>
              <a:prstGeom prst="rect">
                <a:avLst/>
              </a:prstGeom>
              <a:blipFill>
                <a:blip r:embed="rId2"/>
                <a:stretch>
                  <a:fillRect l="-1064" t="-7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51E25845-A34C-4641-350E-40B654570600}"/>
              </a:ext>
            </a:extLst>
          </p:cNvPr>
          <p:cNvSpPr/>
          <p:nvPr/>
        </p:nvSpPr>
        <p:spPr>
          <a:xfrm>
            <a:off x="5173979" y="2403661"/>
            <a:ext cx="2776818" cy="1761564"/>
          </a:xfrm>
          <a:prstGeom prst="triangle">
            <a:avLst>
              <a:gd name="adj" fmla="val 100000"/>
            </a:avLst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7857635" y="1865391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4838532" y="399994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B7A82572-8531-578A-9B44-4DE5DD8F2C27}"/>
              </a:ext>
            </a:extLst>
          </p:cNvPr>
          <p:cNvSpPr/>
          <p:nvPr/>
        </p:nvSpPr>
        <p:spPr>
          <a:xfrm>
            <a:off x="7763505" y="3957319"/>
            <a:ext cx="188259" cy="194982"/>
          </a:xfrm>
          <a:prstGeom prst="rect">
            <a:avLst/>
          </a:prstGeom>
          <a:noFill/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7999621" y="4178844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78256C01-1140-53CB-1071-F536C79771A3}"/>
              </a:ext>
            </a:extLst>
          </p:cNvPr>
          <p:cNvSpPr txBox="1"/>
          <p:nvPr/>
        </p:nvSpPr>
        <p:spPr>
          <a:xfrm>
            <a:off x="6056877" y="2711835"/>
            <a:ext cx="49534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11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CE6CC32D-424C-E5CF-5943-83FBAA0A5B14}"/>
              </a:ext>
            </a:extLst>
          </p:cNvPr>
          <p:cNvSpPr txBox="1"/>
          <p:nvPr/>
        </p:nvSpPr>
        <p:spPr>
          <a:xfrm>
            <a:off x="8001035" y="3017622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X+2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6406A254-AE49-CF46-7B59-756B2ADF0099}"/>
              </a:ext>
            </a:extLst>
          </p:cNvPr>
          <p:cNvSpPr txBox="1"/>
          <p:nvPr/>
        </p:nvSpPr>
        <p:spPr>
          <a:xfrm>
            <a:off x="6440950" y="4294504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X+1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cxnSp>
        <p:nvCxnSpPr>
          <p:cNvPr id="6" name="Düz Ok Bağlayıcısı 5">
            <a:extLst>
              <a:ext uri="{FF2B5EF4-FFF2-40B4-BE49-F238E27FC236}">
                <a16:creationId xmlns:a16="http://schemas.microsoft.com/office/drawing/2014/main" id="{72AF035D-366E-4887-292E-955C45593A6F}"/>
              </a:ext>
            </a:extLst>
          </p:cNvPr>
          <p:cNvCxnSpPr/>
          <p:nvPr/>
        </p:nvCxnSpPr>
        <p:spPr>
          <a:xfrm>
            <a:off x="998220" y="4054810"/>
            <a:ext cx="1851660" cy="59748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4">
            <a:extLst>
              <a:ext uri="{FF2B5EF4-FFF2-40B4-BE49-F238E27FC236}">
                <a16:creationId xmlns:a16="http://schemas.microsoft.com/office/drawing/2014/main" id="{40C5C0D3-D3C4-A602-E8EF-1235328EB085}"/>
              </a:ext>
            </a:extLst>
          </p:cNvPr>
          <p:cNvSpPr txBox="1"/>
          <p:nvPr/>
        </p:nvSpPr>
        <p:spPr>
          <a:xfrm>
            <a:off x="341407" y="1502733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21337F00-DDD7-B305-506C-7FBA9298719D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0154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/>
              <p:nvPr/>
            </p:nvSpPr>
            <p:spPr>
              <a:xfrm>
                <a:off x="1621102" y="2932682"/>
                <a:ext cx="2742468" cy="551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875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ABC</m:t>
                        </m:r>
                      </m:e>
                    </m:acc>
                  </m:oMath>
                </a14:m>
                <a:r>
                  <a:rPr lang="en-US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75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875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1875" baseline="30000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1875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1875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1875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sz="1875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102" y="2932682"/>
                <a:ext cx="2742468" cy="551241"/>
              </a:xfrm>
              <a:prstGeom prst="rect">
                <a:avLst/>
              </a:prstGeom>
              <a:blipFill>
                <a:blip r:embed="rId2"/>
                <a:stretch>
                  <a:fillRect l="-2000" b="-65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5642751" y="1826868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3467757" y="4760592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7714160" y="4820383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6406A254-AE49-CF46-7B59-756B2ADF0099}"/>
              </a:ext>
            </a:extLst>
          </p:cNvPr>
          <p:cNvSpPr txBox="1"/>
          <p:nvPr/>
        </p:nvSpPr>
        <p:spPr>
          <a:xfrm>
            <a:off x="5767279" y="4959814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D0F24BCB-7466-F814-44EC-D2C640AA74A1}"/>
              </a:ext>
            </a:extLst>
          </p:cNvPr>
          <p:cNvSpPr/>
          <p:nvPr/>
        </p:nvSpPr>
        <p:spPr>
          <a:xfrm>
            <a:off x="3908223" y="2276971"/>
            <a:ext cx="3718112" cy="266251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9D6EBB9-4593-6DC8-E9B4-D736B21F9C14}"/>
              </a:ext>
            </a:extLst>
          </p:cNvPr>
          <p:cNvSpPr txBox="1"/>
          <p:nvPr/>
        </p:nvSpPr>
        <p:spPr>
          <a:xfrm>
            <a:off x="6876661" y="3216057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787C3D60-527E-9AAD-4998-C860305CE873}"/>
              </a:ext>
            </a:extLst>
          </p:cNvPr>
          <p:cNvSpPr txBox="1"/>
          <p:nvPr/>
        </p:nvSpPr>
        <p:spPr>
          <a:xfrm>
            <a:off x="4340785" y="3252481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BB2E1D-63FC-2A14-38A6-608A7902CEAE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EŞKENAR ÜÇGENİN ALANI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42530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/>
              <p:nvPr/>
            </p:nvSpPr>
            <p:spPr>
              <a:xfrm>
                <a:off x="448773" y="2005764"/>
                <a:ext cx="3773603" cy="1149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u=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𝐜</m:t>
                        </m:r>
                      </m:num>
                      <m:den>
                        <m:r>
                          <a:rPr lang="en-US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</m:t>
                        </m:r>
                      </m:e>
                    </m:acc>
                  </m:oMath>
                </a14:m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1875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𝐮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𝐮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𝐮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𝐛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𝐮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𝐜</m:t>
                        </m:r>
                        <m:r>
                          <a:rPr lang="en-US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773" y="2005764"/>
                <a:ext cx="3773603" cy="1149995"/>
              </a:xfrm>
              <a:prstGeom prst="rect">
                <a:avLst/>
              </a:prstGeom>
              <a:blipFill>
                <a:blip r:embed="rId2"/>
                <a:stretch>
                  <a:fillRect l="-1454" r="-323" b="-68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5642751" y="1826868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3467757" y="4760592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7714160" y="4820383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6406A254-AE49-CF46-7B59-756B2ADF0099}"/>
              </a:ext>
            </a:extLst>
          </p:cNvPr>
          <p:cNvSpPr txBox="1"/>
          <p:nvPr/>
        </p:nvSpPr>
        <p:spPr>
          <a:xfrm>
            <a:off x="5767279" y="4959814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3" name="İkizkenar Üçgen 2">
            <a:extLst>
              <a:ext uri="{FF2B5EF4-FFF2-40B4-BE49-F238E27FC236}">
                <a16:creationId xmlns:a16="http://schemas.microsoft.com/office/drawing/2014/main" id="{D0F24BCB-7466-F814-44EC-D2C640AA74A1}"/>
              </a:ext>
            </a:extLst>
          </p:cNvPr>
          <p:cNvSpPr/>
          <p:nvPr/>
        </p:nvSpPr>
        <p:spPr>
          <a:xfrm>
            <a:off x="3908223" y="2276971"/>
            <a:ext cx="3718112" cy="266251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9D6EBB9-4593-6DC8-E9B4-D736B21F9C14}"/>
              </a:ext>
            </a:extLst>
          </p:cNvPr>
          <p:cNvSpPr txBox="1"/>
          <p:nvPr/>
        </p:nvSpPr>
        <p:spPr>
          <a:xfrm>
            <a:off x="6876661" y="3216057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b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787C3D60-527E-9AAD-4998-C860305CE873}"/>
              </a:ext>
            </a:extLst>
          </p:cNvPr>
          <p:cNvSpPr txBox="1"/>
          <p:nvPr/>
        </p:nvSpPr>
        <p:spPr>
          <a:xfrm>
            <a:off x="4340785" y="3252481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c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74CDC7-2892-3860-C0FD-8CE7D579F7B7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 KENARI BELLİ OLAN ÜÇGENİN ALANI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02077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B4E88-EAF7-D153-FA81-265D90D2A5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8BAB73-25EC-3994-01B9-F6D28F455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ÇOKGENLER</a:t>
            </a:r>
          </a:p>
        </p:txBody>
      </p:sp>
    </p:spTree>
    <p:extLst>
      <p:ext uri="{BB962C8B-B14F-4D97-AF65-F5344CB8AC3E}">
        <p14:creationId xmlns:p14="http://schemas.microsoft.com/office/powerpoint/2010/main" val="44483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eşgen 1">
            <a:extLst>
              <a:ext uri="{FF2B5EF4-FFF2-40B4-BE49-F238E27FC236}">
                <a16:creationId xmlns:a16="http://schemas.microsoft.com/office/drawing/2014/main" id="{C7A8545D-5D71-38D0-14FF-8AB3C781A25A}"/>
              </a:ext>
            </a:extLst>
          </p:cNvPr>
          <p:cNvSpPr/>
          <p:nvPr/>
        </p:nvSpPr>
        <p:spPr>
          <a:xfrm>
            <a:off x="2775132" y="2972945"/>
            <a:ext cx="2933144" cy="2336427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7D9B7E77-DDE8-C6FC-3E05-16E435A4922B}"/>
              </a:ext>
            </a:extLst>
          </p:cNvPr>
          <p:cNvSpPr txBox="1"/>
          <p:nvPr/>
        </p:nvSpPr>
        <p:spPr>
          <a:xfrm>
            <a:off x="448772" y="2005764"/>
            <a:ext cx="8251475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Kenar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doğrularının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hiçbiri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çokgeni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kesmiyorsa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dışbükey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(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konveks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çokgen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denir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06C53F93-8867-E26E-0022-343F94E9192D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ÇOKGENLER</a:t>
            </a:r>
            <a:endParaRPr dirty="0"/>
          </a:p>
        </p:txBody>
      </p:sp>
      <p:pic>
        <p:nvPicPr>
          <p:cNvPr id="4" name="10_17">
            <a:hlinkClick r:id="" action="ppaction://media"/>
            <a:extLst>
              <a:ext uri="{FF2B5EF4-FFF2-40B4-BE49-F238E27FC236}">
                <a16:creationId xmlns:a16="http://schemas.microsoft.com/office/drawing/2014/main" id="{CE738D9D-B54D-9985-5652-D649C06C74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56565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25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7D9B7E77-DDE8-C6FC-3E05-16E435A4922B}"/>
              </a:ext>
            </a:extLst>
          </p:cNvPr>
          <p:cNvSpPr txBox="1"/>
          <p:nvPr/>
        </p:nvSpPr>
        <p:spPr>
          <a:xfrm>
            <a:off x="448772" y="2005763"/>
            <a:ext cx="8251475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Çokgenin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bazı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kenar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doğruları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çokgeni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kesiyorsa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bu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tür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çokgenlere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içbükey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(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konkav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çokgen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denir</a:t>
            </a:r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k: Köşeli Çift Ayraç 6">
            <a:extLst>
              <a:ext uri="{FF2B5EF4-FFF2-40B4-BE49-F238E27FC236}">
                <a16:creationId xmlns:a16="http://schemas.microsoft.com/office/drawing/2014/main" id="{418CF245-5BBA-E35E-3650-6F887905AE8A}"/>
              </a:ext>
            </a:extLst>
          </p:cNvPr>
          <p:cNvSpPr/>
          <p:nvPr/>
        </p:nvSpPr>
        <p:spPr>
          <a:xfrm rot="16200000">
            <a:off x="2945036" y="2685816"/>
            <a:ext cx="2230819" cy="304018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427B1142-CE9A-3A8A-415D-F142FFC8EDE2}"/>
              </a:ext>
            </a:extLst>
          </p:cNvPr>
          <p:cNvCxnSpPr>
            <a:cxnSpLocks/>
          </p:cNvCxnSpPr>
          <p:nvPr/>
        </p:nvCxnSpPr>
        <p:spPr>
          <a:xfrm>
            <a:off x="3072082" y="4669491"/>
            <a:ext cx="1851829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Metin kutusu 9">
            <a:extLst>
              <a:ext uri="{FF2B5EF4-FFF2-40B4-BE49-F238E27FC236}">
                <a16:creationId xmlns:a16="http://schemas.microsoft.com/office/drawing/2014/main" id="{25676C2B-4ACE-5514-5753-333519A1B393}"/>
              </a:ext>
            </a:extLst>
          </p:cNvPr>
          <p:cNvSpPr txBox="1"/>
          <p:nvPr/>
        </p:nvSpPr>
        <p:spPr>
          <a:xfrm>
            <a:off x="2711292" y="4460340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B7BC6B52-1067-CFAC-82CC-896CBA9A8B10}"/>
              </a:ext>
            </a:extLst>
          </p:cNvPr>
          <p:cNvSpPr txBox="1"/>
          <p:nvPr/>
        </p:nvSpPr>
        <p:spPr>
          <a:xfrm>
            <a:off x="4923910" y="4430085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8F481C-F4ED-8D71-1A97-C76A1CC2161E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ÇOKGENLER</a:t>
            </a:r>
            <a:endParaRPr dirty="0"/>
          </a:p>
        </p:txBody>
      </p:sp>
      <p:pic>
        <p:nvPicPr>
          <p:cNvPr id="3" name="10_18">
            <a:hlinkClick r:id="" action="ppaction://media"/>
            <a:extLst>
              <a:ext uri="{FF2B5EF4-FFF2-40B4-BE49-F238E27FC236}">
                <a16:creationId xmlns:a16="http://schemas.microsoft.com/office/drawing/2014/main" id="{5050D94A-4310-CF95-B8FD-299A58AD46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465" y="611656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74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6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7D9B7E77-DDE8-C6FC-3E05-16E435A4922B}"/>
              </a:ext>
            </a:extLst>
          </p:cNvPr>
          <p:cNvSpPr txBox="1"/>
          <p:nvPr/>
        </p:nvSpPr>
        <p:spPr>
          <a:xfrm>
            <a:off x="446263" y="1938528"/>
            <a:ext cx="825147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n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kenar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sayısı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n ≥3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olmak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üzere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446263" y="2604158"/>
                <a:ext cx="8251475" cy="26291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AutoNum type="arabicParenR"/>
                </a:pP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İç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Açıları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Toplamı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(n-2).180</a:t>
                </a:r>
                <a:r>
                  <a:rPr lang="en-US" sz="1875" b="1" baseline="3000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</a:p>
              <a:p>
                <a:pPr marL="342900" indent="-342900" algn="just">
                  <a:buAutoNum type="arabicParenR"/>
                </a:pPr>
                <a:endParaRPr lang="en-US" sz="1875" b="1" baseline="3000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Dış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Açıları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Toplamı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360</a:t>
                </a:r>
                <a:r>
                  <a:rPr lang="en-US" sz="1875" b="1" baseline="3000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</a:p>
              <a:p>
                <a:pPr marL="342900" indent="-342900" algn="just">
                  <a:buAutoNum type="arabicParenR"/>
                </a:pPr>
                <a:endParaRPr lang="en-US" sz="1875" b="1" baseline="3000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Köşegen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Sayısı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Bir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konveks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çokgenin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çizilebilmesi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için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en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az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2n-3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elemanın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belli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olması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gerekir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lvl="1"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Bunun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n-2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tanesi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uzunluk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olmalıdır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63" y="2604158"/>
                <a:ext cx="8251475" cy="2629181"/>
              </a:xfrm>
              <a:prstGeom prst="rect">
                <a:avLst/>
              </a:prstGeom>
              <a:blipFill>
                <a:blip r:embed="rId4"/>
                <a:stretch>
                  <a:fillRect l="-960" t="-3016" r="-591" b="-301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">
            <a:extLst>
              <a:ext uri="{FF2B5EF4-FFF2-40B4-BE49-F238E27FC236}">
                <a16:creationId xmlns:a16="http://schemas.microsoft.com/office/drawing/2014/main" id="{C613E26A-2F60-A62B-DD7D-2D46FECD9A1C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KONVEKS VE ÇOKGENİN ÖZELLİKLERİ</a:t>
            </a:r>
            <a:endParaRPr dirty="0"/>
          </a:p>
        </p:txBody>
      </p:sp>
      <p:pic>
        <p:nvPicPr>
          <p:cNvPr id="4" name="10_19">
            <a:hlinkClick r:id="" action="ppaction://media"/>
            <a:extLst>
              <a:ext uri="{FF2B5EF4-FFF2-40B4-BE49-F238E27FC236}">
                <a16:creationId xmlns:a16="http://schemas.microsoft.com/office/drawing/2014/main" id="{3B8E88EE-A8DA-DD6C-2B74-3B9944D8CF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4056" y="62656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203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80CEC-7991-DA9F-8F2B-5985A52BF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A9F68A-C25A-2AAB-1F5E-0FB33C84E2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en-US" b="1" dirty="0"/>
              <a:t>ALANLAR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77640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7D9B7E77-DDE8-C6FC-3E05-16E435A4922B}"/>
              </a:ext>
            </a:extLst>
          </p:cNvPr>
          <p:cNvSpPr txBox="1"/>
          <p:nvPr/>
        </p:nvSpPr>
        <p:spPr>
          <a:xfrm>
            <a:off x="379027" y="1736823"/>
            <a:ext cx="825147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Bütün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kenar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uzunlukları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ve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açıları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eşit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olan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çokgene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Düzgün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Çokgen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denir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1875" b="1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n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kenar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sayısı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n ≥3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olmak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üzere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446263" y="3186957"/>
                <a:ext cx="8251475" cy="1801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just">
                  <a:buAutoNum type="arabicParenR"/>
                </a:pP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Kenar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sayısı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çift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ise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karşılıklı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kenarlar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paraleldir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342900" indent="-342900" algn="just">
                  <a:buAutoNum type="arabicParenR"/>
                </a:pPr>
                <a:endParaRPr lang="en-US" sz="1875" b="1" baseline="3000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Tx/>
                  <a:buAutoNum type="arabicParenR"/>
                </a:pP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Bir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İç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Açının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Ölçüsü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US" sz="1875" b="1" i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875" b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𝐧</m:t>
                            </m:r>
                            <m:r>
                              <a:rPr lang="en-US" sz="1875" b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</m:t>
                            </m:r>
                            <m:r>
                              <a:rPr lang="en-US" sz="1875" b="1" dirty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d>
                        <m:r>
                          <a:rPr lang="en-US" sz="1875" b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1875" b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𝟏𝟖𝟎</m:t>
                        </m:r>
                      </m:num>
                      <m:den>
                        <m:r>
                          <a:rPr lang="en-US" sz="1875" b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</m:den>
                    </m:f>
                  </m:oMath>
                </a14:m>
                <a:endParaRPr lang="en-US" sz="1875" b="1" baseline="30000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:endParaRPr lang="en-US" sz="1875" b="1" baseline="3000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FontTx/>
                  <a:buAutoNum type="arabicParenR"/>
                </a:pP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Bir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Dış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Açının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Ölçüsü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7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𝟑𝟔</m:t>
                        </m:r>
                        <m:r>
                          <a:rPr lang="en-US" sz="1875" b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num>
                      <m:den>
                        <m:r>
                          <a:rPr lang="en-US" sz="1875" b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</m:den>
                    </m:f>
                  </m:oMath>
                </a14:m>
                <a:endParaRPr lang="en-US" sz="1875" b="1" baseline="30000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marL="342900" indent="-342900" algn="just">
                  <a:buAutoNum type="arabicParenR"/>
                </a:pPr>
                <a:endParaRPr lang="en-US" sz="1875" b="1" baseline="30000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263" y="3186957"/>
                <a:ext cx="8251475" cy="1801647"/>
              </a:xfrm>
              <a:prstGeom prst="rect">
                <a:avLst/>
              </a:prstGeom>
              <a:blipFill>
                <a:blip r:embed="rId4"/>
                <a:stretch>
                  <a:fillRect l="-960" t="-44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">
            <a:extLst>
              <a:ext uri="{FF2B5EF4-FFF2-40B4-BE49-F238E27FC236}">
                <a16:creationId xmlns:a16="http://schemas.microsoft.com/office/drawing/2014/main" id="{CF40F56C-43ED-7BF6-8918-9002C35BD357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DÜZGÜN KONVEKS VE ÇOKGENİN ÖZELLİKLERİ</a:t>
            </a:r>
            <a:endParaRPr dirty="0"/>
          </a:p>
        </p:txBody>
      </p:sp>
      <p:pic>
        <p:nvPicPr>
          <p:cNvPr id="4" name="10_20">
            <a:hlinkClick r:id="" action="ppaction://media"/>
            <a:extLst>
              <a:ext uri="{FF2B5EF4-FFF2-40B4-BE49-F238E27FC236}">
                <a16:creationId xmlns:a16="http://schemas.microsoft.com/office/drawing/2014/main" id="{34156395-F7E4-4AE3-2479-D38C1114A1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54056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5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328941" y="1875868"/>
                <a:ext cx="2084806" cy="5120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4)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Alanı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𝐚𝐡</m:t>
                        </m:r>
                      </m:num>
                      <m:den>
                        <m: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n</a:t>
                </a: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41" y="1875868"/>
                <a:ext cx="2084806" cy="512063"/>
              </a:xfrm>
              <a:prstGeom prst="rect">
                <a:avLst/>
              </a:prstGeom>
              <a:blipFill>
                <a:blip r:embed="rId4"/>
                <a:stretch>
                  <a:fillRect l="-2632" b="-714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Beşgen 2">
            <a:extLst>
              <a:ext uri="{FF2B5EF4-FFF2-40B4-BE49-F238E27FC236}">
                <a16:creationId xmlns:a16="http://schemas.microsoft.com/office/drawing/2014/main" id="{D5A289FE-EF94-2416-9243-E55F139B93F2}"/>
              </a:ext>
            </a:extLst>
          </p:cNvPr>
          <p:cNvSpPr/>
          <p:nvPr/>
        </p:nvSpPr>
        <p:spPr>
          <a:xfrm>
            <a:off x="3012141" y="2553156"/>
            <a:ext cx="2844053" cy="2353235"/>
          </a:xfrm>
          <a:prstGeom prst="pentagon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AC858E2-484D-8960-F641-5242EFB904C5}"/>
              </a:ext>
            </a:extLst>
          </p:cNvPr>
          <p:cNvSpPr txBox="1"/>
          <p:nvPr/>
        </p:nvSpPr>
        <p:spPr>
          <a:xfrm>
            <a:off x="2563375" y="319174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24BB024-370E-11D7-6C20-B93F5D99CD72}"/>
              </a:ext>
            </a:extLst>
          </p:cNvPr>
          <p:cNvSpPr txBox="1"/>
          <p:nvPr/>
        </p:nvSpPr>
        <p:spPr>
          <a:xfrm>
            <a:off x="3276069" y="498692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3A7CD240-D7E7-741E-4488-D4812BCA49E2}"/>
              </a:ext>
            </a:extLst>
          </p:cNvPr>
          <p:cNvSpPr txBox="1"/>
          <p:nvPr/>
        </p:nvSpPr>
        <p:spPr>
          <a:xfrm>
            <a:off x="5299987" y="498692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3650399-7565-353C-D876-81DE7A40D4E0}"/>
              </a:ext>
            </a:extLst>
          </p:cNvPr>
          <p:cNvSpPr txBox="1"/>
          <p:nvPr/>
        </p:nvSpPr>
        <p:spPr>
          <a:xfrm>
            <a:off x="4314987" y="3509524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BB0B9CBD-38E8-AF13-7C13-FBE0A6EE68D5}"/>
              </a:ext>
            </a:extLst>
          </p:cNvPr>
          <p:cNvCxnSpPr>
            <a:cxnSpLocks/>
            <a:stCxn id="3" idx="1"/>
          </p:cNvCxnSpPr>
          <p:nvPr/>
        </p:nvCxnSpPr>
        <p:spPr>
          <a:xfrm>
            <a:off x="3012144" y="3452008"/>
            <a:ext cx="1422023" cy="357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9725C6FF-9647-A51E-9C94-5A15A95A7693}"/>
              </a:ext>
            </a:extLst>
          </p:cNvPr>
          <p:cNvCxnSpPr>
            <a:cxnSpLocks/>
            <a:endCxn id="3" idx="4"/>
          </p:cNvCxnSpPr>
          <p:nvPr/>
        </p:nvCxnSpPr>
        <p:spPr>
          <a:xfrm>
            <a:off x="4434167" y="3809799"/>
            <a:ext cx="878859" cy="109658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Düz Bağlayıcı 15">
            <a:extLst>
              <a:ext uri="{FF2B5EF4-FFF2-40B4-BE49-F238E27FC236}">
                <a16:creationId xmlns:a16="http://schemas.microsoft.com/office/drawing/2014/main" id="{4B61A90E-3E30-A328-05E3-6526B71CBBC5}"/>
              </a:ext>
            </a:extLst>
          </p:cNvPr>
          <p:cNvCxnSpPr>
            <a:cxnSpLocks/>
            <a:stCxn id="3" idx="2"/>
          </p:cNvCxnSpPr>
          <p:nvPr/>
        </p:nvCxnSpPr>
        <p:spPr>
          <a:xfrm flipV="1">
            <a:off x="3555309" y="3809793"/>
            <a:ext cx="878858" cy="109659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Düz Bağlayıcı 19">
            <a:extLst>
              <a:ext uri="{FF2B5EF4-FFF2-40B4-BE49-F238E27FC236}">
                <a16:creationId xmlns:a16="http://schemas.microsoft.com/office/drawing/2014/main" id="{A722B18D-E0B2-276D-E0F8-C178234A7999}"/>
              </a:ext>
            </a:extLst>
          </p:cNvPr>
          <p:cNvCxnSpPr>
            <a:cxnSpLocks/>
            <a:endCxn id="3" idx="3"/>
          </p:cNvCxnSpPr>
          <p:nvPr/>
        </p:nvCxnSpPr>
        <p:spPr>
          <a:xfrm>
            <a:off x="4434167" y="3809787"/>
            <a:ext cx="1" cy="1096604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Dikdörtgen 21">
            <a:extLst>
              <a:ext uri="{FF2B5EF4-FFF2-40B4-BE49-F238E27FC236}">
                <a16:creationId xmlns:a16="http://schemas.microsoft.com/office/drawing/2014/main" id="{94820730-9D57-C9ED-D300-EEA019B703E4}"/>
              </a:ext>
            </a:extLst>
          </p:cNvPr>
          <p:cNvSpPr/>
          <p:nvPr/>
        </p:nvSpPr>
        <p:spPr>
          <a:xfrm>
            <a:off x="4434166" y="4771372"/>
            <a:ext cx="128003" cy="135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C3F4E189-A4F6-B9A0-EC24-7624167C7AEC}"/>
              </a:ext>
            </a:extLst>
          </p:cNvPr>
          <p:cNvSpPr txBox="1"/>
          <p:nvPr/>
        </p:nvSpPr>
        <p:spPr>
          <a:xfrm>
            <a:off x="4434166" y="4271600"/>
            <a:ext cx="201706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h</a:t>
            </a: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1E2196CE-00AD-299D-B0FC-EEFA44AA64D3}"/>
              </a:ext>
            </a:extLst>
          </p:cNvPr>
          <p:cNvSpPr txBox="1"/>
          <p:nvPr/>
        </p:nvSpPr>
        <p:spPr>
          <a:xfrm>
            <a:off x="4301874" y="4963906"/>
            <a:ext cx="70110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a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0884A422-ABD5-AF87-EA48-FBB103ACE5D2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DÜZGÜN KONVEKS VE ÇOKGENİN ÖZELLİKLERİ</a:t>
            </a:r>
            <a:endParaRPr dirty="0"/>
          </a:p>
        </p:txBody>
      </p:sp>
      <p:pic>
        <p:nvPicPr>
          <p:cNvPr id="4" name="10_21">
            <a:hlinkClick r:id="" action="ppaction://media"/>
            <a:extLst>
              <a:ext uri="{FF2B5EF4-FFF2-40B4-BE49-F238E27FC236}">
                <a16:creationId xmlns:a16="http://schemas.microsoft.com/office/drawing/2014/main" id="{58CF7BFE-49B1-DD18-25E8-2E6FC674B5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1587" y="61792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28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28941" y="1875868"/>
            <a:ext cx="8129259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Köşegen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sayısı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kenar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sayısının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10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katından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11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eksiğine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eşit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olan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konveks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çokgenin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köşegen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sayısı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kaçtır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?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3A844C7C-FFE2-D093-CDF4-FBF020D18A78}"/>
                  </a:ext>
                </a:extLst>
              </p:cNvPr>
              <p:cNvSpPr txBox="1"/>
              <p:nvPr/>
            </p:nvSpPr>
            <p:spPr>
              <a:xfrm>
                <a:off x="343850" y="2618969"/>
                <a:ext cx="8129259" cy="3059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−3)</m:t>
                        </m:r>
                      </m:num>
                      <m:den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=10n-11</a:t>
                </a:r>
              </a:p>
              <a:p>
                <a:pPr algn="just"/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-3n=20n-22</a:t>
                </a:r>
              </a:p>
              <a:p>
                <a:pPr algn="just"/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n</a:t>
                </a:r>
                <a:r>
                  <a:rPr lang="en-US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-23n+22=0</a:t>
                </a: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n=22</a:t>
                </a:r>
              </a:p>
              <a:p>
                <a:pPr algn="just"/>
                <a:endParaRPr lang="en-US" sz="1875" b="1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n</m:t>
                        </m:r>
                        <m:r>
                          <m:rPr>
                            <m:nor/>
                          </m:rPr>
                          <a:rPr lang="en-US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−3)</m:t>
                        </m:r>
                      </m:num>
                      <m:den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1875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22</m:t>
                        </m:r>
                        <m:r>
                          <m:rPr>
                            <m:nor/>
                          </m:rPr>
                          <a:rPr lang="en-US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(22−3)</m:t>
                        </m:r>
                      </m:num>
                      <m:den>
                        <m:r>
                          <a:rPr lang="en-US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=209</a:t>
                </a:r>
              </a:p>
            </p:txBody>
          </p:sp>
        </mc:Choice>
        <mc:Fallback xmlns="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3A844C7C-FFE2-D093-CDF4-FBF020D18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850" y="2618969"/>
                <a:ext cx="8129259" cy="3059940"/>
              </a:xfrm>
              <a:prstGeom prst="rect">
                <a:avLst/>
              </a:prstGeom>
              <a:blipFill>
                <a:blip r:embed="rId2"/>
                <a:stretch>
                  <a:fillRect l="-675" b="-1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8A49D9F1-D554-33AA-E328-73818D17729E}"/>
                  </a:ext>
                </a:extLst>
              </p:cNvPr>
              <p:cNvSpPr txBox="1"/>
              <p:nvPr/>
            </p:nvSpPr>
            <p:spPr>
              <a:xfrm>
                <a:off x="5041758" y="2713155"/>
                <a:ext cx="2283085" cy="395429"/>
              </a:xfrm>
              <a:prstGeom prst="rect">
                <a:avLst/>
              </a:prstGeom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  <a:ln cmpd="thickThin"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13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Köşegen </a:t>
                </a:r>
                <a:r>
                  <a:rPr lang="en-US" sz="1350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Sayısı</a:t>
                </a:r>
                <a:r>
                  <a:rPr lang="en-US" sz="135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135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  <m:r>
                          <a:rPr lang="en-US" sz="135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135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𝐧</m:t>
                        </m:r>
                        <m:r>
                          <a:rPr lang="en-US" sz="135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135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en-US" sz="1350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en-US" sz="135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en-US" sz="1350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8A49D9F1-D554-33AA-E328-73818D1772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1758" y="2713155"/>
                <a:ext cx="2283085" cy="395429"/>
              </a:xfrm>
              <a:prstGeom prst="rect">
                <a:avLst/>
              </a:prstGeom>
              <a:blipFill>
                <a:blip r:embed="rId3"/>
                <a:stretch>
                  <a:fillRect l="-265" b="-2985"/>
                </a:stretch>
              </a:blipFill>
              <a:ln cmpd="thickThin"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1">
            <a:extLst>
              <a:ext uri="{FF2B5EF4-FFF2-40B4-BE49-F238E27FC236}">
                <a16:creationId xmlns:a16="http://schemas.microsoft.com/office/drawing/2014/main" id="{CE2A1913-FCD5-0847-9297-D55A428D2BF0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797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B6FB7-F134-44DF-1D89-04BB95723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3D0132D-FD9F-45C5-3DB5-1E07630F5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DÖRTGENLER</a:t>
            </a:r>
          </a:p>
        </p:txBody>
      </p:sp>
    </p:spTree>
    <p:extLst>
      <p:ext uri="{BB962C8B-B14F-4D97-AF65-F5344CB8AC3E}">
        <p14:creationId xmlns:p14="http://schemas.microsoft.com/office/powerpoint/2010/main" val="13821634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1723342" y="1907262"/>
            <a:ext cx="5858168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Dört kenarlı çokgene 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dörtgen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denir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CAC858E2-484D-8960-F641-5242EFB904C5}"/>
              </a:ext>
            </a:extLst>
          </p:cNvPr>
          <p:cNvSpPr txBox="1"/>
          <p:nvPr/>
        </p:nvSpPr>
        <p:spPr>
          <a:xfrm>
            <a:off x="2948431" y="269103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24BB024-370E-11D7-6C20-B93F5D99CD72}"/>
              </a:ext>
            </a:extLst>
          </p:cNvPr>
          <p:cNvSpPr txBox="1"/>
          <p:nvPr/>
        </p:nvSpPr>
        <p:spPr>
          <a:xfrm>
            <a:off x="2359184" y="503433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3A7CD240-D7E7-741E-4488-D4812BCA49E2}"/>
              </a:ext>
            </a:extLst>
          </p:cNvPr>
          <p:cNvSpPr txBox="1"/>
          <p:nvPr/>
        </p:nvSpPr>
        <p:spPr>
          <a:xfrm>
            <a:off x="5937747" y="4976808"/>
            <a:ext cx="536767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3650399-7565-353C-D876-81DE7A40D4E0}"/>
              </a:ext>
            </a:extLst>
          </p:cNvPr>
          <p:cNvSpPr txBox="1"/>
          <p:nvPr/>
        </p:nvSpPr>
        <p:spPr>
          <a:xfrm>
            <a:off x="5306890" y="2728310"/>
            <a:ext cx="48561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Yamuk 5">
            <a:extLst>
              <a:ext uri="{FF2B5EF4-FFF2-40B4-BE49-F238E27FC236}">
                <a16:creationId xmlns:a16="http://schemas.microsoft.com/office/drawing/2014/main" id="{D5B0DD00-4F27-006B-DA1A-909DFBA4C203}"/>
              </a:ext>
            </a:extLst>
          </p:cNvPr>
          <p:cNvSpPr/>
          <p:nvPr/>
        </p:nvSpPr>
        <p:spPr>
          <a:xfrm>
            <a:off x="2788401" y="2969219"/>
            <a:ext cx="3004102" cy="2102126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60E0C909-A86E-2D3E-3209-FC2E70452FDA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DÖRTGEN</a:t>
            </a:r>
            <a:endParaRPr dirty="0"/>
          </a:p>
        </p:txBody>
      </p:sp>
      <p:pic>
        <p:nvPicPr>
          <p:cNvPr id="4" name="10_24">
            <a:hlinkClick r:id="" action="ppaction://media"/>
            <a:extLst>
              <a:ext uri="{FF2B5EF4-FFF2-40B4-BE49-F238E27FC236}">
                <a16:creationId xmlns:a16="http://schemas.microsoft.com/office/drawing/2014/main" id="{8F4C590E-601C-6838-CB25-435CBCD412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02569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7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9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49ED2A6C-A0FB-27E8-0E86-6C6394D1B0FC}"/>
              </a:ext>
            </a:extLst>
          </p:cNvPr>
          <p:cNvSpPr txBox="1"/>
          <p:nvPr/>
        </p:nvSpPr>
        <p:spPr>
          <a:xfrm>
            <a:off x="456431" y="5652170"/>
            <a:ext cx="4613291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arenR"/>
            </a:pP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İç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Açıları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Toplamı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: 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36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  <a:r>
              <a:rPr lang="en-US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  <a:p>
            <a:pPr marL="342900" indent="-342900" algn="just">
              <a:buAutoNum type="arabicParenR"/>
            </a:pPr>
            <a:endParaRPr lang="en-US" sz="1875" b="1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arenR"/>
            </a:pP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Dış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Açıları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1875" b="1" dirty="0" err="1">
                <a:latin typeface="Arial Black" panose="020B0A04020102020204" pitchFamily="34" charset="0"/>
                <a:cs typeface="Arial" panose="020B0604020202020204" pitchFamily="34" charset="0"/>
              </a:rPr>
              <a:t>Toplamı</a:t>
            </a:r>
            <a:r>
              <a:rPr lang="en-US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: </a:t>
            </a:r>
            <a:r>
              <a:rPr lang="en-US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360</a:t>
            </a:r>
            <a:r>
              <a:rPr lang="en-US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  <a:p>
            <a:pPr marL="342900" indent="-342900" algn="just">
              <a:buAutoNum type="arabicParenR"/>
            </a:pPr>
            <a:endParaRPr lang="en-US" sz="1875" b="1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22B50D-4904-6C9C-1DBF-85D1A381DA92}"/>
              </a:ext>
            </a:extLst>
          </p:cNvPr>
          <p:cNvSpPr txBox="1"/>
          <p:nvPr/>
        </p:nvSpPr>
        <p:spPr>
          <a:xfrm>
            <a:off x="281945" y="271257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DÖRTGENİN ÖZELLİKLERİ</a:t>
            </a:r>
            <a:endParaRPr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81A85981-164B-5E9E-D672-47338F69FA85}"/>
              </a:ext>
            </a:extLst>
          </p:cNvPr>
          <p:cNvSpPr txBox="1"/>
          <p:nvPr/>
        </p:nvSpPr>
        <p:spPr>
          <a:xfrm>
            <a:off x="281944" y="978304"/>
            <a:ext cx="858010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tr-TR" sz="2000" dirty="0"/>
              <a:t>Bir dörtgenin iç ve dış açılarıyla ilgili temel özellikler şunlardır:</a:t>
            </a:r>
          </a:p>
          <a:p>
            <a:pPr algn="just">
              <a:buNone/>
            </a:pPr>
            <a:endParaRPr lang="tr-TR" sz="2000" b="1" dirty="0"/>
          </a:p>
          <a:p>
            <a:pPr algn="just">
              <a:buNone/>
            </a:pPr>
            <a:r>
              <a:rPr lang="tr-TR" sz="2000" b="1" dirty="0"/>
              <a:t>1) İç Açılarının Toplamı: 360 derece</a:t>
            </a:r>
          </a:p>
          <a:p>
            <a:pPr>
              <a:buNone/>
            </a:pPr>
            <a:r>
              <a:rPr lang="tr-TR" sz="2000" dirty="0"/>
              <a:t>Bir dörtgenin dört köşesinde bulunan iç açıların hepsini topladığımızda sonuç her zaman </a:t>
            </a:r>
            <a:r>
              <a:rPr lang="tr-TR" sz="2000" b="1" dirty="0"/>
              <a:t>üç yüz altmış derece</a:t>
            </a:r>
            <a:r>
              <a:rPr lang="tr-TR" sz="2000" dirty="0"/>
              <a:t> olur.</a:t>
            </a:r>
            <a:br>
              <a:rPr lang="tr-TR" sz="2000" dirty="0"/>
            </a:br>
            <a:r>
              <a:rPr lang="tr-TR" sz="2000" dirty="0"/>
              <a:t>Bu özellik, tüm dörtgen türleri için geçerlidir: kare, dikdörtgen, yamuk, eşkenar dörtgen veya herhangi bir başka dörtgen.</a:t>
            </a:r>
          </a:p>
          <a:p>
            <a:pPr algn="just">
              <a:buNone/>
            </a:pPr>
            <a:endParaRPr lang="tr-TR" sz="2000" b="1" dirty="0"/>
          </a:p>
          <a:p>
            <a:pPr algn="just">
              <a:buNone/>
            </a:pPr>
            <a:r>
              <a:rPr lang="tr-TR" sz="2000" b="1" dirty="0"/>
              <a:t>2) Dış Açılarının Toplamı: 360 derece</a:t>
            </a:r>
          </a:p>
          <a:p>
            <a:pPr algn="just">
              <a:buNone/>
            </a:pPr>
            <a:r>
              <a:rPr lang="tr-TR" sz="2000" dirty="0"/>
              <a:t>Bir dörtgenin her köşesinde, iç açının dış tarafında kalan açıyı oluşturduğumuzda, bu dört dış açının toplamı da yine </a:t>
            </a:r>
            <a:r>
              <a:rPr lang="tr-TR" sz="2000" b="1" dirty="0"/>
              <a:t>üç yüz altmış derece</a:t>
            </a:r>
            <a:r>
              <a:rPr lang="tr-TR" sz="2000" dirty="0"/>
              <a:t>ye eşittir.</a:t>
            </a:r>
          </a:p>
          <a:p>
            <a:pPr algn="just">
              <a:buNone/>
            </a:pPr>
            <a:br>
              <a:rPr lang="tr-TR" sz="2000" dirty="0"/>
            </a:br>
            <a:r>
              <a:rPr lang="tr-TR" sz="2000" dirty="0"/>
              <a:t>Bu özellik yalnızca dörtgenlere değil, tüm konveks çokgenlere ait evrensel bir kuraldır.</a:t>
            </a:r>
          </a:p>
        </p:txBody>
      </p:sp>
      <p:pic>
        <p:nvPicPr>
          <p:cNvPr id="6" name="10_25">
            <a:hlinkClick r:id="" action="ppaction://media"/>
            <a:extLst>
              <a:ext uri="{FF2B5EF4-FFF2-40B4-BE49-F238E27FC236}">
                <a16:creationId xmlns:a16="http://schemas.microsoft.com/office/drawing/2014/main" id="{338381BE-4747-1828-987F-641AFF5F91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74689" y="621894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C5235-C3DD-A336-C3FD-74F91D5F8F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8269C0-E31D-5893-2F22-B770DF37A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ÇEMBER</a:t>
            </a:r>
          </a:p>
        </p:txBody>
      </p:sp>
    </p:spTree>
    <p:extLst>
      <p:ext uri="{BB962C8B-B14F-4D97-AF65-F5344CB8AC3E}">
        <p14:creationId xmlns:p14="http://schemas.microsoft.com/office/powerpoint/2010/main" val="10829490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B3440961-FD3A-F4AE-97E9-1E262B4C7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784" y="1071804"/>
            <a:ext cx="6668431" cy="5430008"/>
          </a:xfrm>
          <a:prstGeom prst="rect">
            <a:avLst/>
          </a:prstGeom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5AAB8EB7-175F-1B79-A833-682787418FDA}"/>
              </a:ext>
            </a:extLst>
          </p:cNvPr>
          <p:cNvSpPr txBox="1"/>
          <p:nvPr/>
        </p:nvSpPr>
        <p:spPr>
          <a:xfrm>
            <a:off x="454562" y="376435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</a:t>
            </a:r>
            <a:endParaRPr dirty="0"/>
          </a:p>
        </p:txBody>
      </p:sp>
      <p:pic>
        <p:nvPicPr>
          <p:cNvPr id="2" name="10_27">
            <a:hlinkClick r:id="" action="ppaction://media"/>
            <a:extLst>
              <a:ext uri="{FF2B5EF4-FFF2-40B4-BE49-F238E27FC236}">
                <a16:creationId xmlns:a16="http://schemas.microsoft.com/office/drawing/2014/main" id="{A4081667-5D75-38E9-732D-092A7D29E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61100" y="623788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419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22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28941" y="1875868"/>
            <a:ext cx="8129259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Bir düzlemde; sabit bir noktadan eşit uzaklıkta bulunan tüm noktalar kümesine 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çember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denir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CAB3A0A-5BF8-B7C1-BE23-557DFF76C27F}"/>
              </a:ext>
            </a:extLst>
          </p:cNvPr>
          <p:cNvSpPr/>
          <p:nvPr/>
        </p:nvSpPr>
        <p:spPr>
          <a:xfrm>
            <a:off x="2974285" y="2825198"/>
            <a:ext cx="3033920" cy="261646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C32D614F-B5E0-4065-3BE5-F352166E0867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</a:t>
            </a:r>
            <a:endParaRPr dirty="0"/>
          </a:p>
        </p:txBody>
      </p:sp>
      <p:pic>
        <p:nvPicPr>
          <p:cNvPr id="4" name="10_28">
            <a:hlinkClick r:id="" action="ppaction://media"/>
            <a:extLst>
              <a:ext uri="{FF2B5EF4-FFF2-40B4-BE49-F238E27FC236}">
                <a16:creationId xmlns:a16="http://schemas.microsoft.com/office/drawing/2014/main" id="{EA78AAA5-F74D-9B63-D84A-74600FCE22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01465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1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0553DF98-C839-96A2-B373-3999EB35C822}"/>
              </a:ext>
            </a:extLst>
          </p:cNvPr>
          <p:cNvCxnSpPr>
            <a:cxnSpLocks/>
          </p:cNvCxnSpPr>
          <p:nvPr/>
        </p:nvCxnSpPr>
        <p:spPr>
          <a:xfrm>
            <a:off x="2825198" y="4230341"/>
            <a:ext cx="2989193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28941" y="1875868"/>
            <a:ext cx="8129259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Kiriş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: Çemberin iki noktasını birleştiren doğru parçasına denir. [CD] kirişi gibi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2825199" y="2907196"/>
            <a:ext cx="2989193" cy="2646293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D124E45-66D9-0A46-3CCE-6BCCA5CC8C25}"/>
              </a:ext>
            </a:extLst>
          </p:cNvPr>
          <p:cNvCxnSpPr/>
          <p:nvPr/>
        </p:nvCxnSpPr>
        <p:spPr>
          <a:xfrm flipV="1">
            <a:off x="2765563" y="2713382"/>
            <a:ext cx="3317185" cy="327992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73784B1F-035D-9FBC-2169-98FFAF5DE8CC}"/>
              </a:ext>
            </a:extLst>
          </p:cNvPr>
          <p:cNvSpPr txBox="1"/>
          <p:nvPr/>
        </p:nvSpPr>
        <p:spPr>
          <a:xfrm>
            <a:off x="6023113" y="2574655"/>
            <a:ext cx="56586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70C0"/>
                </a:solidFill>
              </a:rPr>
              <a:t>Teğet</a:t>
            </a:r>
            <a:endParaRPr lang="en-US" sz="1350" b="1" dirty="0">
              <a:solidFill>
                <a:srgbClr val="0070C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69B1B5-BCE3-C551-0392-541E4E35FB56}"/>
              </a:ext>
            </a:extLst>
          </p:cNvPr>
          <p:cNvSpPr/>
          <p:nvPr/>
        </p:nvSpPr>
        <p:spPr>
          <a:xfrm>
            <a:off x="4284387" y="418934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0264B1F-F268-BDF2-179A-07485547E12E}"/>
              </a:ext>
            </a:extLst>
          </p:cNvPr>
          <p:cNvSpPr txBox="1"/>
          <p:nvPr/>
        </p:nvSpPr>
        <p:spPr>
          <a:xfrm>
            <a:off x="4284386" y="377564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2383174" y="405798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1742F7C-CB53-AA52-79E4-8A6E69BCAF7A}"/>
              </a:ext>
            </a:extLst>
          </p:cNvPr>
          <p:cNvSpPr txBox="1"/>
          <p:nvPr/>
        </p:nvSpPr>
        <p:spPr>
          <a:xfrm>
            <a:off x="5887779" y="400580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82E3E00E-CCA0-E122-4B30-65426F1F0689}"/>
              </a:ext>
            </a:extLst>
          </p:cNvPr>
          <p:cNvSpPr txBox="1"/>
          <p:nvPr/>
        </p:nvSpPr>
        <p:spPr>
          <a:xfrm>
            <a:off x="4095934" y="4284405"/>
            <a:ext cx="4539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chemeClr val="accent2">
                    <a:lumMod val="75000"/>
                  </a:schemeClr>
                </a:solidFill>
              </a:rPr>
              <a:t>Çap</a:t>
            </a:r>
            <a:endParaRPr lang="en-US" sz="13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8836306-6E09-6823-1C60-D74E80E40604}"/>
              </a:ext>
            </a:extLst>
          </p:cNvPr>
          <p:cNvSpPr txBox="1"/>
          <p:nvPr/>
        </p:nvSpPr>
        <p:spPr>
          <a:xfrm>
            <a:off x="4053526" y="261647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DD53F858-8A6B-6360-5587-6A5CF8B0F9A2}"/>
              </a:ext>
            </a:extLst>
          </p:cNvPr>
          <p:cNvCxnSpPr>
            <a:cxnSpLocks/>
          </p:cNvCxnSpPr>
          <p:nvPr/>
        </p:nvCxnSpPr>
        <p:spPr>
          <a:xfrm flipV="1">
            <a:off x="2609022" y="5287583"/>
            <a:ext cx="3824081" cy="500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503E7AA-10E1-BBB4-8AC0-EA74FF09C198}"/>
              </a:ext>
            </a:extLst>
          </p:cNvPr>
          <p:cNvSpPr txBox="1"/>
          <p:nvPr/>
        </p:nvSpPr>
        <p:spPr>
          <a:xfrm>
            <a:off x="3257817" y="5300046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C62D18C-CC54-EFBB-9563-D73B94D3FC8C}"/>
              </a:ext>
            </a:extLst>
          </p:cNvPr>
          <p:cNvSpPr txBox="1"/>
          <p:nvPr/>
        </p:nvSpPr>
        <p:spPr>
          <a:xfrm>
            <a:off x="5161160" y="525159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00892E59-C803-0EA4-0CD3-1B3E9AA339C8}"/>
              </a:ext>
            </a:extLst>
          </p:cNvPr>
          <p:cNvSpPr txBox="1"/>
          <p:nvPr/>
        </p:nvSpPr>
        <p:spPr>
          <a:xfrm>
            <a:off x="6456977" y="5113099"/>
            <a:ext cx="6111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B050"/>
                </a:solidFill>
              </a:rPr>
              <a:t>Kesen</a:t>
            </a:r>
            <a:endParaRPr lang="en-US" sz="1350" b="1" dirty="0">
              <a:solidFill>
                <a:srgbClr val="00B050"/>
              </a:solidFill>
            </a:endParaRP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6862F14B-986E-91D1-EEEA-237234E852AE}"/>
              </a:ext>
            </a:extLst>
          </p:cNvPr>
          <p:cNvSpPr txBox="1"/>
          <p:nvPr/>
        </p:nvSpPr>
        <p:spPr>
          <a:xfrm>
            <a:off x="2683212" y="475886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0542A091-0DDD-07C8-5076-F24348928BCA}"/>
              </a:ext>
            </a:extLst>
          </p:cNvPr>
          <p:cNvSpPr txBox="1"/>
          <p:nvPr/>
        </p:nvSpPr>
        <p:spPr>
          <a:xfrm>
            <a:off x="5851711" y="445029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Düz Bağlayıcı 26">
            <a:extLst>
              <a:ext uri="{FF2B5EF4-FFF2-40B4-BE49-F238E27FC236}">
                <a16:creationId xmlns:a16="http://schemas.microsoft.com/office/drawing/2014/main" id="{79607989-917B-7D7D-78E0-D900EA11FBC1}"/>
              </a:ext>
            </a:extLst>
          </p:cNvPr>
          <p:cNvCxnSpPr/>
          <p:nvPr/>
        </p:nvCxnSpPr>
        <p:spPr>
          <a:xfrm flipV="1">
            <a:off x="3056283" y="4629192"/>
            <a:ext cx="2683565" cy="30856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4FBE55FE-E857-ADC3-F92E-5AAFD52E0E8F}"/>
              </a:ext>
            </a:extLst>
          </p:cNvPr>
          <p:cNvSpPr txBox="1"/>
          <p:nvPr/>
        </p:nvSpPr>
        <p:spPr>
          <a:xfrm>
            <a:off x="4611050" y="4734851"/>
            <a:ext cx="4956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7030A0"/>
                </a:solidFill>
              </a:rPr>
              <a:t>Kiriş</a:t>
            </a:r>
            <a:endParaRPr lang="en-US" sz="1350" b="1" dirty="0">
              <a:solidFill>
                <a:srgbClr val="7030A0"/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A68D608D-8B9F-FB9B-2E6E-9F812EB445D9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</a:t>
            </a:r>
            <a:endParaRPr dirty="0"/>
          </a:p>
        </p:txBody>
      </p:sp>
      <p:pic>
        <p:nvPicPr>
          <p:cNvPr id="4" name="10_29">
            <a:hlinkClick r:id="" action="ppaction://media"/>
            <a:extLst>
              <a:ext uri="{FF2B5EF4-FFF2-40B4-BE49-F238E27FC236}">
                <a16:creationId xmlns:a16="http://schemas.microsoft.com/office/drawing/2014/main" id="{FA3CB3C5-DAD1-6856-A446-CC775E37A3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54559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85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8A5E2B82-DE22-3C57-B310-537581A42B27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en-US" dirty="0"/>
              <a:t>ALAN</a:t>
            </a:r>
            <a:endParaRPr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D70AF98-5AEC-608B-D2B8-175FF1A278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088" y="2046795"/>
            <a:ext cx="8393901" cy="886964"/>
          </a:xfrm>
          <a:prstGeom prst="rect">
            <a:avLst/>
          </a:prstGeom>
        </p:spPr>
      </p:pic>
      <p:pic>
        <p:nvPicPr>
          <p:cNvPr id="2" name="10_3">
            <a:hlinkClick r:id="" action="ppaction://media"/>
            <a:extLst>
              <a:ext uri="{FF2B5EF4-FFF2-40B4-BE49-F238E27FC236}">
                <a16:creationId xmlns:a16="http://schemas.microsoft.com/office/drawing/2014/main" id="{49F43EA0-6216-74C9-1830-550FD8BD7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71626" y="61364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8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0553DF98-C839-96A2-B373-3999EB35C822}"/>
              </a:ext>
            </a:extLst>
          </p:cNvPr>
          <p:cNvCxnSpPr>
            <a:cxnSpLocks/>
          </p:cNvCxnSpPr>
          <p:nvPr/>
        </p:nvCxnSpPr>
        <p:spPr>
          <a:xfrm>
            <a:off x="2825198" y="4230341"/>
            <a:ext cx="2989193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28941" y="1875868"/>
            <a:ext cx="812925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Çap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: Merkez noktadan geçen, en uzun kirişe denir. 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2825199" y="2907196"/>
            <a:ext cx="2989193" cy="2646293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D124E45-66D9-0A46-3CCE-6BCCA5CC8C25}"/>
              </a:ext>
            </a:extLst>
          </p:cNvPr>
          <p:cNvCxnSpPr/>
          <p:nvPr/>
        </p:nvCxnSpPr>
        <p:spPr>
          <a:xfrm flipV="1">
            <a:off x="2765563" y="2713382"/>
            <a:ext cx="3317185" cy="327992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73784B1F-035D-9FBC-2169-98FFAF5DE8CC}"/>
              </a:ext>
            </a:extLst>
          </p:cNvPr>
          <p:cNvSpPr txBox="1"/>
          <p:nvPr/>
        </p:nvSpPr>
        <p:spPr>
          <a:xfrm>
            <a:off x="6023113" y="2574655"/>
            <a:ext cx="56586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70C0"/>
                </a:solidFill>
              </a:rPr>
              <a:t>Teğet</a:t>
            </a:r>
            <a:endParaRPr lang="en-US" sz="1350" b="1" dirty="0">
              <a:solidFill>
                <a:srgbClr val="0070C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69B1B5-BCE3-C551-0392-541E4E35FB56}"/>
              </a:ext>
            </a:extLst>
          </p:cNvPr>
          <p:cNvSpPr/>
          <p:nvPr/>
        </p:nvSpPr>
        <p:spPr>
          <a:xfrm>
            <a:off x="4284387" y="418934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0264B1F-F268-BDF2-179A-07485547E12E}"/>
              </a:ext>
            </a:extLst>
          </p:cNvPr>
          <p:cNvSpPr txBox="1"/>
          <p:nvPr/>
        </p:nvSpPr>
        <p:spPr>
          <a:xfrm>
            <a:off x="4284386" y="377564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2383174" y="405798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1742F7C-CB53-AA52-79E4-8A6E69BCAF7A}"/>
              </a:ext>
            </a:extLst>
          </p:cNvPr>
          <p:cNvSpPr txBox="1"/>
          <p:nvPr/>
        </p:nvSpPr>
        <p:spPr>
          <a:xfrm>
            <a:off x="5887779" y="400580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82E3E00E-CCA0-E122-4B30-65426F1F0689}"/>
              </a:ext>
            </a:extLst>
          </p:cNvPr>
          <p:cNvSpPr txBox="1"/>
          <p:nvPr/>
        </p:nvSpPr>
        <p:spPr>
          <a:xfrm>
            <a:off x="4095934" y="4284405"/>
            <a:ext cx="4539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chemeClr val="accent2">
                    <a:lumMod val="75000"/>
                  </a:schemeClr>
                </a:solidFill>
              </a:rPr>
              <a:t>Çap</a:t>
            </a:r>
            <a:endParaRPr lang="en-US" sz="13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8836306-6E09-6823-1C60-D74E80E40604}"/>
              </a:ext>
            </a:extLst>
          </p:cNvPr>
          <p:cNvSpPr txBox="1"/>
          <p:nvPr/>
        </p:nvSpPr>
        <p:spPr>
          <a:xfrm>
            <a:off x="4053526" y="261647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DD53F858-8A6B-6360-5587-6A5CF8B0F9A2}"/>
              </a:ext>
            </a:extLst>
          </p:cNvPr>
          <p:cNvCxnSpPr>
            <a:cxnSpLocks/>
          </p:cNvCxnSpPr>
          <p:nvPr/>
        </p:nvCxnSpPr>
        <p:spPr>
          <a:xfrm flipV="1">
            <a:off x="2609022" y="5287583"/>
            <a:ext cx="3824081" cy="500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503E7AA-10E1-BBB4-8AC0-EA74FF09C198}"/>
              </a:ext>
            </a:extLst>
          </p:cNvPr>
          <p:cNvSpPr txBox="1"/>
          <p:nvPr/>
        </p:nvSpPr>
        <p:spPr>
          <a:xfrm>
            <a:off x="3257817" y="5300046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C62D18C-CC54-EFBB-9563-D73B94D3FC8C}"/>
              </a:ext>
            </a:extLst>
          </p:cNvPr>
          <p:cNvSpPr txBox="1"/>
          <p:nvPr/>
        </p:nvSpPr>
        <p:spPr>
          <a:xfrm>
            <a:off x="5161160" y="525159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00892E59-C803-0EA4-0CD3-1B3E9AA339C8}"/>
              </a:ext>
            </a:extLst>
          </p:cNvPr>
          <p:cNvSpPr txBox="1"/>
          <p:nvPr/>
        </p:nvSpPr>
        <p:spPr>
          <a:xfrm>
            <a:off x="6456977" y="5113099"/>
            <a:ext cx="6111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B050"/>
                </a:solidFill>
              </a:rPr>
              <a:t>Kesen</a:t>
            </a:r>
            <a:endParaRPr lang="en-US" sz="1350" b="1" dirty="0">
              <a:solidFill>
                <a:srgbClr val="00B050"/>
              </a:solidFill>
            </a:endParaRP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6862F14B-986E-91D1-EEEA-237234E852AE}"/>
              </a:ext>
            </a:extLst>
          </p:cNvPr>
          <p:cNvSpPr txBox="1"/>
          <p:nvPr/>
        </p:nvSpPr>
        <p:spPr>
          <a:xfrm>
            <a:off x="2683212" y="475886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0542A091-0DDD-07C8-5076-F24348928BCA}"/>
              </a:ext>
            </a:extLst>
          </p:cNvPr>
          <p:cNvSpPr txBox="1"/>
          <p:nvPr/>
        </p:nvSpPr>
        <p:spPr>
          <a:xfrm>
            <a:off x="5851711" y="445029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Düz Bağlayıcı 26">
            <a:extLst>
              <a:ext uri="{FF2B5EF4-FFF2-40B4-BE49-F238E27FC236}">
                <a16:creationId xmlns:a16="http://schemas.microsoft.com/office/drawing/2014/main" id="{79607989-917B-7D7D-78E0-D900EA11FBC1}"/>
              </a:ext>
            </a:extLst>
          </p:cNvPr>
          <p:cNvCxnSpPr/>
          <p:nvPr/>
        </p:nvCxnSpPr>
        <p:spPr>
          <a:xfrm flipV="1">
            <a:off x="3056283" y="4629192"/>
            <a:ext cx="2683565" cy="30856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4FBE55FE-E857-ADC3-F92E-5AAFD52E0E8F}"/>
              </a:ext>
            </a:extLst>
          </p:cNvPr>
          <p:cNvSpPr txBox="1"/>
          <p:nvPr/>
        </p:nvSpPr>
        <p:spPr>
          <a:xfrm>
            <a:off x="4611050" y="4734851"/>
            <a:ext cx="4956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7030A0"/>
                </a:solidFill>
              </a:rPr>
              <a:t>Kiriş</a:t>
            </a:r>
            <a:endParaRPr lang="en-US" sz="1350" b="1" dirty="0">
              <a:solidFill>
                <a:srgbClr val="7030A0"/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F5AF9E96-6EA5-1727-A5B4-7743C84B443D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</a:t>
            </a:r>
            <a:endParaRPr dirty="0"/>
          </a:p>
        </p:txBody>
      </p:sp>
      <p:pic>
        <p:nvPicPr>
          <p:cNvPr id="4" name="10_30">
            <a:hlinkClick r:id="" action="ppaction://media"/>
            <a:extLst>
              <a:ext uri="{FF2B5EF4-FFF2-40B4-BE49-F238E27FC236}">
                <a16:creationId xmlns:a16="http://schemas.microsoft.com/office/drawing/2014/main" id="{E88781C6-CCE2-C8D9-3C43-4A02C86B33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90820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68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4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0553DF98-C839-96A2-B373-3999EB35C822}"/>
              </a:ext>
            </a:extLst>
          </p:cNvPr>
          <p:cNvCxnSpPr>
            <a:cxnSpLocks/>
          </p:cNvCxnSpPr>
          <p:nvPr/>
        </p:nvCxnSpPr>
        <p:spPr>
          <a:xfrm>
            <a:off x="2825198" y="4230341"/>
            <a:ext cx="2989193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28941" y="1875868"/>
            <a:ext cx="812925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solidFill>
                  <a:srgbClr val="00B05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Kesen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: Çemberi iki noktada kesen doğruya denir. 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2825199" y="2907196"/>
            <a:ext cx="2989193" cy="2646293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D124E45-66D9-0A46-3CCE-6BCCA5CC8C25}"/>
              </a:ext>
            </a:extLst>
          </p:cNvPr>
          <p:cNvCxnSpPr/>
          <p:nvPr/>
        </p:nvCxnSpPr>
        <p:spPr>
          <a:xfrm flipV="1">
            <a:off x="2765563" y="2713382"/>
            <a:ext cx="3317185" cy="327992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73784B1F-035D-9FBC-2169-98FFAF5DE8CC}"/>
              </a:ext>
            </a:extLst>
          </p:cNvPr>
          <p:cNvSpPr txBox="1"/>
          <p:nvPr/>
        </p:nvSpPr>
        <p:spPr>
          <a:xfrm>
            <a:off x="6023113" y="2574655"/>
            <a:ext cx="56586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70C0"/>
                </a:solidFill>
              </a:rPr>
              <a:t>Teğet</a:t>
            </a:r>
            <a:endParaRPr lang="en-US" sz="1350" b="1" dirty="0">
              <a:solidFill>
                <a:srgbClr val="0070C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69B1B5-BCE3-C551-0392-541E4E35FB56}"/>
              </a:ext>
            </a:extLst>
          </p:cNvPr>
          <p:cNvSpPr/>
          <p:nvPr/>
        </p:nvSpPr>
        <p:spPr>
          <a:xfrm>
            <a:off x="4284387" y="418934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0264B1F-F268-BDF2-179A-07485547E12E}"/>
              </a:ext>
            </a:extLst>
          </p:cNvPr>
          <p:cNvSpPr txBox="1"/>
          <p:nvPr/>
        </p:nvSpPr>
        <p:spPr>
          <a:xfrm>
            <a:off x="4284386" y="377564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2383174" y="405798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1742F7C-CB53-AA52-79E4-8A6E69BCAF7A}"/>
              </a:ext>
            </a:extLst>
          </p:cNvPr>
          <p:cNvSpPr txBox="1"/>
          <p:nvPr/>
        </p:nvSpPr>
        <p:spPr>
          <a:xfrm>
            <a:off x="5887779" y="400580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82E3E00E-CCA0-E122-4B30-65426F1F0689}"/>
              </a:ext>
            </a:extLst>
          </p:cNvPr>
          <p:cNvSpPr txBox="1"/>
          <p:nvPr/>
        </p:nvSpPr>
        <p:spPr>
          <a:xfrm>
            <a:off x="4095934" y="4284405"/>
            <a:ext cx="4539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chemeClr val="accent2">
                    <a:lumMod val="75000"/>
                  </a:schemeClr>
                </a:solidFill>
              </a:rPr>
              <a:t>Çap</a:t>
            </a:r>
            <a:endParaRPr lang="en-US" sz="13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8836306-6E09-6823-1C60-D74E80E40604}"/>
              </a:ext>
            </a:extLst>
          </p:cNvPr>
          <p:cNvSpPr txBox="1"/>
          <p:nvPr/>
        </p:nvSpPr>
        <p:spPr>
          <a:xfrm>
            <a:off x="4053526" y="261647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DD53F858-8A6B-6360-5587-6A5CF8B0F9A2}"/>
              </a:ext>
            </a:extLst>
          </p:cNvPr>
          <p:cNvCxnSpPr>
            <a:cxnSpLocks/>
          </p:cNvCxnSpPr>
          <p:nvPr/>
        </p:nvCxnSpPr>
        <p:spPr>
          <a:xfrm flipV="1">
            <a:off x="2609022" y="5287583"/>
            <a:ext cx="3824081" cy="500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503E7AA-10E1-BBB4-8AC0-EA74FF09C198}"/>
              </a:ext>
            </a:extLst>
          </p:cNvPr>
          <p:cNvSpPr txBox="1"/>
          <p:nvPr/>
        </p:nvSpPr>
        <p:spPr>
          <a:xfrm>
            <a:off x="3257817" y="5300046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C62D18C-CC54-EFBB-9563-D73B94D3FC8C}"/>
              </a:ext>
            </a:extLst>
          </p:cNvPr>
          <p:cNvSpPr txBox="1"/>
          <p:nvPr/>
        </p:nvSpPr>
        <p:spPr>
          <a:xfrm>
            <a:off x="5161160" y="525159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00892E59-C803-0EA4-0CD3-1B3E9AA339C8}"/>
              </a:ext>
            </a:extLst>
          </p:cNvPr>
          <p:cNvSpPr txBox="1"/>
          <p:nvPr/>
        </p:nvSpPr>
        <p:spPr>
          <a:xfrm>
            <a:off x="6456977" y="5113099"/>
            <a:ext cx="6111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B050"/>
                </a:solidFill>
              </a:rPr>
              <a:t>Kesen</a:t>
            </a:r>
            <a:endParaRPr lang="en-US" sz="1350" b="1" dirty="0">
              <a:solidFill>
                <a:srgbClr val="00B050"/>
              </a:solidFill>
            </a:endParaRP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6862F14B-986E-91D1-EEEA-237234E852AE}"/>
              </a:ext>
            </a:extLst>
          </p:cNvPr>
          <p:cNvSpPr txBox="1"/>
          <p:nvPr/>
        </p:nvSpPr>
        <p:spPr>
          <a:xfrm>
            <a:off x="2683212" y="475886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0542A091-0DDD-07C8-5076-F24348928BCA}"/>
              </a:ext>
            </a:extLst>
          </p:cNvPr>
          <p:cNvSpPr txBox="1"/>
          <p:nvPr/>
        </p:nvSpPr>
        <p:spPr>
          <a:xfrm>
            <a:off x="5851711" y="445029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Düz Bağlayıcı 26">
            <a:extLst>
              <a:ext uri="{FF2B5EF4-FFF2-40B4-BE49-F238E27FC236}">
                <a16:creationId xmlns:a16="http://schemas.microsoft.com/office/drawing/2014/main" id="{79607989-917B-7D7D-78E0-D900EA11FBC1}"/>
              </a:ext>
            </a:extLst>
          </p:cNvPr>
          <p:cNvCxnSpPr/>
          <p:nvPr/>
        </p:nvCxnSpPr>
        <p:spPr>
          <a:xfrm flipV="1">
            <a:off x="3056283" y="4629192"/>
            <a:ext cx="2683565" cy="30856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4FBE55FE-E857-ADC3-F92E-5AAFD52E0E8F}"/>
              </a:ext>
            </a:extLst>
          </p:cNvPr>
          <p:cNvSpPr txBox="1"/>
          <p:nvPr/>
        </p:nvSpPr>
        <p:spPr>
          <a:xfrm>
            <a:off x="4611050" y="4734851"/>
            <a:ext cx="4956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7030A0"/>
                </a:solidFill>
              </a:rPr>
              <a:t>Kiriş</a:t>
            </a:r>
            <a:endParaRPr lang="en-US" sz="1350" b="1" dirty="0">
              <a:solidFill>
                <a:srgbClr val="7030A0"/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E4E53F58-E87A-8369-720F-9996C4B6F966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</a:t>
            </a:r>
            <a:endParaRPr dirty="0"/>
          </a:p>
        </p:txBody>
      </p:sp>
      <p:pic>
        <p:nvPicPr>
          <p:cNvPr id="4" name="10_31">
            <a:hlinkClick r:id="" action="ppaction://media"/>
            <a:extLst>
              <a:ext uri="{FF2B5EF4-FFF2-40B4-BE49-F238E27FC236}">
                <a16:creationId xmlns:a16="http://schemas.microsoft.com/office/drawing/2014/main" id="{41C3CA5D-5D01-E4C9-3E36-53C031A9FC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58200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618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0553DF98-C839-96A2-B373-3999EB35C822}"/>
              </a:ext>
            </a:extLst>
          </p:cNvPr>
          <p:cNvCxnSpPr>
            <a:cxnSpLocks/>
          </p:cNvCxnSpPr>
          <p:nvPr/>
        </p:nvCxnSpPr>
        <p:spPr>
          <a:xfrm>
            <a:off x="2825198" y="4230341"/>
            <a:ext cx="2989193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28941" y="1875868"/>
            <a:ext cx="812925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Teğet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: Çemberi bir noktadan kesen doğruya denir. 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2825199" y="2907196"/>
            <a:ext cx="2989193" cy="2646293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D124E45-66D9-0A46-3CCE-6BCCA5CC8C25}"/>
              </a:ext>
            </a:extLst>
          </p:cNvPr>
          <p:cNvCxnSpPr/>
          <p:nvPr/>
        </p:nvCxnSpPr>
        <p:spPr>
          <a:xfrm flipV="1">
            <a:off x="2765563" y="2713382"/>
            <a:ext cx="3317185" cy="327992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73784B1F-035D-9FBC-2169-98FFAF5DE8CC}"/>
              </a:ext>
            </a:extLst>
          </p:cNvPr>
          <p:cNvSpPr txBox="1"/>
          <p:nvPr/>
        </p:nvSpPr>
        <p:spPr>
          <a:xfrm>
            <a:off x="6023113" y="2574655"/>
            <a:ext cx="56586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70C0"/>
                </a:solidFill>
              </a:rPr>
              <a:t>Teğet</a:t>
            </a:r>
            <a:endParaRPr lang="en-US" sz="1350" b="1" dirty="0">
              <a:solidFill>
                <a:srgbClr val="0070C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69B1B5-BCE3-C551-0392-541E4E35FB56}"/>
              </a:ext>
            </a:extLst>
          </p:cNvPr>
          <p:cNvSpPr/>
          <p:nvPr/>
        </p:nvSpPr>
        <p:spPr>
          <a:xfrm>
            <a:off x="4284387" y="418934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0264B1F-F268-BDF2-179A-07485547E12E}"/>
              </a:ext>
            </a:extLst>
          </p:cNvPr>
          <p:cNvSpPr txBox="1"/>
          <p:nvPr/>
        </p:nvSpPr>
        <p:spPr>
          <a:xfrm>
            <a:off x="4284386" y="377564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2383174" y="405798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1742F7C-CB53-AA52-79E4-8A6E69BCAF7A}"/>
              </a:ext>
            </a:extLst>
          </p:cNvPr>
          <p:cNvSpPr txBox="1"/>
          <p:nvPr/>
        </p:nvSpPr>
        <p:spPr>
          <a:xfrm>
            <a:off x="5887779" y="400580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82E3E00E-CCA0-E122-4B30-65426F1F0689}"/>
              </a:ext>
            </a:extLst>
          </p:cNvPr>
          <p:cNvSpPr txBox="1"/>
          <p:nvPr/>
        </p:nvSpPr>
        <p:spPr>
          <a:xfrm>
            <a:off x="4095934" y="4284405"/>
            <a:ext cx="4539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chemeClr val="accent2">
                    <a:lumMod val="75000"/>
                  </a:schemeClr>
                </a:solidFill>
              </a:rPr>
              <a:t>Çap</a:t>
            </a:r>
            <a:endParaRPr lang="en-US" sz="13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8836306-6E09-6823-1C60-D74E80E40604}"/>
              </a:ext>
            </a:extLst>
          </p:cNvPr>
          <p:cNvSpPr txBox="1"/>
          <p:nvPr/>
        </p:nvSpPr>
        <p:spPr>
          <a:xfrm>
            <a:off x="4053526" y="261647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DD53F858-8A6B-6360-5587-6A5CF8B0F9A2}"/>
              </a:ext>
            </a:extLst>
          </p:cNvPr>
          <p:cNvCxnSpPr>
            <a:cxnSpLocks/>
          </p:cNvCxnSpPr>
          <p:nvPr/>
        </p:nvCxnSpPr>
        <p:spPr>
          <a:xfrm flipV="1">
            <a:off x="2609022" y="5287583"/>
            <a:ext cx="3824081" cy="500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503E7AA-10E1-BBB4-8AC0-EA74FF09C198}"/>
              </a:ext>
            </a:extLst>
          </p:cNvPr>
          <p:cNvSpPr txBox="1"/>
          <p:nvPr/>
        </p:nvSpPr>
        <p:spPr>
          <a:xfrm>
            <a:off x="3257817" y="5300046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C62D18C-CC54-EFBB-9563-D73B94D3FC8C}"/>
              </a:ext>
            </a:extLst>
          </p:cNvPr>
          <p:cNvSpPr txBox="1"/>
          <p:nvPr/>
        </p:nvSpPr>
        <p:spPr>
          <a:xfrm>
            <a:off x="5161160" y="525159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00892E59-C803-0EA4-0CD3-1B3E9AA339C8}"/>
              </a:ext>
            </a:extLst>
          </p:cNvPr>
          <p:cNvSpPr txBox="1"/>
          <p:nvPr/>
        </p:nvSpPr>
        <p:spPr>
          <a:xfrm>
            <a:off x="6456977" y="5113099"/>
            <a:ext cx="6111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B050"/>
                </a:solidFill>
              </a:rPr>
              <a:t>Kesen</a:t>
            </a:r>
            <a:endParaRPr lang="en-US" sz="1350" b="1" dirty="0">
              <a:solidFill>
                <a:srgbClr val="00B050"/>
              </a:solidFill>
            </a:endParaRP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6862F14B-986E-91D1-EEEA-237234E852AE}"/>
              </a:ext>
            </a:extLst>
          </p:cNvPr>
          <p:cNvSpPr txBox="1"/>
          <p:nvPr/>
        </p:nvSpPr>
        <p:spPr>
          <a:xfrm>
            <a:off x="2683212" y="475886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0542A091-0DDD-07C8-5076-F24348928BCA}"/>
              </a:ext>
            </a:extLst>
          </p:cNvPr>
          <p:cNvSpPr txBox="1"/>
          <p:nvPr/>
        </p:nvSpPr>
        <p:spPr>
          <a:xfrm>
            <a:off x="5851711" y="445029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Düz Bağlayıcı 26">
            <a:extLst>
              <a:ext uri="{FF2B5EF4-FFF2-40B4-BE49-F238E27FC236}">
                <a16:creationId xmlns:a16="http://schemas.microsoft.com/office/drawing/2014/main" id="{79607989-917B-7D7D-78E0-D900EA11FBC1}"/>
              </a:ext>
            </a:extLst>
          </p:cNvPr>
          <p:cNvCxnSpPr/>
          <p:nvPr/>
        </p:nvCxnSpPr>
        <p:spPr>
          <a:xfrm flipV="1">
            <a:off x="3056283" y="4629192"/>
            <a:ext cx="2683565" cy="30856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4FBE55FE-E857-ADC3-F92E-5AAFD52E0E8F}"/>
              </a:ext>
            </a:extLst>
          </p:cNvPr>
          <p:cNvSpPr txBox="1"/>
          <p:nvPr/>
        </p:nvSpPr>
        <p:spPr>
          <a:xfrm>
            <a:off x="4611050" y="4734851"/>
            <a:ext cx="4956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7030A0"/>
                </a:solidFill>
              </a:rPr>
              <a:t>Kiriş</a:t>
            </a:r>
            <a:endParaRPr lang="en-US" sz="1350" b="1" dirty="0">
              <a:solidFill>
                <a:srgbClr val="7030A0"/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885ECB10-E79A-5F24-A406-D8A629CC7BAD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</a:t>
            </a:r>
            <a:endParaRPr dirty="0"/>
          </a:p>
        </p:txBody>
      </p:sp>
      <p:pic>
        <p:nvPicPr>
          <p:cNvPr id="4" name="10_32">
            <a:hlinkClick r:id="" action="ppaction://media"/>
            <a:extLst>
              <a:ext uri="{FF2B5EF4-FFF2-40B4-BE49-F238E27FC236}">
                <a16:creationId xmlns:a16="http://schemas.microsoft.com/office/drawing/2014/main" id="{7BFB2313-7D4D-6250-62DB-6C2229F03F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5800" y="62656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532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0553DF98-C839-96A2-B373-3999EB35C822}"/>
              </a:ext>
            </a:extLst>
          </p:cNvPr>
          <p:cNvCxnSpPr>
            <a:cxnSpLocks/>
          </p:cNvCxnSpPr>
          <p:nvPr/>
        </p:nvCxnSpPr>
        <p:spPr>
          <a:xfrm>
            <a:off x="2825198" y="4230341"/>
            <a:ext cx="2989193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28941" y="1875868"/>
            <a:ext cx="8129259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Yay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: Bir çemberin farklı iki noktası ile bunlar arasındaki noktalardan oluşan kümeye denir. </a:t>
            </a:r>
            <a:endParaRPr lang="en-US" sz="1875" b="1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2825199" y="2907196"/>
            <a:ext cx="2989193" cy="2646293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AD124E45-66D9-0A46-3CCE-6BCCA5CC8C25}"/>
              </a:ext>
            </a:extLst>
          </p:cNvPr>
          <p:cNvCxnSpPr/>
          <p:nvPr/>
        </p:nvCxnSpPr>
        <p:spPr>
          <a:xfrm flipV="1">
            <a:off x="2765563" y="2713382"/>
            <a:ext cx="3317185" cy="327992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etin kutusu 7">
            <a:extLst>
              <a:ext uri="{FF2B5EF4-FFF2-40B4-BE49-F238E27FC236}">
                <a16:creationId xmlns:a16="http://schemas.microsoft.com/office/drawing/2014/main" id="{73784B1F-035D-9FBC-2169-98FFAF5DE8CC}"/>
              </a:ext>
            </a:extLst>
          </p:cNvPr>
          <p:cNvSpPr txBox="1"/>
          <p:nvPr/>
        </p:nvSpPr>
        <p:spPr>
          <a:xfrm>
            <a:off x="6023113" y="2574655"/>
            <a:ext cx="56586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70C0"/>
                </a:solidFill>
              </a:rPr>
              <a:t>Teğet</a:t>
            </a:r>
            <a:endParaRPr lang="en-US" sz="1350" b="1" dirty="0">
              <a:solidFill>
                <a:srgbClr val="0070C0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69B1B5-BCE3-C551-0392-541E4E35FB56}"/>
              </a:ext>
            </a:extLst>
          </p:cNvPr>
          <p:cNvSpPr/>
          <p:nvPr/>
        </p:nvSpPr>
        <p:spPr>
          <a:xfrm>
            <a:off x="4284387" y="418934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0264B1F-F268-BDF2-179A-07485547E12E}"/>
              </a:ext>
            </a:extLst>
          </p:cNvPr>
          <p:cNvSpPr txBox="1"/>
          <p:nvPr/>
        </p:nvSpPr>
        <p:spPr>
          <a:xfrm>
            <a:off x="4284386" y="377564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2383174" y="405798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71742F7C-CB53-AA52-79E4-8A6E69BCAF7A}"/>
              </a:ext>
            </a:extLst>
          </p:cNvPr>
          <p:cNvSpPr txBox="1"/>
          <p:nvPr/>
        </p:nvSpPr>
        <p:spPr>
          <a:xfrm>
            <a:off x="5887779" y="400580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82E3E00E-CCA0-E122-4B30-65426F1F0689}"/>
              </a:ext>
            </a:extLst>
          </p:cNvPr>
          <p:cNvSpPr txBox="1"/>
          <p:nvPr/>
        </p:nvSpPr>
        <p:spPr>
          <a:xfrm>
            <a:off x="4095934" y="4284405"/>
            <a:ext cx="45397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chemeClr val="accent2">
                    <a:lumMod val="75000"/>
                  </a:schemeClr>
                </a:solidFill>
              </a:rPr>
              <a:t>Çap</a:t>
            </a:r>
            <a:endParaRPr lang="en-US" sz="13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58836306-6E09-6823-1C60-D74E80E40604}"/>
              </a:ext>
            </a:extLst>
          </p:cNvPr>
          <p:cNvSpPr txBox="1"/>
          <p:nvPr/>
        </p:nvSpPr>
        <p:spPr>
          <a:xfrm>
            <a:off x="4053526" y="261647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9" name="Düz Ok Bağlayıcısı 18">
            <a:extLst>
              <a:ext uri="{FF2B5EF4-FFF2-40B4-BE49-F238E27FC236}">
                <a16:creationId xmlns:a16="http://schemas.microsoft.com/office/drawing/2014/main" id="{DD53F858-8A6B-6360-5587-6A5CF8B0F9A2}"/>
              </a:ext>
            </a:extLst>
          </p:cNvPr>
          <p:cNvCxnSpPr>
            <a:cxnSpLocks/>
          </p:cNvCxnSpPr>
          <p:nvPr/>
        </p:nvCxnSpPr>
        <p:spPr>
          <a:xfrm flipV="1">
            <a:off x="2609022" y="5287583"/>
            <a:ext cx="3824081" cy="5004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etin kutusu 20">
            <a:extLst>
              <a:ext uri="{FF2B5EF4-FFF2-40B4-BE49-F238E27FC236}">
                <a16:creationId xmlns:a16="http://schemas.microsoft.com/office/drawing/2014/main" id="{7503E7AA-10E1-BBB4-8AC0-EA74FF09C198}"/>
              </a:ext>
            </a:extLst>
          </p:cNvPr>
          <p:cNvSpPr txBox="1"/>
          <p:nvPr/>
        </p:nvSpPr>
        <p:spPr>
          <a:xfrm>
            <a:off x="3257817" y="5300046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0C62D18C-CC54-EFBB-9563-D73B94D3FC8C}"/>
              </a:ext>
            </a:extLst>
          </p:cNvPr>
          <p:cNvSpPr txBox="1"/>
          <p:nvPr/>
        </p:nvSpPr>
        <p:spPr>
          <a:xfrm>
            <a:off x="5161160" y="525159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00892E59-C803-0EA4-0CD3-1B3E9AA339C8}"/>
              </a:ext>
            </a:extLst>
          </p:cNvPr>
          <p:cNvSpPr txBox="1"/>
          <p:nvPr/>
        </p:nvSpPr>
        <p:spPr>
          <a:xfrm>
            <a:off x="6456977" y="5113099"/>
            <a:ext cx="6111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00B050"/>
                </a:solidFill>
              </a:rPr>
              <a:t>Kesen</a:t>
            </a:r>
            <a:endParaRPr lang="en-US" sz="1350" b="1" dirty="0">
              <a:solidFill>
                <a:srgbClr val="00B050"/>
              </a:solidFill>
            </a:endParaRPr>
          </a:p>
        </p:txBody>
      </p:sp>
      <p:sp>
        <p:nvSpPr>
          <p:cNvPr id="24" name="Metin kutusu 23">
            <a:extLst>
              <a:ext uri="{FF2B5EF4-FFF2-40B4-BE49-F238E27FC236}">
                <a16:creationId xmlns:a16="http://schemas.microsoft.com/office/drawing/2014/main" id="{6862F14B-986E-91D1-EEEA-237234E852AE}"/>
              </a:ext>
            </a:extLst>
          </p:cNvPr>
          <p:cNvSpPr txBox="1"/>
          <p:nvPr/>
        </p:nvSpPr>
        <p:spPr>
          <a:xfrm>
            <a:off x="2683212" y="475886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Metin kutusu 24">
            <a:extLst>
              <a:ext uri="{FF2B5EF4-FFF2-40B4-BE49-F238E27FC236}">
                <a16:creationId xmlns:a16="http://schemas.microsoft.com/office/drawing/2014/main" id="{0542A091-0DDD-07C8-5076-F24348928BCA}"/>
              </a:ext>
            </a:extLst>
          </p:cNvPr>
          <p:cNvSpPr txBox="1"/>
          <p:nvPr/>
        </p:nvSpPr>
        <p:spPr>
          <a:xfrm>
            <a:off x="5851711" y="445029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Düz Bağlayıcı 26">
            <a:extLst>
              <a:ext uri="{FF2B5EF4-FFF2-40B4-BE49-F238E27FC236}">
                <a16:creationId xmlns:a16="http://schemas.microsoft.com/office/drawing/2014/main" id="{79607989-917B-7D7D-78E0-D900EA11FBC1}"/>
              </a:ext>
            </a:extLst>
          </p:cNvPr>
          <p:cNvCxnSpPr/>
          <p:nvPr/>
        </p:nvCxnSpPr>
        <p:spPr>
          <a:xfrm flipV="1">
            <a:off x="3056283" y="4629192"/>
            <a:ext cx="2683565" cy="30856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4FBE55FE-E857-ADC3-F92E-5AAFD52E0E8F}"/>
              </a:ext>
            </a:extLst>
          </p:cNvPr>
          <p:cNvSpPr txBox="1"/>
          <p:nvPr/>
        </p:nvSpPr>
        <p:spPr>
          <a:xfrm>
            <a:off x="4611050" y="4734851"/>
            <a:ext cx="49564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7030A0"/>
                </a:solidFill>
              </a:rPr>
              <a:t>Kiriş</a:t>
            </a:r>
            <a:endParaRPr lang="en-US" sz="1350" b="1" dirty="0">
              <a:solidFill>
                <a:srgbClr val="7030A0"/>
              </a:solidFill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4813AF5A-6A96-5457-DF68-A8A20A61F8AB}"/>
              </a:ext>
            </a:extLst>
          </p:cNvPr>
          <p:cNvSpPr txBox="1"/>
          <p:nvPr/>
        </p:nvSpPr>
        <p:spPr>
          <a:xfrm>
            <a:off x="4043329" y="5552222"/>
            <a:ext cx="4261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350" b="1" dirty="0">
                <a:solidFill>
                  <a:srgbClr val="C00000"/>
                </a:solidFill>
              </a:rPr>
              <a:t>Yay</a:t>
            </a:r>
            <a:endParaRPr lang="en-US" sz="1350" b="1" dirty="0">
              <a:solidFill>
                <a:srgbClr val="C00000"/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3C991AB9-B6DA-B454-D96E-EFBC3502C596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</a:t>
            </a:r>
            <a:endParaRPr dirty="0"/>
          </a:p>
        </p:txBody>
      </p:sp>
      <p:pic>
        <p:nvPicPr>
          <p:cNvPr id="4" name="10_33">
            <a:hlinkClick r:id="" action="ppaction://media"/>
            <a:extLst>
              <a:ext uri="{FF2B5EF4-FFF2-40B4-BE49-F238E27FC236}">
                <a16:creationId xmlns:a16="http://schemas.microsoft.com/office/drawing/2014/main" id="{306F72F6-9A64-F186-F4A5-CB34840747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82690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90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B9E04-9D19-F6C0-8C23-E83887F1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E8CEEB-F4F0-C3D9-384F-127E04AE4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ÇEMBERDE AÇI ÖZELLİKLERİ</a:t>
            </a:r>
          </a:p>
        </p:txBody>
      </p:sp>
    </p:spTree>
    <p:extLst>
      <p:ext uri="{BB962C8B-B14F-4D97-AF65-F5344CB8AC3E}">
        <p14:creationId xmlns:p14="http://schemas.microsoft.com/office/powerpoint/2010/main" val="6098240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49CAE045-93FC-F456-635D-3CEA89C5D634}"/>
              </a:ext>
            </a:extLst>
          </p:cNvPr>
          <p:cNvCxnSpPr>
            <a:cxnSpLocks/>
          </p:cNvCxnSpPr>
          <p:nvPr/>
        </p:nvCxnSpPr>
        <p:spPr>
          <a:xfrm flipV="1">
            <a:off x="4345237" y="3145735"/>
            <a:ext cx="835535" cy="107989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0553DF98-C839-96A2-B373-3999EB35C822}"/>
              </a:ext>
            </a:extLst>
          </p:cNvPr>
          <p:cNvCxnSpPr>
            <a:cxnSpLocks/>
            <a:stCxn id="10" idx="5"/>
          </p:cNvCxnSpPr>
          <p:nvPr/>
        </p:nvCxnSpPr>
        <p:spPr>
          <a:xfrm>
            <a:off x="4375055" y="4270485"/>
            <a:ext cx="1238069" cy="619568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28941" y="1875868"/>
            <a:ext cx="8129259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Merkez Açı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: Köşesi çemberin merkezinde olan açıya denir.</a:t>
            </a:r>
          </a:p>
          <a:p>
            <a:pPr algn="just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Merkez Açının </a:t>
            </a:r>
            <a:r>
              <a:rPr lang="tr-TR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Ölüçüsü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 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Gördüğü yayın ölçüsüne eşittir.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2825199" y="2907196"/>
            <a:ext cx="2989193" cy="2646293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69B1B5-BCE3-C551-0392-541E4E35FB56}"/>
              </a:ext>
            </a:extLst>
          </p:cNvPr>
          <p:cNvSpPr/>
          <p:nvPr/>
        </p:nvSpPr>
        <p:spPr>
          <a:xfrm>
            <a:off x="4284387" y="418934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0264B1F-F268-BDF2-179A-07485547E12E}"/>
              </a:ext>
            </a:extLst>
          </p:cNvPr>
          <p:cNvSpPr txBox="1"/>
          <p:nvPr/>
        </p:nvSpPr>
        <p:spPr>
          <a:xfrm>
            <a:off x="3941133" y="3943350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5187286" y="275958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Ay 28">
            <a:extLst>
              <a:ext uri="{FF2B5EF4-FFF2-40B4-BE49-F238E27FC236}">
                <a16:creationId xmlns:a16="http://schemas.microsoft.com/office/drawing/2014/main" id="{13EDA0ED-DBC3-296D-E6A5-D6EDA8E37112}"/>
              </a:ext>
            </a:extLst>
          </p:cNvPr>
          <p:cNvSpPr/>
          <p:nvPr/>
        </p:nvSpPr>
        <p:spPr>
          <a:xfrm rot="10509568">
            <a:off x="4507570" y="4056300"/>
            <a:ext cx="181391" cy="293772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F9C7522F-9BE3-CB8B-1292-90A78DFE678A}"/>
              </a:ext>
            </a:extLst>
          </p:cNvPr>
          <p:cNvSpPr txBox="1"/>
          <p:nvPr/>
        </p:nvSpPr>
        <p:spPr>
          <a:xfrm>
            <a:off x="4737000" y="3971059"/>
            <a:ext cx="354584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5613124" y="480323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29">
            <a:extLst>
              <a:ext uri="{FF2B5EF4-FFF2-40B4-BE49-F238E27FC236}">
                <a16:creationId xmlns:a16="http://schemas.microsoft.com/office/drawing/2014/main" id="{39854917-280D-D230-0DF5-F5EB70843DB2}"/>
              </a:ext>
            </a:extLst>
          </p:cNvPr>
          <p:cNvSpPr txBox="1"/>
          <p:nvPr/>
        </p:nvSpPr>
        <p:spPr>
          <a:xfrm>
            <a:off x="5814392" y="3633672"/>
            <a:ext cx="354584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50" b="1" dirty="0"/>
              <a:t>α</a:t>
            </a:r>
            <a:endParaRPr lang="en-US" sz="2250" b="1" dirty="0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3FC98094-2830-68C7-848A-5C09E773CFEC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ÇEMBERDE AÇI ÖZELLİKLERİ</a:t>
            </a:r>
            <a:endParaRPr dirty="0"/>
          </a:p>
        </p:txBody>
      </p:sp>
      <p:pic>
        <p:nvPicPr>
          <p:cNvPr id="4" name="10_35">
            <a:hlinkClick r:id="" action="ppaction://media"/>
            <a:extLst>
              <a:ext uri="{FF2B5EF4-FFF2-40B4-BE49-F238E27FC236}">
                <a16:creationId xmlns:a16="http://schemas.microsoft.com/office/drawing/2014/main" id="{878D8B84-E91B-E857-3640-F38E725480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51272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45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49CAE045-93FC-F456-635D-3CEA89C5D634}"/>
              </a:ext>
            </a:extLst>
          </p:cNvPr>
          <p:cNvCxnSpPr>
            <a:cxnSpLocks/>
          </p:cNvCxnSpPr>
          <p:nvPr/>
        </p:nvCxnSpPr>
        <p:spPr>
          <a:xfrm flipV="1">
            <a:off x="2825199" y="3145735"/>
            <a:ext cx="2355574" cy="984841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0553DF98-C839-96A2-B373-3999EB35C822}"/>
              </a:ext>
            </a:extLst>
          </p:cNvPr>
          <p:cNvCxnSpPr>
            <a:cxnSpLocks/>
          </p:cNvCxnSpPr>
          <p:nvPr/>
        </p:nvCxnSpPr>
        <p:spPr>
          <a:xfrm>
            <a:off x="2825198" y="4130576"/>
            <a:ext cx="2787926" cy="759477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28941" y="1875868"/>
            <a:ext cx="8646970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Çevre Açı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: Köşesi çemberin üzerinde olan açıya denir.</a:t>
            </a:r>
          </a:p>
          <a:p>
            <a:pPr algn="just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Çevre Açının </a:t>
            </a:r>
            <a:r>
              <a:rPr lang="tr-TR" sz="1875" b="1" dirty="0" err="1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Ölüçüsü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 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Gördüğü yayın ölçüsünün yarısına  eşittir.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2825199" y="2907196"/>
            <a:ext cx="2989193" cy="2646293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69B1B5-BCE3-C551-0392-541E4E35FB56}"/>
              </a:ext>
            </a:extLst>
          </p:cNvPr>
          <p:cNvSpPr/>
          <p:nvPr/>
        </p:nvSpPr>
        <p:spPr>
          <a:xfrm>
            <a:off x="4284387" y="418934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0264B1F-F268-BDF2-179A-07485547E12E}"/>
              </a:ext>
            </a:extLst>
          </p:cNvPr>
          <p:cNvSpPr txBox="1"/>
          <p:nvPr/>
        </p:nvSpPr>
        <p:spPr>
          <a:xfrm>
            <a:off x="3941133" y="3943350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5187286" y="275958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Ay 28">
            <a:extLst>
              <a:ext uri="{FF2B5EF4-FFF2-40B4-BE49-F238E27FC236}">
                <a16:creationId xmlns:a16="http://schemas.microsoft.com/office/drawing/2014/main" id="{13EDA0ED-DBC3-296D-E6A5-D6EDA8E37112}"/>
              </a:ext>
            </a:extLst>
          </p:cNvPr>
          <p:cNvSpPr/>
          <p:nvPr/>
        </p:nvSpPr>
        <p:spPr>
          <a:xfrm rot="10509568">
            <a:off x="3237790" y="3950479"/>
            <a:ext cx="181391" cy="293772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F9C7522F-9BE3-CB8B-1292-90A78DFE678A}"/>
              </a:ext>
            </a:extLst>
          </p:cNvPr>
          <p:cNvSpPr txBox="1"/>
          <p:nvPr/>
        </p:nvSpPr>
        <p:spPr>
          <a:xfrm>
            <a:off x="3428162" y="3814843"/>
            <a:ext cx="354584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5613124" y="480323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>
            <a:off x="2522552" y="3943350"/>
            <a:ext cx="3428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29">
            <a:extLst>
              <a:ext uri="{FF2B5EF4-FFF2-40B4-BE49-F238E27FC236}">
                <a16:creationId xmlns:a16="http://schemas.microsoft.com/office/drawing/2014/main" id="{B4BEC7CB-E8BE-9E54-B8C0-9AD8024425D2}"/>
              </a:ext>
            </a:extLst>
          </p:cNvPr>
          <p:cNvSpPr txBox="1"/>
          <p:nvPr/>
        </p:nvSpPr>
        <p:spPr>
          <a:xfrm>
            <a:off x="5814392" y="3633672"/>
            <a:ext cx="62388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50" b="1" dirty="0"/>
              <a:t>α</a:t>
            </a:r>
            <a:r>
              <a:rPr lang="en-US" sz="2250" b="1" dirty="0"/>
              <a:t>/2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9A1622-E898-F6BE-9FD9-EFA813E14122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ÇEMBERDE AÇI ÖZELLİKLERİ</a:t>
            </a:r>
            <a:endParaRPr dirty="0"/>
          </a:p>
        </p:txBody>
      </p:sp>
      <p:pic>
        <p:nvPicPr>
          <p:cNvPr id="4" name="10_36">
            <a:hlinkClick r:id="" action="ppaction://media"/>
            <a:extLst>
              <a:ext uri="{FF2B5EF4-FFF2-40B4-BE49-F238E27FC236}">
                <a16:creationId xmlns:a16="http://schemas.microsoft.com/office/drawing/2014/main" id="{7306AC27-B99B-6363-C009-72E31F51C8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88548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4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 Üçgen 8">
            <a:extLst>
              <a:ext uri="{FF2B5EF4-FFF2-40B4-BE49-F238E27FC236}">
                <a16:creationId xmlns:a16="http://schemas.microsoft.com/office/drawing/2014/main" id="{F57364FA-23C3-0BBC-1958-92F1F0FEDB89}"/>
              </a:ext>
            </a:extLst>
          </p:cNvPr>
          <p:cNvSpPr/>
          <p:nvPr/>
        </p:nvSpPr>
        <p:spPr>
          <a:xfrm rot="8967293">
            <a:off x="3008448" y="3518230"/>
            <a:ext cx="2622691" cy="1437293"/>
          </a:xfrm>
          <a:prstGeom prst="rtTriangle">
            <a:avLst/>
          </a:prstGeom>
          <a:noFill/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2153419" y="1900283"/>
            <a:ext cx="483716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Çapı gören çevre açının ölçüsü 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90</a:t>
            </a:r>
            <a:r>
              <a:rPr lang="tr-TR" sz="1875" b="1" baseline="30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2825199" y="2759587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69B1B5-BCE3-C551-0392-541E4E35FB56}"/>
              </a:ext>
            </a:extLst>
          </p:cNvPr>
          <p:cNvSpPr/>
          <p:nvPr/>
        </p:nvSpPr>
        <p:spPr>
          <a:xfrm>
            <a:off x="4284387" y="418934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0264B1F-F268-BDF2-179A-07485547E12E}"/>
              </a:ext>
            </a:extLst>
          </p:cNvPr>
          <p:cNvSpPr txBox="1"/>
          <p:nvPr/>
        </p:nvSpPr>
        <p:spPr>
          <a:xfrm>
            <a:off x="3941133" y="3943350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5060562" y="2556498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5940760" y="3977643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2496851" y="4105510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D1538E08-E71A-E9FD-970D-CD4FA92BD198}"/>
              </a:ext>
            </a:extLst>
          </p:cNvPr>
          <p:cNvSpPr/>
          <p:nvPr/>
        </p:nvSpPr>
        <p:spPr>
          <a:xfrm rot="19963389">
            <a:off x="4986019" y="2976140"/>
            <a:ext cx="149087" cy="171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6459149F-1F2D-AF46-6123-0532CFC5C800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ÇEMBERDE AÇI ÖZELLİKLERİ</a:t>
            </a:r>
            <a:endParaRPr dirty="0"/>
          </a:p>
        </p:txBody>
      </p:sp>
      <p:pic>
        <p:nvPicPr>
          <p:cNvPr id="4" name="10_37">
            <a:hlinkClick r:id="" action="ppaction://media"/>
            <a:extLst>
              <a:ext uri="{FF2B5EF4-FFF2-40B4-BE49-F238E27FC236}">
                <a16:creationId xmlns:a16="http://schemas.microsoft.com/office/drawing/2014/main" id="{ACBD83CC-21D2-C8A5-4E5B-5D413AC2B1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91526" y="61891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60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6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2825199" y="2759587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518431" y="1885814"/>
                <a:ext cx="4837163" cy="548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Teğet –Kiriş Açı: 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</m:t>
                        </m:r>
                      </m:e>
                    </m:acc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tr-TR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𝐦</m:t>
                        </m:r>
                        <m:acc>
                          <m:accPr>
                            <m:chr m:val="̂"/>
                            <m:ctrlPr>
                              <a:rPr lang="tr-TR" sz="1875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tr-TR" sz="1875" b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>
                              <a:rPr lang="tr-TR" sz="1875" b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𝐁𝐊𝐀</m:t>
                            </m:r>
                            <m:r>
                              <a:rPr lang="tr-TR" sz="1875" b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</m:acc>
                      </m:num>
                      <m:den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tr-TR" sz="1875" b="1" baseline="3000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=</a:t>
                </a:r>
                <a:r>
                  <a:rPr lang="tr-TR" sz="1875" b="1" baseline="30000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431" y="1885814"/>
                <a:ext cx="4837163" cy="548099"/>
              </a:xfrm>
              <a:prstGeom prst="rect">
                <a:avLst/>
              </a:prstGeom>
              <a:blipFill>
                <a:blip r:embed="rId4"/>
                <a:stretch>
                  <a:fillRect l="-1134" b="-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4744716" y="540813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3475707" y="2479148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2601480" y="4528525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Düz Ok Bağlayıcısı 4">
            <a:extLst>
              <a:ext uri="{FF2B5EF4-FFF2-40B4-BE49-F238E27FC236}">
                <a16:creationId xmlns:a16="http://schemas.microsoft.com/office/drawing/2014/main" id="{92E7ADDF-5DCC-DB27-F1A8-2131320C5865}"/>
              </a:ext>
            </a:extLst>
          </p:cNvPr>
          <p:cNvCxnSpPr>
            <a:cxnSpLocks/>
          </p:cNvCxnSpPr>
          <p:nvPr/>
        </p:nvCxnSpPr>
        <p:spPr>
          <a:xfrm flipV="1">
            <a:off x="2294466" y="2304430"/>
            <a:ext cx="2639728" cy="1196710"/>
          </a:xfrm>
          <a:prstGeom prst="straightConnector1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BBF7092B-2FF0-DC5C-9B79-1F571A66F0AE}"/>
              </a:ext>
            </a:extLst>
          </p:cNvPr>
          <p:cNvCxnSpPr>
            <a:cxnSpLocks/>
          </p:cNvCxnSpPr>
          <p:nvPr/>
        </p:nvCxnSpPr>
        <p:spPr>
          <a:xfrm>
            <a:off x="3668018" y="2902785"/>
            <a:ext cx="1136192" cy="258361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Ay 15">
            <a:extLst>
              <a:ext uri="{FF2B5EF4-FFF2-40B4-BE49-F238E27FC236}">
                <a16:creationId xmlns:a16="http://schemas.microsoft.com/office/drawing/2014/main" id="{2CE60D06-AB64-07C2-07B9-F97811828FF9}"/>
              </a:ext>
            </a:extLst>
          </p:cNvPr>
          <p:cNvSpPr/>
          <p:nvPr/>
        </p:nvSpPr>
        <p:spPr>
          <a:xfrm rot="17599303">
            <a:off x="3498227" y="2950599"/>
            <a:ext cx="137051" cy="306115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E3D1CAAD-A7FA-5956-FA57-8E978772791C}"/>
              </a:ext>
            </a:extLst>
          </p:cNvPr>
          <p:cNvSpPr txBox="1"/>
          <p:nvPr/>
        </p:nvSpPr>
        <p:spPr>
          <a:xfrm>
            <a:off x="4780959" y="1884241"/>
            <a:ext cx="32462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8CDDEE5-4938-C8AE-0D40-2A319F2655B0}"/>
              </a:ext>
            </a:extLst>
          </p:cNvPr>
          <p:cNvSpPr/>
          <p:nvPr/>
        </p:nvSpPr>
        <p:spPr>
          <a:xfrm>
            <a:off x="2884832" y="4651513"/>
            <a:ext cx="104361" cy="11181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29B82DF0-733C-B761-1219-852ED0407049}"/>
              </a:ext>
            </a:extLst>
          </p:cNvPr>
          <p:cNvSpPr txBox="1"/>
          <p:nvPr/>
        </p:nvSpPr>
        <p:spPr>
          <a:xfrm>
            <a:off x="3288353" y="3125649"/>
            <a:ext cx="32462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FD3BC0D5-BF1A-B144-5B3C-28E288589946}"/>
              </a:ext>
            </a:extLst>
          </p:cNvPr>
          <p:cNvSpPr txBox="1"/>
          <p:nvPr/>
        </p:nvSpPr>
        <p:spPr>
          <a:xfrm>
            <a:off x="2047318" y="4113026"/>
            <a:ext cx="5916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250" b="1" dirty="0">
                <a:solidFill>
                  <a:schemeClr val="accent2">
                    <a:lumMod val="75000"/>
                  </a:schemeClr>
                </a:solidFill>
              </a:rPr>
              <a:t>2</a:t>
            </a:r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Ok: Sağ 23">
            <a:extLst>
              <a:ext uri="{FF2B5EF4-FFF2-40B4-BE49-F238E27FC236}">
                <a16:creationId xmlns:a16="http://schemas.microsoft.com/office/drawing/2014/main" id="{D4877498-F4CE-839C-4901-A3A28AF54C06}"/>
              </a:ext>
            </a:extLst>
          </p:cNvPr>
          <p:cNvSpPr/>
          <p:nvPr/>
        </p:nvSpPr>
        <p:spPr>
          <a:xfrm>
            <a:off x="2504662" y="4246890"/>
            <a:ext cx="357719" cy="192184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43494B1-CD1C-1966-3891-FFB665149881}"/>
              </a:ext>
            </a:extLst>
          </p:cNvPr>
          <p:cNvSpPr/>
          <p:nvPr/>
        </p:nvSpPr>
        <p:spPr>
          <a:xfrm>
            <a:off x="2681213" y="3267997"/>
            <a:ext cx="88949" cy="7023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D225713-3ECE-C7C3-CA31-833ED3049A48}"/>
              </a:ext>
            </a:extLst>
          </p:cNvPr>
          <p:cNvSpPr txBox="1"/>
          <p:nvPr/>
        </p:nvSpPr>
        <p:spPr>
          <a:xfrm>
            <a:off x="2508835" y="290006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A245E04-88BD-2561-60C6-672C4932923A}"/>
              </a:ext>
            </a:extLst>
          </p:cNvPr>
          <p:cNvSpPr/>
          <p:nvPr/>
        </p:nvSpPr>
        <p:spPr>
          <a:xfrm>
            <a:off x="3623544" y="2856948"/>
            <a:ext cx="88949" cy="7023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676E6EA4-F0C8-B03A-0013-89FA03B5B645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ÇEMBERDE AÇI ÖZELLİKLERİ</a:t>
            </a:r>
            <a:endParaRPr dirty="0"/>
          </a:p>
        </p:txBody>
      </p:sp>
      <p:pic>
        <p:nvPicPr>
          <p:cNvPr id="4" name="10_38">
            <a:hlinkClick r:id="" action="ppaction://media"/>
            <a:extLst>
              <a:ext uri="{FF2B5EF4-FFF2-40B4-BE49-F238E27FC236}">
                <a16:creationId xmlns:a16="http://schemas.microsoft.com/office/drawing/2014/main" id="{0E06B951-F1C5-B8DD-94AD-10FA03BDD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4090" y="606687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42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4472608" y="2759587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220257" y="1727808"/>
                <a:ext cx="8755655" cy="21589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172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İç Açı : </a:t>
                </a:r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Bir çemberde kesişen iki kirişin oluşturduğu açıya denir.</a:t>
                </a: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72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İç Açının Ölçüsü</a:t>
                </a:r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: Gördüğü yayların toplamının yarısıdır.</a:t>
                </a: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𝐀𝐏𝐁</m:t>
                        </m:r>
                      </m:e>
                    </m:acc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tr-TR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acc>
                          <m:accPr>
                            <m:chr m:val="̂"/>
                            <m:ctrlPr>
                              <a:rPr lang="tr-TR" sz="1875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tr-TR" sz="1875" b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𝐀𝐁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tr-TR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) + </m:t>
                        </m:r>
                        <m:r>
                          <m:rPr>
                            <m:nor/>
                          </m:rPr>
                          <a:rPr lang="tr-TR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m</m:t>
                        </m:r>
                        <m:r>
                          <m:rPr>
                            <m:nor/>
                          </m:rPr>
                          <a:rPr lang="tr-TR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(</m:t>
                        </m:r>
                        <m:acc>
                          <m:accPr>
                            <m:chr m:val="̂"/>
                            <m:ctrlPr>
                              <a:rPr lang="tr-TR" sz="1875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tr-TR" sz="1875" b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𝐃𝐂</m:t>
                            </m:r>
                          </m:e>
                        </m:acc>
                        <m:r>
                          <m:rPr>
                            <m:nor/>
                          </m:rPr>
                          <a:rPr lang="tr-TR" sz="1875" b="1" dirty="0">
                            <a:latin typeface="Arial Black" panose="020B0A04020102020204" pitchFamily="34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l-G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57" y="1727808"/>
                <a:ext cx="8755655" cy="2158989"/>
              </a:xfrm>
              <a:prstGeom prst="rect">
                <a:avLst/>
              </a:prstGeom>
              <a:blipFill>
                <a:blip r:embed="rId4"/>
                <a:stretch>
                  <a:fillRect l="-627" t="-84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4591810" y="5119858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6882057" y="2645004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7117910" y="5099277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5" name="Düz Bağlayıcı 24">
            <a:extLst>
              <a:ext uri="{FF2B5EF4-FFF2-40B4-BE49-F238E27FC236}">
                <a16:creationId xmlns:a16="http://schemas.microsoft.com/office/drawing/2014/main" id="{98F76376-11A5-BB1F-6541-A26DA155247E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4910364" y="2993327"/>
            <a:ext cx="1854410" cy="215100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968B50CE-78AA-2191-2437-413B5D91CBF7}"/>
              </a:ext>
            </a:extLst>
          </p:cNvPr>
          <p:cNvCxnSpPr>
            <a:cxnSpLocks/>
            <a:stCxn id="3" idx="5"/>
          </p:cNvCxnSpPr>
          <p:nvPr/>
        </p:nvCxnSpPr>
        <p:spPr>
          <a:xfrm flipH="1" flipV="1">
            <a:off x="4854457" y="3203137"/>
            <a:ext cx="2169587" cy="194119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BBCDC4E-B092-9057-CA46-147CFB4CD7DB}"/>
              </a:ext>
            </a:extLst>
          </p:cNvPr>
          <p:cNvSpPr txBox="1"/>
          <p:nvPr/>
        </p:nvSpPr>
        <p:spPr>
          <a:xfrm>
            <a:off x="4521546" y="2904367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y 7">
            <a:extLst>
              <a:ext uri="{FF2B5EF4-FFF2-40B4-BE49-F238E27FC236}">
                <a16:creationId xmlns:a16="http://schemas.microsoft.com/office/drawing/2014/main" id="{88659240-3E25-BDF7-5580-6AC3C37B5D89}"/>
              </a:ext>
            </a:extLst>
          </p:cNvPr>
          <p:cNvSpPr/>
          <p:nvPr/>
        </p:nvSpPr>
        <p:spPr>
          <a:xfrm rot="10509568">
            <a:off x="5972067" y="3941717"/>
            <a:ext cx="181391" cy="293772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A12E0ACD-D0AD-608E-CFA0-807D03C2338E}"/>
              </a:ext>
            </a:extLst>
          </p:cNvPr>
          <p:cNvSpPr txBox="1"/>
          <p:nvPr/>
        </p:nvSpPr>
        <p:spPr>
          <a:xfrm>
            <a:off x="6201497" y="3856477"/>
            <a:ext cx="354584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Ay 9">
            <a:extLst>
              <a:ext uri="{FF2B5EF4-FFF2-40B4-BE49-F238E27FC236}">
                <a16:creationId xmlns:a16="http://schemas.microsoft.com/office/drawing/2014/main" id="{D4A37579-3B2A-F2A9-D5AF-17A3B83A0C12}"/>
              </a:ext>
            </a:extLst>
          </p:cNvPr>
          <p:cNvSpPr/>
          <p:nvPr/>
        </p:nvSpPr>
        <p:spPr>
          <a:xfrm>
            <a:off x="5492016" y="3934171"/>
            <a:ext cx="181391" cy="293772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752E143B-7908-2270-061B-EFF8CEEE0B36}"/>
              </a:ext>
            </a:extLst>
          </p:cNvPr>
          <p:cNvSpPr txBox="1"/>
          <p:nvPr/>
        </p:nvSpPr>
        <p:spPr>
          <a:xfrm>
            <a:off x="5220123" y="3965985"/>
            <a:ext cx="354584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88AE23F6-F440-E402-FBD5-F63D244FF4D1}"/>
              </a:ext>
            </a:extLst>
          </p:cNvPr>
          <p:cNvSpPr txBox="1"/>
          <p:nvPr/>
        </p:nvSpPr>
        <p:spPr>
          <a:xfrm>
            <a:off x="5701917" y="4140321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AB7E7FF9-225A-DEEE-8DF7-28EAA942376A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ÇEMBERDE AÇI ÖZELLİKLERİ</a:t>
            </a:r>
            <a:endParaRPr dirty="0"/>
          </a:p>
        </p:txBody>
      </p:sp>
      <p:pic>
        <p:nvPicPr>
          <p:cNvPr id="4" name="10_39">
            <a:hlinkClick r:id="" action="ppaction://media"/>
            <a:extLst>
              <a:ext uri="{FF2B5EF4-FFF2-40B4-BE49-F238E27FC236}">
                <a16:creationId xmlns:a16="http://schemas.microsoft.com/office/drawing/2014/main" id="{74A1201F-BBBC-F1C9-F2FF-E2F7B17976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5186" y="611656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22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1F570-E6DA-69BB-980A-E50DE00A6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E87530E-EC25-3DF3-68E8-04858F7DD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ÜÇGENDE ALAN</a:t>
            </a:r>
          </a:p>
        </p:txBody>
      </p:sp>
    </p:spTree>
    <p:extLst>
      <p:ext uri="{BB962C8B-B14F-4D97-AF65-F5344CB8AC3E}">
        <p14:creationId xmlns:p14="http://schemas.microsoft.com/office/powerpoint/2010/main" val="36878831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4472608" y="2759587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97A96DA5-7CA6-4588-6EE1-0E753450C8A9}"/>
              </a:ext>
            </a:extLst>
          </p:cNvPr>
          <p:cNvSpPr/>
          <p:nvPr/>
        </p:nvSpPr>
        <p:spPr>
          <a:xfrm>
            <a:off x="313083" y="1200164"/>
            <a:ext cx="8662829" cy="48474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/>
            <a:r>
              <a:rPr lang="tr-TR" sz="27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ÇEMBERDE AÇI ÖZELLİKLERİ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220257" y="1803925"/>
                <a:ext cx="8755655" cy="18329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172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Dış Açının Ölçüsü</a:t>
                </a:r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: Gördüğü yayların ölçülerinin farkının yarısıdır.</a:t>
                </a: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𝐀𝐏𝐁</m:t>
                        </m:r>
                      </m:e>
                    </m:acc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tr-TR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 </m:t>
                        </m:r>
                        <m:r>
                          <m:rPr>
                            <m:nor/>
                          </m:rPr>
                          <a:rPr lang="tr-TR" sz="187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a:rPr lang="tr-TR" sz="187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l-G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α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57" y="1803925"/>
                <a:ext cx="8755655" cy="1832938"/>
              </a:xfrm>
              <a:prstGeom prst="rect">
                <a:avLst/>
              </a:prstGeom>
              <a:blipFill>
                <a:blip r:embed="rId4"/>
                <a:stretch>
                  <a:fillRect l="-627" t="-13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4591810" y="5119858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7519045" y="3906442"/>
            <a:ext cx="453021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5" name="Düz Bağlayıcı 24">
            <a:extLst>
              <a:ext uri="{FF2B5EF4-FFF2-40B4-BE49-F238E27FC236}">
                <a16:creationId xmlns:a16="http://schemas.microsoft.com/office/drawing/2014/main" id="{98F76376-11A5-BB1F-6541-A26DA155247E}"/>
              </a:ext>
            </a:extLst>
          </p:cNvPr>
          <p:cNvCxnSpPr>
            <a:cxnSpLocks/>
          </p:cNvCxnSpPr>
          <p:nvPr/>
        </p:nvCxnSpPr>
        <p:spPr>
          <a:xfrm flipH="1" flipV="1">
            <a:off x="3643122" y="4169278"/>
            <a:ext cx="2238823" cy="1771838"/>
          </a:xfrm>
          <a:prstGeom prst="line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968B50CE-78AA-2191-2437-413B5D91CBF7}"/>
              </a:ext>
            </a:extLst>
          </p:cNvPr>
          <p:cNvCxnSpPr>
            <a:cxnSpLocks/>
          </p:cNvCxnSpPr>
          <p:nvPr/>
        </p:nvCxnSpPr>
        <p:spPr>
          <a:xfrm flipH="1">
            <a:off x="3643121" y="2174297"/>
            <a:ext cx="2505953" cy="1994981"/>
          </a:xfrm>
          <a:prstGeom prst="line">
            <a:avLst/>
          </a:prstGeom>
          <a:ln w="38100">
            <a:solidFill>
              <a:srgbClr val="C00000"/>
            </a:solidFill>
            <a:headEnd type="triangle" w="med" len="med"/>
            <a:tailEnd type="none" w="med" len="med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BBCDC4E-B092-9057-CA46-147CFB4CD7DB}"/>
              </a:ext>
            </a:extLst>
          </p:cNvPr>
          <p:cNvSpPr txBox="1"/>
          <p:nvPr/>
        </p:nvSpPr>
        <p:spPr>
          <a:xfrm>
            <a:off x="4762532" y="2759588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Ay 7">
            <a:extLst>
              <a:ext uri="{FF2B5EF4-FFF2-40B4-BE49-F238E27FC236}">
                <a16:creationId xmlns:a16="http://schemas.microsoft.com/office/drawing/2014/main" id="{88659240-3E25-BDF7-5580-6AC3C37B5D89}"/>
              </a:ext>
            </a:extLst>
          </p:cNvPr>
          <p:cNvSpPr/>
          <p:nvPr/>
        </p:nvSpPr>
        <p:spPr>
          <a:xfrm rot="10509568">
            <a:off x="3836039" y="4032794"/>
            <a:ext cx="181391" cy="293772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A12E0ACD-D0AD-608E-CFA0-807D03C2338E}"/>
                  </a:ext>
                </a:extLst>
              </p:cNvPr>
              <p:cNvSpPr txBox="1"/>
              <p:nvPr/>
            </p:nvSpPr>
            <p:spPr>
              <a:xfrm flipH="1">
                <a:off x="3907200" y="3674191"/>
                <a:ext cx="1207301" cy="588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sz="2250" b="1" dirty="0">
                    <a:solidFill>
                      <a:schemeClr val="accent2">
                        <a:lumMod val="75000"/>
                      </a:schemeClr>
                    </a:solidFill>
                  </a:rPr>
                  <a:t>α</a:t>
                </a:r>
                <a:r>
                  <a:rPr lang="en-US" sz="2250" b="1" dirty="0">
                    <a:solidFill>
                      <a:schemeClr val="accent2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250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tr-TR" sz="2250" b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tr-TR" sz="2250" b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 </m:t>
                        </m:r>
                        <m:r>
                          <m:rPr>
                            <m:nor/>
                          </m:rPr>
                          <a:rPr lang="tr-TR" sz="2250" b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num>
                      <m:den>
                        <m:r>
                          <a:rPr lang="tr-TR" sz="2250" b="1" i="1">
                            <a:solidFill>
                              <a:schemeClr val="accent2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tr-TR" sz="2250" b="1" dirty="0">
                    <a:solidFill>
                      <a:schemeClr val="accent2">
                        <a:lumMod val="75000"/>
                      </a:schemeClr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endParaRPr lang="en-US" sz="2250" b="1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A12E0ACD-D0AD-608E-CFA0-807D03C23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3907200" y="3674191"/>
                <a:ext cx="1207301" cy="588238"/>
              </a:xfrm>
              <a:prstGeom prst="rect">
                <a:avLst/>
              </a:prstGeom>
              <a:blipFill>
                <a:blip r:embed="rId5"/>
                <a:stretch>
                  <a:fillRect l="-7071" b="-1041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Metin kutusu 16">
            <a:extLst>
              <a:ext uri="{FF2B5EF4-FFF2-40B4-BE49-F238E27FC236}">
                <a16:creationId xmlns:a16="http://schemas.microsoft.com/office/drawing/2014/main" id="{8F06D94A-1A7B-4F41-9999-EB3D500D5932}"/>
              </a:ext>
            </a:extLst>
          </p:cNvPr>
          <p:cNvSpPr txBox="1"/>
          <p:nvPr/>
        </p:nvSpPr>
        <p:spPr>
          <a:xfrm>
            <a:off x="4497830" y="4156539"/>
            <a:ext cx="453021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D5EB44B3-E25F-6699-FC22-990EC074F50A}"/>
              </a:ext>
            </a:extLst>
          </p:cNvPr>
          <p:cNvSpPr txBox="1"/>
          <p:nvPr/>
        </p:nvSpPr>
        <p:spPr>
          <a:xfrm>
            <a:off x="3279582" y="3990383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10_40">
            <a:hlinkClick r:id="" action="ppaction://media"/>
            <a:extLst>
              <a:ext uri="{FF2B5EF4-FFF2-40B4-BE49-F238E27FC236}">
                <a16:creationId xmlns:a16="http://schemas.microsoft.com/office/drawing/2014/main" id="{21975B7F-78C0-B893-0679-F3838B97D97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36038" y="612650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34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4472608" y="2759587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220257" y="1727808"/>
                <a:ext cx="8755655" cy="21434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172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Kirişler Dörtgeni: </a:t>
                </a:r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Kenarları bir çemberin kirişleri olan dörtgene denir.</a:t>
                </a:r>
              </a:p>
              <a:p>
                <a:pPr algn="just"/>
                <a:endParaRPr lang="tr-TR" sz="1725" b="1" baseline="30000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Karşılıklı açıları bütünler açıdır.</a:t>
                </a: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+ 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𝐂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=180</a:t>
                </a:r>
                <a:r>
                  <a:rPr lang="tr-TR" sz="172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+ 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𝐃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=180</a:t>
                </a:r>
                <a:r>
                  <a:rPr lang="tr-TR" sz="172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257" y="1727808"/>
                <a:ext cx="8755655" cy="2143472"/>
              </a:xfrm>
              <a:prstGeom prst="rect">
                <a:avLst/>
              </a:prstGeom>
              <a:blipFill>
                <a:blip r:embed="rId4"/>
                <a:stretch>
                  <a:fillRect l="-487" t="-852" b="-31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5935436" y="5564698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5825217" y="2361462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4204297" y="4353057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BBF7092B-2FF0-DC5C-9B79-1F571A66F0AE}"/>
              </a:ext>
            </a:extLst>
          </p:cNvPr>
          <p:cNvCxnSpPr>
            <a:cxnSpLocks/>
            <a:stCxn id="3" idx="0"/>
          </p:cNvCxnSpPr>
          <p:nvPr/>
        </p:nvCxnSpPr>
        <p:spPr>
          <a:xfrm>
            <a:off x="5967204" y="2759587"/>
            <a:ext cx="1472233" cy="169811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D8709C9C-69B9-D908-AF79-8368397649EE}"/>
              </a:ext>
            </a:extLst>
          </p:cNvPr>
          <p:cNvCxnSpPr>
            <a:cxnSpLocks/>
          </p:cNvCxnSpPr>
          <p:nvPr/>
        </p:nvCxnSpPr>
        <p:spPr>
          <a:xfrm flipV="1">
            <a:off x="6082746" y="4439073"/>
            <a:ext cx="1319420" cy="111441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Düz Bağlayıcı 24">
            <a:extLst>
              <a:ext uri="{FF2B5EF4-FFF2-40B4-BE49-F238E27FC236}">
                <a16:creationId xmlns:a16="http://schemas.microsoft.com/office/drawing/2014/main" id="{98F76376-11A5-BB1F-6541-A26DA155247E}"/>
              </a:ext>
            </a:extLst>
          </p:cNvPr>
          <p:cNvCxnSpPr>
            <a:cxnSpLocks/>
            <a:endCxn id="3" idx="0"/>
          </p:cNvCxnSpPr>
          <p:nvPr/>
        </p:nvCxnSpPr>
        <p:spPr>
          <a:xfrm flipV="1">
            <a:off x="4517244" y="2759587"/>
            <a:ext cx="1449961" cy="1698113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968B50CE-78AA-2191-2437-413B5D91CBF7}"/>
              </a:ext>
            </a:extLst>
          </p:cNvPr>
          <p:cNvCxnSpPr>
            <a:cxnSpLocks/>
          </p:cNvCxnSpPr>
          <p:nvPr/>
        </p:nvCxnSpPr>
        <p:spPr>
          <a:xfrm flipH="1" flipV="1">
            <a:off x="4494970" y="4457700"/>
            <a:ext cx="1587776" cy="109578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BBCDC4E-B092-9057-CA46-147CFB4CD7DB}"/>
              </a:ext>
            </a:extLst>
          </p:cNvPr>
          <p:cNvSpPr txBox="1"/>
          <p:nvPr/>
        </p:nvSpPr>
        <p:spPr>
          <a:xfrm>
            <a:off x="7517707" y="4278805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4976C54B-5661-B8D0-AC5D-06356C98692D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ÇEMBERDE AÇI ÖZELLİKLERİ</a:t>
            </a:r>
            <a:endParaRPr dirty="0"/>
          </a:p>
        </p:txBody>
      </p:sp>
      <p:pic>
        <p:nvPicPr>
          <p:cNvPr id="4" name="10_41">
            <a:hlinkClick r:id="" action="ppaction://media"/>
            <a:extLst>
              <a:ext uri="{FF2B5EF4-FFF2-40B4-BE49-F238E27FC236}">
                <a16:creationId xmlns:a16="http://schemas.microsoft.com/office/drawing/2014/main" id="{A050E969-9280-4A79-06F7-23A2FF0EE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01680" y="60966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2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3160642" y="2610500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482630" y="1897797"/>
                <a:ext cx="7230503" cy="639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  <m:r>
                          <a:rPr lang="en-US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𝐁𝐃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 30</a:t>
                </a:r>
                <a:r>
                  <a:rPr lang="tr-TR" sz="172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  <m:r>
                          <a:rPr lang="en-US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𝐃</m:t>
                        </m:r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l-G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α</a:t>
                </a:r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630" y="1897797"/>
                <a:ext cx="7230503" cy="639021"/>
              </a:xfrm>
              <a:prstGeom prst="rect">
                <a:avLst/>
              </a:prstGeom>
              <a:blipFill>
                <a:blip r:embed="rId2"/>
                <a:stretch>
                  <a:fillRect l="-590" t="-1905" b="-13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5501161" y="5131743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4513252" y="2212374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2869305" y="3981079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BBF7092B-2FF0-DC5C-9B79-1F571A66F0AE}"/>
              </a:ext>
            </a:extLst>
          </p:cNvPr>
          <p:cNvCxnSpPr>
            <a:cxnSpLocks/>
            <a:stCxn id="3" idx="0"/>
            <a:endCxn id="3" idx="6"/>
          </p:cNvCxnSpPr>
          <p:nvPr/>
        </p:nvCxnSpPr>
        <p:spPr>
          <a:xfrm>
            <a:off x="4655239" y="2610501"/>
            <a:ext cx="1494596" cy="13969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Düz Bağlayıcı 24">
            <a:extLst>
              <a:ext uri="{FF2B5EF4-FFF2-40B4-BE49-F238E27FC236}">
                <a16:creationId xmlns:a16="http://schemas.microsoft.com/office/drawing/2014/main" id="{98F76376-11A5-BB1F-6541-A26DA155247E}"/>
              </a:ext>
            </a:extLst>
          </p:cNvPr>
          <p:cNvCxnSpPr>
            <a:cxnSpLocks/>
            <a:endCxn id="3" idx="0"/>
          </p:cNvCxnSpPr>
          <p:nvPr/>
        </p:nvCxnSpPr>
        <p:spPr>
          <a:xfrm flipV="1">
            <a:off x="3160642" y="2610501"/>
            <a:ext cx="1494597" cy="14990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968B50CE-78AA-2191-2437-413B5D91CBF7}"/>
              </a:ext>
            </a:extLst>
          </p:cNvPr>
          <p:cNvCxnSpPr>
            <a:cxnSpLocks/>
            <a:stCxn id="3" idx="6"/>
          </p:cNvCxnSpPr>
          <p:nvPr/>
        </p:nvCxnSpPr>
        <p:spPr>
          <a:xfrm flipH="1">
            <a:off x="3160642" y="4007451"/>
            <a:ext cx="2989193" cy="1133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BBCDC4E-B092-9057-CA46-147CFB4CD7DB}"/>
              </a:ext>
            </a:extLst>
          </p:cNvPr>
          <p:cNvSpPr txBox="1"/>
          <p:nvPr/>
        </p:nvSpPr>
        <p:spPr>
          <a:xfrm>
            <a:off x="6259181" y="3802184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314BE9-9606-A90F-8A4B-5080A5E48504}"/>
              </a:ext>
            </a:extLst>
          </p:cNvPr>
          <p:cNvSpPr/>
          <p:nvPr/>
        </p:nvSpPr>
        <p:spPr>
          <a:xfrm>
            <a:off x="4600841" y="399775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798180A-AB8B-4D45-DBB1-B14F290EE8E5}"/>
              </a:ext>
            </a:extLst>
          </p:cNvPr>
          <p:cNvSpPr txBox="1"/>
          <p:nvPr/>
        </p:nvSpPr>
        <p:spPr>
          <a:xfrm>
            <a:off x="4257587" y="3751760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22" name="Ay 21">
            <a:extLst>
              <a:ext uri="{FF2B5EF4-FFF2-40B4-BE49-F238E27FC236}">
                <a16:creationId xmlns:a16="http://schemas.microsoft.com/office/drawing/2014/main" id="{41FAF9BC-BB01-50B8-95F6-D90DD6058EAA}"/>
              </a:ext>
            </a:extLst>
          </p:cNvPr>
          <p:cNvSpPr/>
          <p:nvPr/>
        </p:nvSpPr>
        <p:spPr>
          <a:xfrm rot="9768386">
            <a:off x="3434386" y="3815376"/>
            <a:ext cx="119309" cy="26574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5F768C12-663D-93F8-FF1D-317069B68EA1}"/>
              </a:ext>
            </a:extLst>
          </p:cNvPr>
          <p:cNvSpPr txBox="1"/>
          <p:nvPr/>
        </p:nvSpPr>
        <p:spPr>
          <a:xfrm flipH="1">
            <a:off x="5450772" y="3576533"/>
            <a:ext cx="3747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Ay 23">
            <a:extLst>
              <a:ext uri="{FF2B5EF4-FFF2-40B4-BE49-F238E27FC236}">
                <a16:creationId xmlns:a16="http://schemas.microsoft.com/office/drawing/2014/main" id="{0B899A55-EB17-4D80-AA7D-CBED873BE765}"/>
              </a:ext>
            </a:extLst>
          </p:cNvPr>
          <p:cNvSpPr/>
          <p:nvPr/>
        </p:nvSpPr>
        <p:spPr>
          <a:xfrm rot="857727">
            <a:off x="5761528" y="3766203"/>
            <a:ext cx="119309" cy="26574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FFB6AFD3-730E-F723-3EDD-F28F8F84D887}"/>
              </a:ext>
            </a:extLst>
          </p:cNvPr>
          <p:cNvSpPr txBox="1"/>
          <p:nvPr/>
        </p:nvSpPr>
        <p:spPr>
          <a:xfrm flipH="1">
            <a:off x="3568600" y="3707508"/>
            <a:ext cx="579641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2">
                    <a:lumMod val="75000"/>
                  </a:schemeClr>
                </a:solidFill>
              </a:rPr>
              <a:t>30</a:t>
            </a:r>
            <a:endParaRPr lang="en-US" sz="1875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0C50B101-9BD1-6CC5-28D1-F33EBD7F36D2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91502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3160642" y="2610500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532989" y="1964440"/>
                <a:ext cx="7230503" cy="640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𝐀𝐃𝐂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 40</a:t>
                </a:r>
                <a:r>
                  <a:rPr lang="tr-TR" sz="172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𝐀𝐂𝐁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l-G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α</a:t>
                </a:r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89" y="1964440"/>
                <a:ext cx="7230503" cy="640945"/>
              </a:xfrm>
              <a:prstGeom prst="rect">
                <a:avLst/>
              </a:prstGeom>
              <a:blipFill>
                <a:blip r:embed="rId2"/>
                <a:stretch>
                  <a:fillRect l="-590" t="-1905" b="-13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5501161" y="5131743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4513252" y="2212374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2869305" y="3981079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BBF7092B-2FF0-DC5C-9B79-1F571A66F0AE}"/>
              </a:ext>
            </a:extLst>
          </p:cNvPr>
          <p:cNvCxnSpPr>
            <a:cxnSpLocks/>
            <a:stCxn id="3" idx="0"/>
            <a:endCxn id="3" idx="6"/>
          </p:cNvCxnSpPr>
          <p:nvPr/>
        </p:nvCxnSpPr>
        <p:spPr>
          <a:xfrm>
            <a:off x="4655239" y="2610501"/>
            <a:ext cx="1494596" cy="13969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Düz Bağlayıcı 24">
            <a:extLst>
              <a:ext uri="{FF2B5EF4-FFF2-40B4-BE49-F238E27FC236}">
                <a16:creationId xmlns:a16="http://schemas.microsoft.com/office/drawing/2014/main" id="{98F76376-11A5-BB1F-6541-A26DA155247E}"/>
              </a:ext>
            </a:extLst>
          </p:cNvPr>
          <p:cNvCxnSpPr>
            <a:cxnSpLocks/>
            <a:endCxn id="3" idx="0"/>
          </p:cNvCxnSpPr>
          <p:nvPr/>
        </p:nvCxnSpPr>
        <p:spPr>
          <a:xfrm flipV="1">
            <a:off x="3160642" y="2610501"/>
            <a:ext cx="1494597" cy="149905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968B50CE-78AA-2191-2437-413B5D91CBF7}"/>
              </a:ext>
            </a:extLst>
          </p:cNvPr>
          <p:cNvCxnSpPr>
            <a:cxnSpLocks/>
            <a:stCxn id="3" idx="6"/>
          </p:cNvCxnSpPr>
          <p:nvPr/>
        </p:nvCxnSpPr>
        <p:spPr>
          <a:xfrm flipH="1">
            <a:off x="3160642" y="4007451"/>
            <a:ext cx="2989193" cy="1133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BBCDC4E-B092-9057-CA46-147CFB4CD7DB}"/>
              </a:ext>
            </a:extLst>
          </p:cNvPr>
          <p:cNvSpPr txBox="1"/>
          <p:nvPr/>
        </p:nvSpPr>
        <p:spPr>
          <a:xfrm>
            <a:off x="6259181" y="3802184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314BE9-9606-A90F-8A4B-5080A5E48504}"/>
              </a:ext>
            </a:extLst>
          </p:cNvPr>
          <p:cNvSpPr/>
          <p:nvPr/>
        </p:nvSpPr>
        <p:spPr>
          <a:xfrm>
            <a:off x="4600841" y="399775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798180A-AB8B-4D45-DBB1-B14F290EE8E5}"/>
              </a:ext>
            </a:extLst>
          </p:cNvPr>
          <p:cNvSpPr txBox="1"/>
          <p:nvPr/>
        </p:nvSpPr>
        <p:spPr>
          <a:xfrm>
            <a:off x="4257587" y="3751760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22" name="Ay 21">
            <a:extLst>
              <a:ext uri="{FF2B5EF4-FFF2-40B4-BE49-F238E27FC236}">
                <a16:creationId xmlns:a16="http://schemas.microsoft.com/office/drawing/2014/main" id="{41FAF9BC-BB01-50B8-95F6-D90DD6058EAA}"/>
              </a:ext>
            </a:extLst>
          </p:cNvPr>
          <p:cNvSpPr/>
          <p:nvPr/>
        </p:nvSpPr>
        <p:spPr>
          <a:xfrm rot="9768386">
            <a:off x="3434386" y="3815376"/>
            <a:ext cx="119309" cy="26574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5F768C12-663D-93F8-FF1D-317069B68EA1}"/>
              </a:ext>
            </a:extLst>
          </p:cNvPr>
          <p:cNvSpPr txBox="1"/>
          <p:nvPr/>
        </p:nvSpPr>
        <p:spPr>
          <a:xfrm flipH="1">
            <a:off x="5450772" y="3576533"/>
            <a:ext cx="3747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Ay 23">
            <a:extLst>
              <a:ext uri="{FF2B5EF4-FFF2-40B4-BE49-F238E27FC236}">
                <a16:creationId xmlns:a16="http://schemas.microsoft.com/office/drawing/2014/main" id="{0B899A55-EB17-4D80-AA7D-CBED873BE765}"/>
              </a:ext>
            </a:extLst>
          </p:cNvPr>
          <p:cNvSpPr/>
          <p:nvPr/>
        </p:nvSpPr>
        <p:spPr>
          <a:xfrm rot="857727">
            <a:off x="5761528" y="3766203"/>
            <a:ext cx="119309" cy="26574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Metin kutusu 25">
            <a:extLst>
              <a:ext uri="{FF2B5EF4-FFF2-40B4-BE49-F238E27FC236}">
                <a16:creationId xmlns:a16="http://schemas.microsoft.com/office/drawing/2014/main" id="{FFB6AFD3-730E-F723-3EDD-F28F8F84D887}"/>
              </a:ext>
            </a:extLst>
          </p:cNvPr>
          <p:cNvSpPr txBox="1"/>
          <p:nvPr/>
        </p:nvSpPr>
        <p:spPr>
          <a:xfrm flipH="1">
            <a:off x="3568600" y="3707508"/>
            <a:ext cx="579641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2">
                    <a:lumMod val="75000"/>
                  </a:schemeClr>
                </a:solidFill>
              </a:rPr>
              <a:t>40</a:t>
            </a:r>
            <a:endParaRPr lang="en-US" sz="1875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8D5893A9-752A-2B67-D73B-C8B0AFF046A7}"/>
              </a:ext>
            </a:extLst>
          </p:cNvPr>
          <p:cNvSpPr/>
          <p:nvPr/>
        </p:nvSpPr>
        <p:spPr>
          <a:xfrm rot="18779589">
            <a:off x="4562855" y="2644780"/>
            <a:ext cx="178546" cy="1716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Konuşma Balonu: Oval 12">
            <a:extLst>
              <a:ext uri="{FF2B5EF4-FFF2-40B4-BE49-F238E27FC236}">
                <a16:creationId xmlns:a16="http://schemas.microsoft.com/office/drawing/2014/main" id="{F58A0B94-0B86-631E-B5B1-5DA862D45D1E}"/>
              </a:ext>
            </a:extLst>
          </p:cNvPr>
          <p:cNvSpPr/>
          <p:nvPr/>
        </p:nvSpPr>
        <p:spPr>
          <a:xfrm rot="969207">
            <a:off x="5878790" y="2746990"/>
            <a:ext cx="935210" cy="1123268"/>
          </a:xfrm>
          <a:prstGeom prst="wedgeEllipse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875" b="1" dirty="0"/>
              <a:t>50</a:t>
            </a:r>
            <a:endParaRPr lang="en-US" sz="1875" b="1" dirty="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04E4303D-7E0A-E6E7-E3AE-AC2C6DA12AD0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1FA28E7E-7C04-0F29-F0C9-A90EC089FE10}"/>
              </a:ext>
            </a:extLst>
          </p:cNvPr>
          <p:cNvSpPr txBox="1"/>
          <p:nvPr/>
        </p:nvSpPr>
        <p:spPr>
          <a:xfrm>
            <a:off x="370248" y="1341762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32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" fill="hold">
                                          <p:stCondLst>
                                            <p:cond delay="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125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125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125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25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3" grpI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3160642" y="2610500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532989" y="1869783"/>
                <a:ext cx="7230503" cy="640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𝐀𝐎𝐂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 130</a:t>
                </a:r>
                <a:r>
                  <a:rPr lang="tr-TR" sz="172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𝐀𝐃𝐂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l-G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α</a:t>
                </a:r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89" y="1869783"/>
                <a:ext cx="7230503" cy="640945"/>
              </a:xfrm>
              <a:prstGeom prst="rect">
                <a:avLst/>
              </a:prstGeom>
              <a:blipFill>
                <a:blip r:embed="rId2"/>
                <a:stretch>
                  <a:fillRect l="-590" t="-2857" b="-123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5802485" y="2850813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3883531" y="239467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2869305" y="3981079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BBF7092B-2FF0-DC5C-9B79-1F571A66F0AE}"/>
              </a:ext>
            </a:extLst>
          </p:cNvPr>
          <p:cNvCxnSpPr>
            <a:cxnSpLocks/>
          </p:cNvCxnSpPr>
          <p:nvPr/>
        </p:nvCxnSpPr>
        <p:spPr>
          <a:xfrm>
            <a:off x="4097881" y="2733833"/>
            <a:ext cx="1723302" cy="4031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D8709C9C-69B9-D908-AF79-8368397649EE}"/>
              </a:ext>
            </a:extLst>
          </p:cNvPr>
          <p:cNvCxnSpPr>
            <a:cxnSpLocks/>
          </p:cNvCxnSpPr>
          <p:nvPr/>
        </p:nvCxnSpPr>
        <p:spPr>
          <a:xfrm flipV="1">
            <a:off x="5079078" y="3102415"/>
            <a:ext cx="752080" cy="222928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Düz Bağlayıcı 24">
            <a:extLst>
              <a:ext uri="{FF2B5EF4-FFF2-40B4-BE49-F238E27FC236}">
                <a16:creationId xmlns:a16="http://schemas.microsoft.com/office/drawing/2014/main" id="{98F76376-11A5-BB1F-6541-A26DA155247E}"/>
              </a:ext>
            </a:extLst>
          </p:cNvPr>
          <p:cNvCxnSpPr>
            <a:cxnSpLocks/>
          </p:cNvCxnSpPr>
          <p:nvPr/>
        </p:nvCxnSpPr>
        <p:spPr>
          <a:xfrm flipV="1">
            <a:off x="3160642" y="2726391"/>
            <a:ext cx="927264" cy="138315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968B50CE-78AA-2191-2437-413B5D91CBF7}"/>
              </a:ext>
            </a:extLst>
          </p:cNvPr>
          <p:cNvCxnSpPr>
            <a:cxnSpLocks/>
          </p:cNvCxnSpPr>
          <p:nvPr/>
        </p:nvCxnSpPr>
        <p:spPr>
          <a:xfrm flipH="1" flipV="1">
            <a:off x="3160642" y="4120759"/>
            <a:ext cx="1885317" cy="121056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BBCDC4E-B092-9057-CA46-147CFB4CD7DB}"/>
              </a:ext>
            </a:extLst>
          </p:cNvPr>
          <p:cNvSpPr txBox="1"/>
          <p:nvPr/>
        </p:nvSpPr>
        <p:spPr>
          <a:xfrm>
            <a:off x="4969732" y="534129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314BE9-9606-A90F-8A4B-5080A5E48504}"/>
              </a:ext>
            </a:extLst>
          </p:cNvPr>
          <p:cNvSpPr/>
          <p:nvPr/>
        </p:nvSpPr>
        <p:spPr>
          <a:xfrm>
            <a:off x="4600841" y="399775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798180A-AB8B-4D45-DBB1-B14F290EE8E5}"/>
              </a:ext>
            </a:extLst>
          </p:cNvPr>
          <p:cNvSpPr txBox="1"/>
          <p:nvPr/>
        </p:nvSpPr>
        <p:spPr>
          <a:xfrm>
            <a:off x="4558335" y="4133858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5F768C12-663D-93F8-FF1D-317069B68EA1}"/>
              </a:ext>
            </a:extLst>
          </p:cNvPr>
          <p:cNvSpPr txBox="1"/>
          <p:nvPr/>
        </p:nvSpPr>
        <p:spPr>
          <a:xfrm flipH="1">
            <a:off x="4010693" y="2810365"/>
            <a:ext cx="3747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Ay 23">
            <a:extLst>
              <a:ext uri="{FF2B5EF4-FFF2-40B4-BE49-F238E27FC236}">
                <a16:creationId xmlns:a16="http://schemas.microsoft.com/office/drawing/2014/main" id="{0B899A55-EB17-4D80-AA7D-CBED873BE765}"/>
              </a:ext>
            </a:extLst>
          </p:cNvPr>
          <p:cNvSpPr/>
          <p:nvPr/>
        </p:nvSpPr>
        <p:spPr>
          <a:xfrm rot="15274321">
            <a:off x="4088586" y="2741899"/>
            <a:ext cx="119309" cy="26574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1B7C0D35-E1E1-ADD2-3BAE-6AAC325B5B6F}"/>
              </a:ext>
            </a:extLst>
          </p:cNvPr>
          <p:cNvSpPr txBox="1"/>
          <p:nvPr/>
        </p:nvSpPr>
        <p:spPr>
          <a:xfrm flipH="1">
            <a:off x="4390091" y="3527981"/>
            <a:ext cx="579641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2">
                    <a:lumMod val="75000"/>
                  </a:schemeClr>
                </a:solidFill>
              </a:rPr>
              <a:t>130</a:t>
            </a:r>
            <a:r>
              <a:rPr lang="tr-TR" sz="1875" b="1" baseline="30000" dirty="0">
                <a:solidFill>
                  <a:schemeClr val="accent2">
                    <a:lumMod val="75000"/>
                  </a:schemeClr>
                </a:solidFill>
              </a:rPr>
              <a:t>0</a:t>
            </a:r>
            <a:endParaRPr lang="en-US" sz="1875" b="1" baseline="30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Ay 27">
            <a:extLst>
              <a:ext uri="{FF2B5EF4-FFF2-40B4-BE49-F238E27FC236}">
                <a16:creationId xmlns:a16="http://schemas.microsoft.com/office/drawing/2014/main" id="{49DC9B4F-62F7-518E-310E-E5DD27CEABDA}"/>
              </a:ext>
            </a:extLst>
          </p:cNvPr>
          <p:cNvSpPr/>
          <p:nvPr/>
        </p:nvSpPr>
        <p:spPr>
          <a:xfrm rot="4133039">
            <a:off x="4539239" y="3742507"/>
            <a:ext cx="161367" cy="35377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4D829FE8-E092-38DE-F886-D67340FD17ED}"/>
              </a:ext>
            </a:extLst>
          </p:cNvPr>
          <p:cNvCxnSpPr>
            <a:cxnSpLocks/>
            <a:stCxn id="6" idx="6"/>
          </p:cNvCxnSpPr>
          <p:nvPr/>
        </p:nvCxnSpPr>
        <p:spPr>
          <a:xfrm flipV="1">
            <a:off x="4707065" y="3164929"/>
            <a:ext cx="1078068" cy="88035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1535841D-69BD-52D2-9AF4-E46664590769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3150667" y="4078894"/>
            <a:ext cx="1465730" cy="2916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C735362E-F2B2-0D47-58CF-6E16A711475B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932584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3160642" y="2610500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/>
              <p:nvPr/>
            </p:nvSpPr>
            <p:spPr>
              <a:xfrm>
                <a:off x="532989" y="1869783"/>
                <a:ext cx="7230503" cy="640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𝐀𝐎𝐂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 130</a:t>
                </a:r>
                <a:r>
                  <a:rPr lang="tr-TR" sz="172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0</a:t>
                </a:r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725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725" b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𝐀𝐃𝐂</m:t>
                        </m:r>
                      </m:e>
                    </m:acc>
                  </m:oMath>
                </a14:m>
                <a:r>
                  <a:rPr lang="tr-T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l-GR" sz="172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α</a:t>
                </a:r>
                <a:endParaRPr lang="tr-TR" sz="172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F4AB609B-D67A-6AD0-478D-C0AC2A8DE8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89" y="1869783"/>
                <a:ext cx="7230503" cy="640945"/>
              </a:xfrm>
              <a:prstGeom prst="rect">
                <a:avLst/>
              </a:prstGeom>
              <a:blipFill>
                <a:blip r:embed="rId2"/>
                <a:stretch>
                  <a:fillRect l="-590" t="-2857" b="-123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Metin kutusu 13">
            <a:extLst>
              <a:ext uri="{FF2B5EF4-FFF2-40B4-BE49-F238E27FC236}">
                <a16:creationId xmlns:a16="http://schemas.microsoft.com/office/drawing/2014/main" id="{8E67BD22-18AC-E1E9-C667-37B688940FD4}"/>
              </a:ext>
            </a:extLst>
          </p:cNvPr>
          <p:cNvSpPr txBox="1"/>
          <p:nvPr/>
        </p:nvSpPr>
        <p:spPr>
          <a:xfrm>
            <a:off x="5802485" y="2850813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Metin kutusu 30">
            <a:extLst>
              <a:ext uri="{FF2B5EF4-FFF2-40B4-BE49-F238E27FC236}">
                <a16:creationId xmlns:a16="http://schemas.microsoft.com/office/drawing/2014/main" id="{CA78BFB0-52FE-4E31-6EFB-C42E28205FF4}"/>
              </a:ext>
            </a:extLst>
          </p:cNvPr>
          <p:cNvSpPr txBox="1"/>
          <p:nvPr/>
        </p:nvSpPr>
        <p:spPr>
          <a:xfrm>
            <a:off x="3883531" y="239467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2869305" y="3981079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BBF7092B-2FF0-DC5C-9B79-1F571A66F0AE}"/>
              </a:ext>
            </a:extLst>
          </p:cNvPr>
          <p:cNvCxnSpPr>
            <a:cxnSpLocks/>
          </p:cNvCxnSpPr>
          <p:nvPr/>
        </p:nvCxnSpPr>
        <p:spPr>
          <a:xfrm>
            <a:off x="4097881" y="2733833"/>
            <a:ext cx="1723302" cy="40315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Düz Bağlayıcı 10">
            <a:extLst>
              <a:ext uri="{FF2B5EF4-FFF2-40B4-BE49-F238E27FC236}">
                <a16:creationId xmlns:a16="http://schemas.microsoft.com/office/drawing/2014/main" id="{D8709C9C-69B9-D908-AF79-8368397649EE}"/>
              </a:ext>
            </a:extLst>
          </p:cNvPr>
          <p:cNvCxnSpPr>
            <a:cxnSpLocks/>
          </p:cNvCxnSpPr>
          <p:nvPr/>
        </p:nvCxnSpPr>
        <p:spPr>
          <a:xfrm flipV="1">
            <a:off x="5079078" y="3102415"/>
            <a:ext cx="752080" cy="222928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Düz Bağlayıcı 24">
            <a:extLst>
              <a:ext uri="{FF2B5EF4-FFF2-40B4-BE49-F238E27FC236}">
                <a16:creationId xmlns:a16="http://schemas.microsoft.com/office/drawing/2014/main" id="{98F76376-11A5-BB1F-6541-A26DA155247E}"/>
              </a:ext>
            </a:extLst>
          </p:cNvPr>
          <p:cNvCxnSpPr>
            <a:cxnSpLocks/>
          </p:cNvCxnSpPr>
          <p:nvPr/>
        </p:nvCxnSpPr>
        <p:spPr>
          <a:xfrm flipV="1">
            <a:off x="3160642" y="2726391"/>
            <a:ext cx="927264" cy="138315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968B50CE-78AA-2191-2437-413B5D91CBF7}"/>
              </a:ext>
            </a:extLst>
          </p:cNvPr>
          <p:cNvCxnSpPr>
            <a:cxnSpLocks/>
          </p:cNvCxnSpPr>
          <p:nvPr/>
        </p:nvCxnSpPr>
        <p:spPr>
          <a:xfrm flipH="1" flipV="1">
            <a:off x="3160642" y="4120759"/>
            <a:ext cx="1885317" cy="1210564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Metin kutusu 36">
            <a:extLst>
              <a:ext uri="{FF2B5EF4-FFF2-40B4-BE49-F238E27FC236}">
                <a16:creationId xmlns:a16="http://schemas.microsoft.com/office/drawing/2014/main" id="{DBBCDC4E-B092-9057-CA46-147CFB4CD7DB}"/>
              </a:ext>
            </a:extLst>
          </p:cNvPr>
          <p:cNvSpPr txBox="1"/>
          <p:nvPr/>
        </p:nvSpPr>
        <p:spPr>
          <a:xfrm>
            <a:off x="4969732" y="5341299"/>
            <a:ext cx="28397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314BE9-9606-A90F-8A4B-5080A5E48504}"/>
              </a:ext>
            </a:extLst>
          </p:cNvPr>
          <p:cNvSpPr/>
          <p:nvPr/>
        </p:nvSpPr>
        <p:spPr>
          <a:xfrm>
            <a:off x="4600841" y="399775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798180A-AB8B-4D45-DBB1-B14F290EE8E5}"/>
              </a:ext>
            </a:extLst>
          </p:cNvPr>
          <p:cNvSpPr txBox="1"/>
          <p:nvPr/>
        </p:nvSpPr>
        <p:spPr>
          <a:xfrm>
            <a:off x="4558335" y="4133858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5F768C12-663D-93F8-FF1D-317069B68EA1}"/>
              </a:ext>
            </a:extLst>
          </p:cNvPr>
          <p:cNvSpPr txBox="1"/>
          <p:nvPr/>
        </p:nvSpPr>
        <p:spPr>
          <a:xfrm flipH="1">
            <a:off x="4010693" y="2810365"/>
            <a:ext cx="3747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Ay 23">
            <a:extLst>
              <a:ext uri="{FF2B5EF4-FFF2-40B4-BE49-F238E27FC236}">
                <a16:creationId xmlns:a16="http://schemas.microsoft.com/office/drawing/2014/main" id="{0B899A55-EB17-4D80-AA7D-CBED873BE765}"/>
              </a:ext>
            </a:extLst>
          </p:cNvPr>
          <p:cNvSpPr/>
          <p:nvPr/>
        </p:nvSpPr>
        <p:spPr>
          <a:xfrm rot="15274321">
            <a:off x="4088586" y="2741899"/>
            <a:ext cx="119309" cy="26574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Metin kutusu 26">
            <a:extLst>
              <a:ext uri="{FF2B5EF4-FFF2-40B4-BE49-F238E27FC236}">
                <a16:creationId xmlns:a16="http://schemas.microsoft.com/office/drawing/2014/main" id="{1B7C0D35-E1E1-ADD2-3BAE-6AAC325B5B6F}"/>
              </a:ext>
            </a:extLst>
          </p:cNvPr>
          <p:cNvSpPr txBox="1"/>
          <p:nvPr/>
        </p:nvSpPr>
        <p:spPr>
          <a:xfrm flipH="1">
            <a:off x="4390091" y="3527981"/>
            <a:ext cx="579641" cy="5732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chemeClr val="accent2">
                    <a:lumMod val="75000"/>
                  </a:schemeClr>
                </a:solidFill>
              </a:rPr>
              <a:t>130</a:t>
            </a:r>
            <a:r>
              <a:rPr lang="tr-TR" sz="1875" b="1" baseline="30000" dirty="0">
                <a:solidFill>
                  <a:schemeClr val="accent2">
                    <a:lumMod val="75000"/>
                  </a:schemeClr>
                </a:solidFill>
              </a:rPr>
              <a:t>0</a:t>
            </a:r>
            <a:endParaRPr lang="en-US" sz="1875" b="1" baseline="30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Ay 27">
            <a:extLst>
              <a:ext uri="{FF2B5EF4-FFF2-40B4-BE49-F238E27FC236}">
                <a16:creationId xmlns:a16="http://schemas.microsoft.com/office/drawing/2014/main" id="{49DC9B4F-62F7-518E-310E-E5DD27CEABDA}"/>
              </a:ext>
            </a:extLst>
          </p:cNvPr>
          <p:cNvSpPr/>
          <p:nvPr/>
        </p:nvSpPr>
        <p:spPr>
          <a:xfrm rot="4133039">
            <a:off x="4539239" y="3755954"/>
            <a:ext cx="161367" cy="35377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4D829FE8-E092-38DE-F886-D67340FD17ED}"/>
              </a:ext>
            </a:extLst>
          </p:cNvPr>
          <p:cNvCxnSpPr>
            <a:cxnSpLocks/>
            <a:stCxn id="6" idx="6"/>
          </p:cNvCxnSpPr>
          <p:nvPr/>
        </p:nvCxnSpPr>
        <p:spPr>
          <a:xfrm flipV="1">
            <a:off x="4707065" y="3164929"/>
            <a:ext cx="1078068" cy="88035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1535841D-69BD-52D2-9AF4-E46664590769}"/>
              </a:ext>
            </a:extLst>
          </p:cNvPr>
          <p:cNvCxnSpPr>
            <a:cxnSpLocks/>
            <a:stCxn id="6" idx="3"/>
          </p:cNvCxnSpPr>
          <p:nvPr/>
        </p:nvCxnSpPr>
        <p:spPr>
          <a:xfrm flipH="1">
            <a:off x="3150667" y="4078894"/>
            <a:ext cx="1465730" cy="2916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Ay 4">
            <a:extLst>
              <a:ext uri="{FF2B5EF4-FFF2-40B4-BE49-F238E27FC236}">
                <a16:creationId xmlns:a16="http://schemas.microsoft.com/office/drawing/2014/main" id="{F04FA4F3-1494-F79D-187E-1067B1301A6F}"/>
              </a:ext>
            </a:extLst>
          </p:cNvPr>
          <p:cNvSpPr/>
          <p:nvPr/>
        </p:nvSpPr>
        <p:spPr>
          <a:xfrm rot="15466518">
            <a:off x="4581976" y="3898780"/>
            <a:ext cx="220611" cy="364660"/>
          </a:xfrm>
          <a:prstGeom prst="moon">
            <a:avLst>
              <a:gd name="adj" fmla="val 15057"/>
            </a:avLst>
          </a:prstGeom>
          <a:solidFill>
            <a:schemeClr val="tx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30AB4417-BC1A-1FA4-1C8E-DBCF8C7DA3E9}"/>
                  </a:ext>
                </a:extLst>
              </p:cNvPr>
              <p:cNvSpPr txBox="1"/>
              <p:nvPr/>
            </p:nvSpPr>
            <p:spPr>
              <a:xfrm flipH="1">
                <a:off x="4829139" y="3981237"/>
                <a:ext cx="271838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875" b="1" dirty="0"/>
                  <a:t>230</a:t>
                </a:r>
                <a:r>
                  <a:rPr lang="tr-TR" sz="1875" b="1" baseline="30000" dirty="0"/>
                  <a:t>0</a:t>
                </a:r>
                <a:r>
                  <a:rPr lang="tr-TR" sz="1875" b="1" dirty="0"/>
                  <a:t>=</a:t>
                </a:r>
                <a:r>
                  <a:rPr lang="en-US" sz="1875" b="1"/>
                  <a:t>&gt;</a:t>
                </a:r>
                <a:r>
                  <a:rPr lang="tr-TR" sz="1875" b="1"/>
                  <a:t> </a:t>
                </a:r>
                <a:r>
                  <a:rPr lang="tr-TR" sz="1875" b="1" dirty="0"/>
                  <a:t>360-130=</a:t>
                </a:r>
                <a:r>
                  <a:rPr lang="tr-TR" sz="2100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/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>
                            <a:latin typeface="Cambria Math" panose="02040503050406030204" pitchFamily="18" charset="0"/>
                          </a:rPr>
                          <m:t>𝐀𝐂</m:t>
                        </m:r>
                      </m:e>
                    </m:acc>
                  </m:oMath>
                </a14:m>
                <a:r>
                  <a:rPr lang="tr-TR" sz="1875" b="1" dirty="0"/>
                  <a:t>) </a:t>
                </a:r>
                <a:endParaRPr lang="en-US" sz="1875" b="1" dirty="0"/>
              </a:p>
            </p:txBody>
          </p:sp>
        </mc:Choice>
        <mc:Fallback xmlns="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30AB4417-BC1A-1FA4-1C8E-DBCF8C7DA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829139" y="3981237"/>
                <a:ext cx="2718389" cy="415498"/>
              </a:xfrm>
              <a:prstGeom prst="rect">
                <a:avLst/>
              </a:prstGeom>
              <a:blipFill>
                <a:blip r:embed="rId3"/>
                <a:stretch>
                  <a:fillRect l="-2018" t="-1471" r="-14126" b="-220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k: Sağ 9">
            <a:extLst>
              <a:ext uri="{FF2B5EF4-FFF2-40B4-BE49-F238E27FC236}">
                <a16:creationId xmlns:a16="http://schemas.microsoft.com/office/drawing/2014/main" id="{55A0BC66-6016-31BE-1238-8EF2E8E7DA5B}"/>
              </a:ext>
            </a:extLst>
          </p:cNvPr>
          <p:cNvSpPr/>
          <p:nvPr/>
        </p:nvSpPr>
        <p:spPr>
          <a:xfrm rot="1358214">
            <a:off x="6125625" y="3808220"/>
            <a:ext cx="538653" cy="3113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973E63A3-22D0-A9A4-2778-DC2774D6F1EE}"/>
                  </a:ext>
                </a:extLst>
              </p:cNvPr>
              <p:cNvSpPr txBox="1"/>
              <p:nvPr/>
            </p:nvSpPr>
            <p:spPr>
              <a:xfrm flipH="1">
                <a:off x="4298601" y="2682207"/>
                <a:ext cx="3790088" cy="390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875" b="1" dirty="0"/>
                  <a:t>115</a:t>
                </a:r>
                <a:r>
                  <a:rPr lang="tr-TR" sz="1875" b="1" baseline="30000" dirty="0"/>
                  <a:t>0</a:t>
                </a:r>
                <a:r>
                  <a:rPr lang="tr-TR" sz="1875" b="1" dirty="0"/>
                  <a:t>=</a:t>
                </a:r>
                <a:r>
                  <a:rPr lang="en-US" sz="1875" b="1" dirty="0"/>
                  <a:t>&gt;</a:t>
                </a:r>
                <a:r>
                  <a:rPr lang="tr-TR" sz="1875" b="1"/>
                  <a:t>230</a:t>
                </a:r>
                <a:r>
                  <a:rPr lang="tr-TR" sz="1875" b="1" baseline="30000"/>
                  <a:t>0</a:t>
                </a:r>
                <a:r>
                  <a:rPr lang="tr-TR" sz="1875" b="1"/>
                  <a:t>/2= </a:t>
                </a:r>
                <a:r>
                  <a:rPr lang="tr-TR" sz="1875" b="1" dirty="0"/>
                  <a:t>m(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1875" b="1">
                            <a:latin typeface="Cambria Math" panose="02040503050406030204" pitchFamily="18" charset="0"/>
                          </a:rPr>
                          <m:t>𝐀𝐂</m:t>
                        </m:r>
                      </m:e>
                    </m:acc>
                  </m:oMath>
                </a14:m>
                <a:r>
                  <a:rPr lang="tr-TR" sz="1875" b="1" dirty="0"/>
                  <a:t>)/2 </a:t>
                </a:r>
                <a:endParaRPr lang="en-US" sz="1875" b="1" dirty="0"/>
              </a:p>
            </p:txBody>
          </p:sp>
        </mc:Choice>
        <mc:Fallback xmlns="">
          <p:sp>
            <p:nvSpPr>
              <p:cNvPr id="13" name="Metin kutusu 12">
                <a:extLst>
                  <a:ext uri="{FF2B5EF4-FFF2-40B4-BE49-F238E27FC236}">
                    <a16:creationId xmlns:a16="http://schemas.microsoft.com/office/drawing/2014/main" id="{973E63A3-22D0-A9A4-2778-DC2774D6F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298601" y="2682207"/>
                <a:ext cx="3790088" cy="390300"/>
              </a:xfrm>
              <a:prstGeom prst="rect">
                <a:avLst/>
              </a:prstGeom>
              <a:blipFill>
                <a:blip r:embed="rId4"/>
                <a:stretch>
                  <a:fillRect l="-1447" t="-6250" b="-2343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">
            <a:extLst>
              <a:ext uri="{FF2B5EF4-FFF2-40B4-BE49-F238E27FC236}">
                <a16:creationId xmlns:a16="http://schemas.microsoft.com/office/drawing/2014/main" id="{D2430501-CE14-AA5C-ADAF-9C9FD6B4811B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  <p:sp>
        <p:nvSpPr>
          <p:cNvPr id="16" name="TextBox 4">
            <a:extLst>
              <a:ext uri="{FF2B5EF4-FFF2-40B4-BE49-F238E27FC236}">
                <a16:creationId xmlns:a16="http://schemas.microsoft.com/office/drawing/2014/main" id="{A842DA1D-CF33-1C59-39E7-5CB41BF98923}"/>
              </a:ext>
            </a:extLst>
          </p:cNvPr>
          <p:cNvSpPr txBox="1"/>
          <p:nvPr/>
        </p:nvSpPr>
        <p:spPr>
          <a:xfrm>
            <a:off x="370248" y="1341762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711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78988-00B5-D46A-3D72-7DCFB2808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2F5C3B-BD9E-6181-5ECA-AEB7BC2F2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877" y="2005115"/>
            <a:ext cx="8229600" cy="1143000"/>
          </a:xfrm>
        </p:spPr>
        <p:txBody>
          <a:bodyPr/>
          <a:lstStyle/>
          <a:p>
            <a:r>
              <a:rPr lang="tr-TR" b="1" dirty="0"/>
              <a:t>DAİRE</a:t>
            </a:r>
          </a:p>
        </p:txBody>
      </p:sp>
    </p:spTree>
    <p:extLst>
      <p:ext uri="{BB962C8B-B14F-4D97-AF65-F5344CB8AC3E}">
        <p14:creationId xmlns:p14="http://schemas.microsoft.com/office/powerpoint/2010/main" val="26559332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3160642" y="2610500"/>
            <a:ext cx="2989193" cy="2793902"/>
          </a:xfrm>
          <a:prstGeom prst="ellipse">
            <a:avLst/>
          </a:prstGeom>
          <a:solidFill>
            <a:srgbClr val="FFC000"/>
          </a:solidFill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1478649" y="1901592"/>
            <a:ext cx="723050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Bir çemberin sınırladığı bölgeye </a:t>
            </a:r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daire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denir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5253704" y="3670528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314BE9-9606-A90F-8A4B-5080A5E48504}"/>
              </a:ext>
            </a:extLst>
          </p:cNvPr>
          <p:cNvSpPr/>
          <p:nvPr/>
        </p:nvSpPr>
        <p:spPr>
          <a:xfrm>
            <a:off x="4600841" y="399775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798180A-AB8B-4D45-DBB1-B14F290EE8E5}"/>
              </a:ext>
            </a:extLst>
          </p:cNvPr>
          <p:cNvSpPr txBox="1"/>
          <p:nvPr/>
        </p:nvSpPr>
        <p:spPr>
          <a:xfrm>
            <a:off x="4558335" y="4133858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1535841D-69BD-52D2-9AF4-E46664590769}"/>
              </a:ext>
            </a:extLst>
          </p:cNvPr>
          <p:cNvCxnSpPr>
            <a:cxnSpLocks/>
          </p:cNvCxnSpPr>
          <p:nvPr/>
        </p:nvCxnSpPr>
        <p:spPr>
          <a:xfrm flipH="1">
            <a:off x="4695586" y="4030703"/>
            <a:ext cx="1465730" cy="2916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645657A1-D3A7-9A20-9ED6-17182102B8CD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DAİRE ÖZELLİKLERİ</a:t>
            </a:r>
            <a:endParaRPr dirty="0"/>
          </a:p>
        </p:txBody>
      </p:sp>
      <p:pic>
        <p:nvPicPr>
          <p:cNvPr id="4" name="10_47">
            <a:hlinkClick r:id="" action="ppaction://media"/>
            <a:extLst>
              <a:ext uri="{FF2B5EF4-FFF2-40B4-BE49-F238E27FC236}">
                <a16:creationId xmlns:a16="http://schemas.microsoft.com/office/drawing/2014/main" id="{114A47BB-796B-6A61-63F8-DFB10C9135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975186" y="61066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8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4471282" y="2267600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556629" y="2590309"/>
            <a:ext cx="31314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Dairenin Alanı : 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π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r</a:t>
            </a:r>
            <a:r>
              <a:rPr lang="tr-TR" sz="1875" b="1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</a:p>
          <a:p>
            <a:pPr algn="just"/>
            <a:endParaRPr lang="tr-TR" sz="1875" b="1" baseline="300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Dairenin Çevresi : 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π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6564344" y="3327628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314BE9-9606-A90F-8A4B-5080A5E48504}"/>
              </a:ext>
            </a:extLst>
          </p:cNvPr>
          <p:cNvSpPr/>
          <p:nvPr/>
        </p:nvSpPr>
        <p:spPr>
          <a:xfrm>
            <a:off x="5911481" y="3654858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798180A-AB8B-4D45-DBB1-B14F290EE8E5}"/>
              </a:ext>
            </a:extLst>
          </p:cNvPr>
          <p:cNvSpPr txBox="1"/>
          <p:nvPr/>
        </p:nvSpPr>
        <p:spPr>
          <a:xfrm>
            <a:off x="5868975" y="3790958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1535841D-69BD-52D2-9AF4-E46664590769}"/>
              </a:ext>
            </a:extLst>
          </p:cNvPr>
          <p:cNvCxnSpPr>
            <a:cxnSpLocks/>
          </p:cNvCxnSpPr>
          <p:nvPr/>
        </p:nvCxnSpPr>
        <p:spPr>
          <a:xfrm flipH="1">
            <a:off x="6006226" y="3687803"/>
            <a:ext cx="1465730" cy="2916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A9BE6C40-9231-12A4-F8A3-7B0AD0DE9156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DAİRE ÖZELLİKLERİ</a:t>
            </a:r>
            <a:endParaRPr dirty="0"/>
          </a:p>
        </p:txBody>
      </p:sp>
      <p:pic>
        <p:nvPicPr>
          <p:cNvPr id="4" name="10_48">
            <a:hlinkClick r:id="" action="ppaction://media"/>
            <a:extLst>
              <a:ext uri="{FF2B5EF4-FFF2-40B4-BE49-F238E27FC236}">
                <a16:creationId xmlns:a16="http://schemas.microsoft.com/office/drawing/2014/main" id="{E01CF88D-E1E7-D167-76C9-2321BFF919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471956" y="58033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7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440302" y="2326797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699282" y="3597271"/>
            <a:ext cx="5412054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Daire Dilimi, Yay Parçası Alanı : 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π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r</a:t>
            </a:r>
            <a:r>
              <a:rPr lang="tr-TR" sz="1875" b="1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/360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C2D76026-68A2-A05C-E007-48D9DF017F53}"/>
              </a:ext>
            </a:extLst>
          </p:cNvPr>
          <p:cNvSpPr txBox="1"/>
          <p:nvPr/>
        </p:nvSpPr>
        <p:spPr>
          <a:xfrm flipH="1">
            <a:off x="2274344" y="4207945"/>
            <a:ext cx="26835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endParaRPr lang="en-US" sz="18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798180A-AB8B-4D45-DBB1-B14F290EE8E5}"/>
              </a:ext>
            </a:extLst>
          </p:cNvPr>
          <p:cNvSpPr txBox="1"/>
          <p:nvPr/>
        </p:nvSpPr>
        <p:spPr>
          <a:xfrm>
            <a:off x="1578809" y="3597271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1535841D-69BD-52D2-9AF4-E46664590769}"/>
              </a:ext>
            </a:extLst>
          </p:cNvPr>
          <p:cNvCxnSpPr>
            <a:cxnSpLocks/>
            <a:stCxn id="3" idx="5"/>
          </p:cNvCxnSpPr>
          <p:nvPr/>
        </p:nvCxnSpPr>
        <p:spPr>
          <a:xfrm flipH="1" flipV="1">
            <a:off x="1975245" y="3776167"/>
            <a:ext cx="1016493" cy="9353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CDF0F2B3-363E-D5C1-C711-DC570FA6A052}"/>
              </a:ext>
            </a:extLst>
          </p:cNvPr>
          <p:cNvCxnSpPr>
            <a:cxnSpLocks/>
          </p:cNvCxnSpPr>
          <p:nvPr/>
        </p:nvCxnSpPr>
        <p:spPr>
          <a:xfrm flipH="1">
            <a:off x="1933612" y="2987040"/>
            <a:ext cx="1282028" cy="75807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8D314BE9-9606-A90F-8A4B-5080A5E48504}"/>
              </a:ext>
            </a:extLst>
          </p:cNvPr>
          <p:cNvSpPr/>
          <p:nvPr/>
        </p:nvSpPr>
        <p:spPr>
          <a:xfrm>
            <a:off x="1880501" y="3714055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69C33882-47A0-20DA-66C8-A5F18C2751DF}"/>
              </a:ext>
            </a:extLst>
          </p:cNvPr>
          <p:cNvSpPr txBox="1"/>
          <p:nvPr/>
        </p:nvSpPr>
        <p:spPr>
          <a:xfrm flipH="1">
            <a:off x="2188405" y="3555085"/>
            <a:ext cx="3747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D54A8CD6-CAC0-4D7D-3017-3D288FF3F986}"/>
              </a:ext>
            </a:extLst>
          </p:cNvPr>
          <p:cNvSpPr/>
          <p:nvPr/>
        </p:nvSpPr>
        <p:spPr>
          <a:xfrm rot="10800000">
            <a:off x="2093659" y="3627767"/>
            <a:ext cx="119309" cy="26574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Ok: Sağ 15">
            <a:extLst>
              <a:ext uri="{FF2B5EF4-FFF2-40B4-BE49-F238E27FC236}">
                <a16:creationId xmlns:a16="http://schemas.microsoft.com/office/drawing/2014/main" id="{08F6B244-4856-3037-B155-179BE5E52313}"/>
              </a:ext>
            </a:extLst>
          </p:cNvPr>
          <p:cNvSpPr/>
          <p:nvPr/>
        </p:nvSpPr>
        <p:spPr>
          <a:xfrm>
            <a:off x="2838222" y="3395179"/>
            <a:ext cx="861060" cy="7775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207CB2F4-678E-1B6A-E3BB-E0FF072F97BB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DAİRE ÖZELLİKLERİ</a:t>
            </a:r>
            <a:endParaRPr dirty="0"/>
          </a:p>
        </p:txBody>
      </p:sp>
      <p:pic>
        <p:nvPicPr>
          <p:cNvPr id="4" name="10_49">
            <a:hlinkClick r:id="" action="ppaction://media"/>
            <a:extLst>
              <a:ext uri="{FF2B5EF4-FFF2-40B4-BE49-F238E27FC236}">
                <a16:creationId xmlns:a16="http://schemas.microsoft.com/office/drawing/2014/main" id="{686DE729-02D4-3B66-37AC-7881B66D76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98716" y="585413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6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7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725BD-9780-9E19-096C-333CE657C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>
            <a:extLst>
              <a:ext uri="{FF2B5EF4-FFF2-40B4-BE49-F238E27FC236}">
                <a16:creationId xmlns:a16="http://schemas.microsoft.com/office/drawing/2014/main" id="{290464AF-920C-15B7-7437-85DCB23406F6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ÜÇGENDE </a:t>
            </a:r>
            <a:r>
              <a:rPr lang="en-US" dirty="0"/>
              <a:t>ALAN</a:t>
            </a:r>
            <a:endParaRPr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26A5BAFE-579E-A5D9-FE1B-3C38BA27FA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555" y="1890886"/>
            <a:ext cx="7945101" cy="2561844"/>
          </a:xfrm>
          <a:prstGeom prst="rect">
            <a:avLst/>
          </a:prstGeom>
        </p:spPr>
      </p:pic>
      <p:pic>
        <p:nvPicPr>
          <p:cNvPr id="2" name="10_5">
            <a:hlinkClick r:id="" action="ppaction://media"/>
            <a:extLst>
              <a:ext uri="{FF2B5EF4-FFF2-40B4-BE49-F238E27FC236}">
                <a16:creationId xmlns:a16="http://schemas.microsoft.com/office/drawing/2014/main" id="{C26CC1B2-C7D4-17D6-6618-58C3054599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08485" y="6166264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37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2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440302" y="2326797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495278" y="2326797"/>
            <a:ext cx="5412054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O merkezli dairede okla gösterilen bölge, okla gösterilmeyen bölgenin 9 katı ise 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 açısı nedir?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798180A-AB8B-4D45-DBB1-B14F290EE8E5}"/>
              </a:ext>
            </a:extLst>
          </p:cNvPr>
          <p:cNvSpPr txBox="1"/>
          <p:nvPr/>
        </p:nvSpPr>
        <p:spPr>
          <a:xfrm>
            <a:off x="1833418" y="3353079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1535841D-69BD-52D2-9AF4-E46664590769}"/>
              </a:ext>
            </a:extLst>
          </p:cNvPr>
          <p:cNvCxnSpPr>
            <a:cxnSpLocks/>
          </p:cNvCxnSpPr>
          <p:nvPr/>
        </p:nvCxnSpPr>
        <p:spPr>
          <a:xfrm flipV="1">
            <a:off x="1043937" y="3789753"/>
            <a:ext cx="856731" cy="103751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CDF0F2B3-363E-D5C1-C711-DC570FA6A052}"/>
              </a:ext>
            </a:extLst>
          </p:cNvPr>
          <p:cNvCxnSpPr>
            <a:cxnSpLocks/>
          </p:cNvCxnSpPr>
          <p:nvPr/>
        </p:nvCxnSpPr>
        <p:spPr>
          <a:xfrm flipH="1" flipV="1">
            <a:off x="1933612" y="3745111"/>
            <a:ext cx="1198208" cy="7902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8D314BE9-9606-A90F-8A4B-5080A5E48504}"/>
              </a:ext>
            </a:extLst>
          </p:cNvPr>
          <p:cNvSpPr/>
          <p:nvPr/>
        </p:nvSpPr>
        <p:spPr>
          <a:xfrm>
            <a:off x="1880501" y="3714055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69C33882-47A0-20DA-66C8-A5F18C2751DF}"/>
              </a:ext>
            </a:extLst>
          </p:cNvPr>
          <p:cNvSpPr txBox="1"/>
          <p:nvPr/>
        </p:nvSpPr>
        <p:spPr>
          <a:xfrm flipH="1">
            <a:off x="1867419" y="3867390"/>
            <a:ext cx="3747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D54A8CD6-CAC0-4D7D-3017-3D288FF3F986}"/>
              </a:ext>
            </a:extLst>
          </p:cNvPr>
          <p:cNvSpPr/>
          <p:nvPr/>
        </p:nvSpPr>
        <p:spPr>
          <a:xfrm rot="15611159">
            <a:off x="1901596" y="3770441"/>
            <a:ext cx="119309" cy="26574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Ok: Sağ 15">
            <a:extLst>
              <a:ext uri="{FF2B5EF4-FFF2-40B4-BE49-F238E27FC236}">
                <a16:creationId xmlns:a16="http://schemas.microsoft.com/office/drawing/2014/main" id="{08F6B244-4856-3037-B155-179BE5E52313}"/>
              </a:ext>
            </a:extLst>
          </p:cNvPr>
          <p:cNvSpPr/>
          <p:nvPr/>
        </p:nvSpPr>
        <p:spPr>
          <a:xfrm>
            <a:off x="2195569" y="2462584"/>
            <a:ext cx="1198208" cy="10300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017E6F27-6415-F4D0-7AC3-557C8FE9FFE4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67679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C0537DB-8207-62B0-D9F3-5DA4ADDF2D00}"/>
              </a:ext>
            </a:extLst>
          </p:cNvPr>
          <p:cNvSpPr/>
          <p:nvPr/>
        </p:nvSpPr>
        <p:spPr>
          <a:xfrm>
            <a:off x="440302" y="2326797"/>
            <a:ext cx="2989193" cy="2793902"/>
          </a:xfrm>
          <a:prstGeom prst="ellipse">
            <a:avLst/>
          </a:prstGeom>
          <a:noFill/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4AB609B-D67A-6AD0-478D-C0AC2A8DE849}"/>
              </a:ext>
            </a:extLst>
          </p:cNvPr>
          <p:cNvSpPr txBox="1"/>
          <p:nvPr/>
        </p:nvSpPr>
        <p:spPr>
          <a:xfrm>
            <a:off x="3495278" y="2326797"/>
            <a:ext cx="5412054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Π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r</a:t>
            </a:r>
            <a:r>
              <a:rPr lang="tr-TR" sz="1875" b="1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(360-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)/360</a:t>
            </a:r>
            <a:endParaRPr lang="en-US" sz="1875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798180A-AB8B-4D45-DBB1-B14F290EE8E5}"/>
              </a:ext>
            </a:extLst>
          </p:cNvPr>
          <p:cNvSpPr txBox="1"/>
          <p:nvPr/>
        </p:nvSpPr>
        <p:spPr>
          <a:xfrm>
            <a:off x="1833418" y="3353079"/>
            <a:ext cx="255665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</a:p>
        </p:txBody>
      </p: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1535841D-69BD-52D2-9AF4-E46664590769}"/>
              </a:ext>
            </a:extLst>
          </p:cNvPr>
          <p:cNvCxnSpPr>
            <a:cxnSpLocks/>
          </p:cNvCxnSpPr>
          <p:nvPr/>
        </p:nvCxnSpPr>
        <p:spPr>
          <a:xfrm flipV="1">
            <a:off x="1043937" y="3789753"/>
            <a:ext cx="856731" cy="103751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Düz Bağlayıcı 8">
            <a:extLst>
              <a:ext uri="{FF2B5EF4-FFF2-40B4-BE49-F238E27FC236}">
                <a16:creationId xmlns:a16="http://schemas.microsoft.com/office/drawing/2014/main" id="{CDF0F2B3-363E-D5C1-C711-DC570FA6A052}"/>
              </a:ext>
            </a:extLst>
          </p:cNvPr>
          <p:cNvCxnSpPr>
            <a:cxnSpLocks/>
          </p:cNvCxnSpPr>
          <p:nvPr/>
        </p:nvCxnSpPr>
        <p:spPr>
          <a:xfrm flipH="1" flipV="1">
            <a:off x="1933612" y="3745111"/>
            <a:ext cx="1198208" cy="79028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8D314BE9-9606-A90F-8A4B-5080A5E48504}"/>
              </a:ext>
            </a:extLst>
          </p:cNvPr>
          <p:cNvSpPr/>
          <p:nvPr/>
        </p:nvSpPr>
        <p:spPr>
          <a:xfrm>
            <a:off x="1880501" y="3714055"/>
            <a:ext cx="106225" cy="9505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69C33882-47A0-20DA-66C8-A5F18C2751DF}"/>
              </a:ext>
            </a:extLst>
          </p:cNvPr>
          <p:cNvSpPr txBox="1"/>
          <p:nvPr/>
        </p:nvSpPr>
        <p:spPr>
          <a:xfrm flipH="1">
            <a:off x="1867419" y="3867390"/>
            <a:ext cx="3747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50" b="1" dirty="0">
                <a:solidFill>
                  <a:schemeClr val="accent2">
                    <a:lumMod val="75000"/>
                  </a:schemeClr>
                </a:solidFill>
              </a:rPr>
              <a:t>α</a:t>
            </a:r>
            <a:endParaRPr lang="en-US" sz="225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Ay 12">
            <a:extLst>
              <a:ext uri="{FF2B5EF4-FFF2-40B4-BE49-F238E27FC236}">
                <a16:creationId xmlns:a16="http://schemas.microsoft.com/office/drawing/2014/main" id="{D54A8CD6-CAC0-4D7D-3017-3D288FF3F986}"/>
              </a:ext>
            </a:extLst>
          </p:cNvPr>
          <p:cNvSpPr/>
          <p:nvPr/>
        </p:nvSpPr>
        <p:spPr>
          <a:xfrm rot="15611159">
            <a:off x="1901596" y="3770441"/>
            <a:ext cx="119309" cy="265744"/>
          </a:xfrm>
          <a:prstGeom prst="mo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Ok: Sağ 15">
            <a:extLst>
              <a:ext uri="{FF2B5EF4-FFF2-40B4-BE49-F238E27FC236}">
                <a16:creationId xmlns:a16="http://schemas.microsoft.com/office/drawing/2014/main" id="{08F6B244-4856-3037-B155-179BE5E52313}"/>
              </a:ext>
            </a:extLst>
          </p:cNvPr>
          <p:cNvSpPr/>
          <p:nvPr/>
        </p:nvSpPr>
        <p:spPr>
          <a:xfrm>
            <a:off x="2195569" y="2462584"/>
            <a:ext cx="1198208" cy="10300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19E8155-CCCD-D159-EE13-A5951A47CC2C}"/>
              </a:ext>
            </a:extLst>
          </p:cNvPr>
          <p:cNvSpPr txBox="1"/>
          <p:nvPr/>
        </p:nvSpPr>
        <p:spPr>
          <a:xfrm>
            <a:off x="3393776" y="4784759"/>
            <a:ext cx="4572000" cy="380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π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r</a:t>
            </a:r>
            <a:r>
              <a:rPr lang="tr-TR" sz="1875" b="1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/360</a:t>
            </a:r>
            <a:endParaRPr lang="en-US" sz="1875" dirty="0"/>
          </a:p>
        </p:txBody>
      </p:sp>
      <p:sp>
        <p:nvSpPr>
          <p:cNvPr id="10" name="Ok: Sağ 9">
            <a:extLst>
              <a:ext uri="{FF2B5EF4-FFF2-40B4-BE49-F238E27FC236}">
                <a16:creationId xmlns:a16="http://schemas.microsoft.com/office/drawing/2014/main" id="{ACF5745C-9F07-BCD4-776F-B808B2EDCA70}"/>
              </a:ext>
            </a:extLst>
          </p:cNvPr>
          <p:cNvSpPr/>
          <p:nvPr/>
        </p:nvSpPr>
        <p:spPr>
          <a:xfrm rot="939132">
            <a:off x="2162757" y="4478502"/>
            <a:ext cx="1198208" cy="612514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ADFF4945-956D-1C72-17FC-F2A519496B7B}"/>
              </a:ext>
            </a:extLst>
          </p:cNvPr>
          <p:cNvSpPr txBox="1"/>
          <p:nvPr/>
        </p:nvSpPr>
        <p:spPr>
          <a:xfrm>
            <a:off x="4700172" y="3606187"/>
            <a:ext cx="4390488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Π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r</a:t>
            </a:r>
            <a:r>
              <a:rPr lang="tr-TR" sz="1875" b="1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(360-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)/360=9(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π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r</a:t>
            </a:r>
            <a:r>
              <a:rPr lang="tr-TR" sz="1875" b="1" baseline="30000" dirty="0">
                <a:latin typeface="Arial Black" panose="020B0A04020102020204" pitchFamily="34" charset="0"/>
                <a:cs typeface="Arial" panose="020B0604020202020204" pitchFamily="34" charset="0"/>
              </a:rPr>
              <a:t>2</a:t>
            </a:r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α</a:t>
            </a:r>
            <a:r>
              <a:rPr lang="tr-T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/360)</a:t>
            </a:r>
          </a:p>
          <a:p>
            <a:r>
              <a:rPr lang="el-GR" sz="1875" b="1" dirty="0">
                <a:latin typeface="Arial Black" panose="020B0A04020102020204" pitchFamily="34" charset="0"/>
                <a:cs typeface="Arial" panose="020B0604020202020204" pitchFamily="34" charset="0"/>
              </a:rPr>
              <a:t>α</a:t>
            </a:r>
            <a:r>
              <a:rPr lang="tr-TR" sz="1875" b="1">
                <a:latin typeface="Arial Black" panose="020B0A04020102020204" pitchFamily="34" charset="0"/>
                <a:cs typeface="Arial" panose="020B0604020202020204" pitchFamily="34" charset="0"/>
              </a:rPr>
              <a:t>= 36</a:t>
            </a:r>
            <a:endParaRPr lang="en-US" sz="1875" dirty="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D753D0BE-7301-682C-1B32-6B00FED6FD9D}"/>
              </a:ext>
            </a:extLst>
          </p:cNvPr>
          <p:cNvSpPr txBox="1"/>
          <p:nvPr/>
        </p:nvSpPr>
        <p:spPr>
          <a:xfrm>
            <a:off x="514783" y="582069"/>
            <a:ext cx="8461187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  <p:sp>
        <p:nvSpPr>
          <p:cNvPr id="14" name="TextBox 4">
            <a:extLst>
              <a:ext uri="{FF2B5EF4-FFF2-40B4-BE49-F238E27FC236}">
                <a16:creationId xmlns:a16="http://schemas.microsoft.com/office/drawing/2014/main" id="{1BC1932C-01A6-D59B-808F-E15183CD96AF}"/>
              </a:ext>
            </a:extLst>
          </p:cNvPr>
          <p:cNvSpPr txBox="1"/>
          <p:nvPr/>
        </p:nvSpPr>
        <p:spPr>
          <a:xfrm>
            <a:off x="514784" y="1341762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486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/>
              <p:nvPr/>
            </p:nvSpPr>
            <p:spPr>
              <a:xfrm>
                <a:off x="689070" y="1790952"/>
                <a:ext cx="3812753" cy="1353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A</a:t>
                </a:r>
                <a:r>
                  <a:rPr lang="tr-TR" sz="1875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  <m:r>
                          <a:rPr lang="en-US" sz="1875" b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</m:t>
                        </m:r>
                        <m:r>
                          <a:rPr lang="en-US" sz="187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tr-TR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1875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875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𝐁𝐂</m:t>
                            </m:r>
                          </m:e>
                        </m:d>
                        <m: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|</m:t>
                        </m:r>
                        <m: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𝑨𝑯</m:t>
                        </m:r>
                        <m: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|</m:t>
                        </m:r>
                      </m:num>
                      <m:den>
                        <m: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tr-TR" sz="1875" b="1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algn="just"/>
                <a:endParaRPr lang="tr-TR" sz="1875" b="1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𝑻𝒂𝒃𝒂𝒏</m:t>
                          </m:r>
                          <m:r>
                            <a:rPr lang="en-US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𝑿</m:t>
                          </m:r>
                          <m:r>
                            <a:rPr lang="en-US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𝒀</m:t>
                          </m:r>
                          <m:r>
                            <a:rPr lang="en-US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ü</m:t>
                          </m:r>
                          <m:r>
                            <a:rPr lang="en-US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𝒌𝒔𝒆𝒌𝒍𝒊𝒌</m:t>
                          </m:r>
                        </m:num>
                        <m:den>
                          <m:r>
                            <a:rPr lang="en-US" sz="1875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1875" b="1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70" y="1790952"/>
                <a:ext cx="3812753" cy="1353832"/>
              </a:xfrm>
              <a:prstGeom prst="rect">
                <a:avLst/>
              </a:prstGeom>
              <a:blipFill>
                <a:blip r:embed="rId2"/>
                <a:stretch>
                  <a:fillRect l="-144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51E25845-A34C-4641-350E-40B654570600}"/>
              </a:ext>
            </a:extLst>
          </p:cNvPr>
          <p:cNvSpPr/>
          <p:nvPr/>
        </p:nvSpPr>
        <p:spPr>
          <a:xfrm>
            <a:off x="4703527" y="2410034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5949950" y="1992749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4368080" y="4006322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066E915B-EB93-43D7-706B-B7D68B21AB55}"/>
              </a:ext>
            </a:extLst>
          </p:cNvPr>
          <p:cNvSpPr txBox="1"/>
          <p:nvPr/>
        </p:nvSpPr>
        <p:spPr>
          <a:xfrm>
            <a:off x="7529169" y="4061183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7112BAD7-90D0-5DFE-EB01-7D0A41DDC79E}"/>
              </a:ext>
            </a:extLst>
          </p:cNvPr>
          <p:cNvCxnSpPr>
            <a:stCxn id="2" idx="0"/>
            <a:endCxn id="2" idx="3"/>
          </p:cNvCxnSpPr>
          <p:nvPr/>
        </p:nvCxnSpPr>
        <p:spPr>
          <a:xfrm>
            <a:off x="6091936" y="2410034"/>
            <a:ext cx="0" cy="17615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ikdörtgen 6">
            <a:extLst>
              <a:ext uri="{FF2B5EF4-FFF2-40B4-BE49-F238E27FC236}">
                <a16:creationId xmlns:a16="http://schemas.microsoft.com/office/drawing/2014/main" id="{B7A82572-8531-578A-9B44-4DE5DD8F2C27}"/>
              </a:ext>
            </a:extLst>
          </p:cNvPr>
          <p:cNvSpPr/>
          <p:nvPr/>
        </p:nvSpPr>
        <p:spPr>
          <a:xfrm>
            <a:off x="6085470" y="3963692"/>
            <a:ext cx="188259" cy="19498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BEBC213-5A66-ED7E-2B89-C48748150B04}"/>
              </a:ext>
            </a:extLst>
          </p:cNvPr>
          <p:cNvSpPr txBox="1"/>
          <p:nvPr/>
        </p:nvSpPr>
        <p:spPr>
          <a:xfrm>
            <a:off x="6143412" y="3256929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h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5968756" y="4177971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5957B273-B3DE-E175-AE73-6DDAC2FEFE5D}"/>
              </a:ext>
            </a:extLst>
          </p:cNvPr>
          <p:cNvSpPr txBox="1"/>
          <p:nvPr/>
        </p:nvSpPr>
        <p:spPr>
          <a:xfrm>
            <a:off x="582069" y="582069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ÜÇGENDE </a:t>
            </a:r>
            <a:r>
              <a:rPr lang="en-US" dirty="0"/>
              <a:t>ALAN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6005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/>
              <p:nvPr/>
            </p:nvSpPr>
            <p:spPr>
              <a:xfrm>
                <a:off x="328942" y="1784579"/>
                <a:ext cx="3812753" cy="519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875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A</a:t>
                </a:r>
                <a:r>
                  <a:rPr lang="tr-TR" sz="1875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</m:t>
                        </m:r>
                        <m:r>
                          <a:rPr lang="en-US" sz="1875" b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𝐁</m:t>
                        </m:r>
                        <m:r>
                          <a:rPr lang="en-US" sz="1875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</m:acc>
                  </m:oMath>
                </a14:m>
                <a:r>
                  <a:rPr lang="tr-TR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1875" b="1" dirty="0">
                    <a:solidFill>
                      <a:srgbClr val="C00000"/>
                    </a:solidFill>
                    <a:latin typeface="Arial Black" panose="020B0A040201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sz="1875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sz="1875" b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𝐁𝐂</m:t>
                            </m:r>
                          </m:e>
                        </m:d>
                        <m:r>
                          <a:rPr lang="en-US" sz="1875" b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𝐡</m:t>
                        </m:r>
                      </m:num>
                      <m:den>
                        <m:r>
                          <a:rPr lang="en-US" sz="1875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tr-TR" sz="1875" b="1" dirty="0">
                  <a:solidFill>
                    <a:srgbClr val="C00000"/>
                  </a:solidFill>
                  <a:latin typeface="Arial Black" panose="020B0A04020102020204" pitchFamily="34" charset="0"/>
                  <a:cs typeface="Arial" panose="020B0604020202020204" pitchFamily="34" charset="0"/>
                  <a:sym typeface="Wingdings" panose="05000000000000000000" pitchFamily="2" charset="2"/>
                </a:endParaRP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42" y="1784579"/>
                <a:ext cx="3812753" cy="519116"/>
              </a:xfrm>
              <a:prstGeom prst="rect">
                <a:avLst/>
              </a:prstGeom>
              <a:blipFill>
                <a:blip r:embed="rId2"/>
                <a:stretch>
                  <a:fillRect l="-1440" b="-70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5589822" y="1986376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2737354" y="4233705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066E915B-EB93-43D7-706B-B7D68B21AB55}"/>
              </a:ext>
            </a:extLst>
          </p:cNvPr>
          <p:cNvSpPr txBox="1"/>
          <p:nvPr/>
        </p:nvSpPr>
        <p:spPr>
          <a:xfrm>
            <a:off x="4861223" y="4281966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7112BAD7-90D0-5DFE-EB01-7D0A41DDC79E}"/>
              </a:ext>
            </a:extLst>
          </p:cNvPr>
          <p:cNvCxnSpPr>
            <a:cxnSpLocks/>
          </p:cNvCxnSpPr>
          <p:nvPr/>
        </p:nvCxnSpPr>
        <p:spPr>
          <a:xfrm>
            <a:off x="5775886" y="2450025"/>
            <a:ext cx="0" cy="185552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ikdörtgen 6">
            <a:extLst>
              <a:ext uri="{FF2B5EF4-FFF2-40B4-BE49-F238E27FC236}">
                <a16:creationId xmlns:a16="http://schemas.microsoft.com/office/drawing/2014/main" id="{B7A82572-8531-578A-9B44-4DE5DD8F2C27}"/>
              </a:ext>
            </a:extLst>
          </p:cNvPr>
          <p:cNvSpPr/>
          <p:nvPr/>
        </p:nvSpPr>
        <p:spPr>
          <a:xfrm>
            <a:off x="5583560" y="4081353"/>
            <a:ext cx="188259" cy="19498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BEBC213-5A66-ED7E-2B89-C48748150B04}"/>
              </a:ext>
            </a:extLst>
          </p:cNvPr>
          <p:cNvSpPr txBox="1"/>
          <p:nvPr/>
        </p:nvSpPr>
        <p:spPr>
          <a:xfrm>
            <a:off x="5783284" y="3250556"/>
            <a:ext cx="266843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h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5781574" y="4305547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79764998-90B9-90AA-59E1-A09474FA0625}"/>
              </a:ext>
            </a:extLst>
          </p:cNvPr>
          <p:cNvCxnSpPr>
            <a:cxnSpLocks/>
          </p:cNvCxnSpPr>
          <p:nvPr/>
        </p:nvCxnSpPr>
        <p:spPr>
          <a:xfrm flipH="1">
            <a:off x="3146184" y="2422958"/>
            <a:ext cx="2637100" cy="18825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Düz Bağlayıcı 14">
            <a:extLst>
              <a:ext uri="{FF2B5EF4-FFF2-40B4-BE49-F238E27FC236}">
                <a16:creationId xmlns:a16="http://schemas.microsoft.com/office/drawing/2014/main" id="{B35F3F1C-510C-3257-CE8E-59458A6D12D8}"/>
              </a:ext>
            </a:extLst>
          </p:cNvPr>
          <p:cNvCxnSpPr/>
          <p:nvPr/>
        </p:nvCxnSpPr>
        <p:spPr>
          <a:xfrm flipH="1">
            <a:off x="5002306" y="2403661"/>
            <a:ext cx="780978" cy="18825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Düz Bağlayıcı 16">
            <a:extLst>
              <a:ext uri="{FF2B5EF4-FFF2-40B4-BE49-F238E27FC236}">
                <a16:creationId xmlns:a16="http://schemas.microsoft.com/office/drawing/2014/main" id="{79A28A13-84F4-3503-346C-5C423090E177}"/>
              </a:ext>
            </a:extLst>
          </p:cNvPr>
          <p:cNvCxnSpPr>
            <a:cxnSpLocks/>
          </p:cNvCxnSpPr>
          <p:nvPr/>
        </p:nvCxnSpPr>
        <p:spPr>
          <a:xfrm flipV="1">
            <a:off x="3146184" y="4286250"/>
            <a:ext cx="1856122" cy="129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Düz Bağlayıcı 20">
            <a:extLst>
              <a:ext uri="{FF2B5EF4-FFF2-40B4-BE49-F238E27FC236}">
                <a16:creationId xmlns:a16="http://schemas.microsoft.com/office/drawing/2014/main" id="{78C2BAE9-30B6-4696-992D-813CA7713389}"/>
              </a:ext>
            </a:extLst>
          </p:cNvPr>
          <p:cNvCxnSpPr>
            <a:cxnSpLocks/>
          </p:cNvCxnSpPr>
          <p:nvPr/>
        </p:nvCxnSpPr>
        <p:spPr>
          <a:xfrm>
            <a:off x="5014782" y="4279867"/>
            <a:ext cx="768501" cy="2099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1CA069D-84F9-49D1-C658-2EE478CA094C}"/>
              </a:ext>
            </a:extLst>
          </p:cNvPr>
          <p:cNvSpPr txBox="1"/>
          <p:nvPr/>
        </p:nvSpPr>
        <p:spPr>
          <a:xfrm>
            <a:off x="375049" y="57240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ÜÇGENDE </a:t>
            </a:r>
            <a:r>
              <a:rPr lang="en-US" dirty="0"/>
              <a:t>ALAN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0241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/>
              <p:nvPr/>
            </p:nvSpPr>
            <p:spPr>
              <a:xfrm>
                <a:off x="328942" y="1784579"/>
                <a:ext cx="3812753" cy="2112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[AD] </a:t>
                </a:r>
                <a14:m>
                  <m:oMath xmlns:m="http://schemas.openxmlformats.org/officeDocument/2006/math">
                    <m:r>
                      <a:rPr lang="en-US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[BC]</a:t>
                </a:r>
              </a:p>
              <a:p>
                <a:pPr algn="just"/>
                <a:r>
                  <a:rPr lang="en-US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[BE] </a:t>
                </a:r>
                <a14:m>
                  <m:oMath xmlns:m="http://schemas.openxmlformats.org/officeDocument/2006/math">
                    <m:r>
                      <a:rPr lang="en-US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[AC]</a:t>
                </a: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|AC|=10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br</a:t>
                </a:r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|BD|=2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br</a:t>
                </a:r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|DC|=8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br</a:t>
                </a:r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|BE|</a:t>
                </a:r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=?</a:t>
                </a:r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42" y="1784579"/>
                <a:ext cx="3812753" cy="2112117"/>
              </a:xfrm>
              <a:prstGeom prst="rect">
                <a:avLst/>
              </a:prstGeom>
              <a:blipFill>
                <a:blip r:embed="rId2"/>
                <a:stretch>
                  <a:fillRect l="-1440" t="-1445" b="-375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51E25845-A34C-4641-350E-40B654570600}"/>
              </a:ext>
            </a:extLst>
          </p:cNvPr>
          <p:cNvSpPr/>
          <p:nvPr/>
        </p:nvSpPr>
        <p:spPr>
          <a:xfrm>
            <a:off x="4343399" y="2403661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5589822" y="1986376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4007952" y="399994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066E915B-EB93-43D7-706B-B7D68B21AB55}"/>
              </a:ext>
            </a:extLst>
          </p:cNvPr>
          <p:cNvSpPr txBox="1"/>
          <p:nvPr/>
        </p:nvSpPr>
        <p:spPr>
          <a:xfrm>
            <a:off x="7169041" y="4054810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7112BAD7-90D0-5DFE-EB01-7D0A41DDC79E}"/>
              </a:ext>
            </a:extLst>
          </p:cNvPr>
          <p:cNvCxnSpPr>
            <a:cxnSpLocks/>
            <a:stCxn id="2" idx="0"/>
            <a:endCxn id="2" idx="3"/>
          </p:cNvCxnSpPr>
          <p:nvPr/>
        </p:nvCxnSpPr>
        <p:spPr>
          <a:xfrm>
            <a:off x="5731808" y="2403661"/>
            <a:ext cx="0" cy="17615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ikdörtgen 6">
            <a:extLst>
              <a:ext uri="{FF2B5EF4-FFF2-40B4-BE49-F238E27FC236}">
                <a16:creationId xmlns:a16="http://schemas.microsoft.com/office/drawing/2014/main" id="{B7A82572-8531-578A-9B44-4DE5DD8F2C27}"/>
              </a:ext>
            </a:extLst>
          </p:cNvPr>
          <p:cNvSpPr/>
          <p:nvPr/>
        </p:nvSpPr>
        <p:spPr>
          <a:xfrm>
            <a:off x="5725342" y="3957319"/>
            <a:ext cx="188259" cy="19498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5623618" y="4299400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7CEFDECC-B1B1-3445-D18D-F742F9822026}"/>
              </a:ext>
            </a:extLst>
          </p:cNvPr>
          <p:cNvCxnSpPr>
            <a:cxnSpLocks/>
            <a:stCxn id="2" idx="2"/>
            <a:endCxn id="2" idx="5"/>
          </p:cNvCxnSpPr>
          <p:nvPr/>
        </p:nvCxnSpPr>
        <p:spPr>
          <a:xfrm flipV="1">
            <a:off x="4343399" y="3284443"/>
            <a:ext cx="2082614" cy="8807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D7892CC-82D8-A35A-C4B4-9DC6B7E23649}"/>
              </a:ext>
            </a:extLst>
          </p:cNvPr>
          <p:cNvSpPr/>
          <p:nvPr/>
        </p:nvSpPr>
        <p:spPr>
          <a:xfrm rot="19910614">
            <a:off x="6296530" y="3314852"/>
            <a:ext cx="188259" cy="19498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2C47592C-0087-EDA0-494B-242C22066EF2}"/>
              </a:ext>
            </a:extLst>
          </p:cNvPr>
          <p:cNvSpPr txBox="1"/>
          <p:nvPr/>
        </p:nvSpPr>
        <p:spPr>
          <a:xfrm>
            <a:off x="6525461" y="3071210"/>
            <a:ext cx="30168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037ECB73-6E8F-3DEB-AFEC-624C5E115666}"/>
              </a:ext>
            </a:extLst>
          </p:cNvPr>
          <p:cNvSpPr txBox="1"/>
          <p:nvPr/>
        </p:nvSpPr>
        <p:spPr>
          <a:xfrm>
            <a:off x="375049" y="668823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5542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/>
              <p:nvPr/>
            </p:nvSpPr>
            <p:spPr>
              <a:xfrm>
                <a:off x="328942" y="1784579"/>
                <a:ext cx="3812753" cy="41512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[AD] </a:t>
                </a:r>
                <a14:m>
                  <m:oMath xmlns:m="http://schemas.openxmlformats.org/officeDocument/2006/math">
                    <m:r>
                      <a:rPr lang="en-US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[BC]</a:t>
                </a:r>
              </a:p>
              <a:p>
                <a:pPr algn="just"/>
                <a:r>
                  <a:rPr lang="en-US" sz="1875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[BE] </a:t>
                </a:r>
                <a14:m>
                  <m:oMath xmlns:m="http://schemas.openxmlformats.org/officeDocument/2006/math">
                    <m:r>
                      <a:rPr lang="en-US" sz="1875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⊥</m:t>
                    </m:r>
                  </m:oMath>
                </a14:m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 [AC]</a:t>
                </a: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|AC|=10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br</a:t>
                </a:r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|BD|=2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br</a:t>
                </a:r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|DC|=8 </a:t>
                </a:r>
                <a:r>
                  <a:rPr lang="en-US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br</a:t>
                </a:r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h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=10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-8</a:t>
                </a:r>
                <a:r>
                  <a:rPr lang="tr-TR" sz="1875" b="1" baseline="30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2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=36</a:t>
                </a: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h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=6</a:t>
                </a: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</m:t>
                        </m:r>
                      </m:e>
                    </m:acc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)=6.10/2=30</a:t>
                </a:r>
              </a:p>
              <a:p>
                <a:pPr algn="just"/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A(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tr-TR" sz="1875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tr-TR" sz="1875" b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𝐀𝐁𝐂</m:t>
                        </m:r>
                      </m:e>
                    </m:acc>
                  </m:oMath>
                </a14:m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)=h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b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.10/2</a:t>
                </a: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30=h</a:t>
                </a:r>
                <a:r>
                  <a:rPr lang="tr-TR" sz="1875" b="1" baseline="-25000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b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.5</a:t>
                </a:r>
              </a:p>
              <a:p>
                <a:pPr algn="just"/>
                <a:endParaRPr lang="tr-TR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|BE|=</a:t>
                </a:r>
                <a:r>
                  <a:rPr lang="tr-TR" sz="1875" b="1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h</a:t>
                </a:r>
                <a:r>
                  <a:rPr lang="tr-TR" sz="1875" b="1" baseline="-25000" dirty="0" err="1">
                    <a:latin typeface="Arial Black" panose="020B0A04020102020204" pitchFamily="34" charset="0"/>
                    <a:cs typeface="Arial" panose="020B0604020202020204" pitchFamily="34" charset="0"/>
                  </a:rPr>
                  <a:t>b</a:t>
                </a:r>
                <a:r>
                  <a:rPr lang="tr-TR" sz="1875" b="1" dirty="0">
                    <a:latin typeface="Arial Black" panose="020B0A04020102020204" pitchFamily="34" charset="0"/>
                    <a:cs typeface="Arial" panose="020B0604020202020204" pitchFamily="34" charset="0"/>
                  </a:rPr>
                  <a:t>=6</a:t>
                </a:r>
                <a:endParaRPr lang="en-US" sz="1875" b="1" dirty="0">
                  <a:latin typeface="Arial Black" panose="020B0A040201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D3CA966-B692-DA8A-33B7-2724367A29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942" y="1784579"/>
                <a:ext cx="3812753" cy="4151265"/>
              </a:xfrm>
              <a:prstGeom prst="rect">
                <a:avLst/>
              </a:prstGeom>
              <a:blipFill>
                <a:blip r:embed="rId2"/>
                <a:stretch>
                  <a:fillRect l="-1440" t="-734" b="-13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İkizkenar Üçgen 1">
            <a:extLst>
              <a:ext uri="{FF2B5EF4-FFF2-40B4-BE49-F238E27FC236}">
                <a16:creationId xmlns:a16="http://schemas.microsoft.com/office/drawing/2014/main" id="{51E25845-A34C-4641-350E-40B654570600}"/>
              </a:ext>
            </a:extLst>
          </p:cNvPr>
          <p:cNvSpPr/>
          <p:nvPr/>
        </p:nvSpPr>
        <p:spPr>
          <a:xfrm>
            <a:off x="4343399" y="2403661"/>
            <a:ext cx="2776818" cy="1761564"/>
          </a:xfrm>
          <a:prstGeom prst="triangle">
            <a:avLst/>
          </a:prstGeom>
          <a:ln w="5715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Metin kutusu 39">
            <a:extLst>
              <a:ext uri="{FF2B5EF4-FFF2-40B4-BE49-F238E27FC236}">
                <a16:creationId xmlns:a16="http://schemas.microsoft.com/office/drawing/2014/main" id="{DC3C599C-36AB-463C-DA29-979DF99D4703}"/>
              </a:ext>
            </a:extLst>
          </p:cNvPr>
          <p:cNvSpPr txBox="1"/>
          <p:nvPr/>
        </p:nvSpPr>
        <p:spPr>
          <a:xfrm>
            <a:off x="5589822" y="1986376"/>
            <a:ext cx="33054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</a:p>
        </p:txBody>
      </p:sp>
      <p:sp>
        <p:nvSpPr>
          <p:cNvPr id="41" name="Metin kutusu 40">
            <a:extLst>
              <a:ext uri="{FF2B5EF4-FFF2-40B4-BE49-F238E27FC236}">
                <a16:creationId xmlns:a16="http://schemas.microsoft.com/office/drawing/2014/main" id="{8A2F140B-061F-1BFF-4FCA-5FE95BC1B9D8}"/>
              </a:ext>
            </a:extLst>
          </p:cNvPr>
          <p:cNvSpPr txBox="1"/>
          <p:nvPr/>
        </p:nvSpPr>
        <p:spPr>
          <a:xfrm>
            <a:off x="4007952" y="3999949"/>
            <a:ext cx="319318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</a:p>
        </p:txBody>
      </p:sp>
      <p:sp>
        <p:nvSpPr>
          <p:cNvPr id="42" name="Metin kutusu 41">
            <a:extLst>
              <a:ext uri="{FF2B5EF4-FFF2-40B4-BE49-F238E27FC236}">
                <a16:creationId xmlns:a16="http://schemas.microsoft.com/office/drawing/2014/main" id="{066E915B-EB93-43D7-706B-B7D68B21AB55}"/>
              </a:ext>
            </a:extLst>
          </p:cNvPr>
          <p:cNvSpPr txBox="1"/>
          <p:nvPr/>
        </p:nvSpPr>
        <p:spPr>
          <a:xfrm>
            <a:off x="7169041" y="4054810"/>
            <a:ext cx="311304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</a:p>
        </p:txBody>
      </p:sp>
      <p:cxnSp>
        <p:nvCxnSpPr>
          <p:cNvPr id="6" name="Düz Bağlayıcı 5">
            <a:extLst>
              <a:ext uri="{FF2B5EF4-FFF2-40B4-BE49-F238E27FC236}">
                <a16:creationId xmlns:a16="http://schemas.microsoft.com/office/drawing/2014/main" id="{7112BAD7-90D0-5DFE-EB01-7D0A41DDC79E}"/>
              </a:ext>
            </a:extLst>
          </p:cNvPr>
          <p:cNvCxnSpPr>
            <a:stCxn id="2" idx="0"/>
            <a:endCxn id="2" idx="3"/>
          </p:cNvCxnSpPr>
          <p:nvPr/>
        </p:nvCxnSpPr>
        <p:spPr>
          <a:xfrm>
            <a:off x="5731808" y="2403661"/>
            <a:ext cx="0" cy="176156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ikdörtgen 6">
            <a:extLst>
              <a:ext uri="{FF2B5EF4-FFF2-40B4-BE49-F238E27FC236}">
                <a16:creationId xmlns:a16="http://schemas.microsoft.com/office/drawing/2014/main" id="{B7A82572-8531-578A-9B44-4DE5DD8F2C27}"/>
              </a:ext>
            </a:extLst>
          </p:cNvPr>
          <p:cNvSpPr/>
          <p:nvPr/>
        </p:nvSpPr>
        <p:spPr>
          <a:xfrm>
            <a:off x="5725342" y="3957319"/>
            <a:ext cx="188259" cy="19498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BEBC213-5A66-ED7E-2B89-C48748150B04}"/>
              </a:ext>
            </a:extLst>
          </p:cNvPr>
          <p:cNvSpPr txBox="1"/>
          <p:nvPr/>
        </p:nvSpPr>
        <p:spPr>
          <a:xfrm>
            <a:off x="5725341" y="3094639"/>
            <a:ext cx="49534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>
                <a:solidFill>
                  <a:srgbClr val="0070C0"/>
                </a:solidFill>
              </a:rPr>
              <a:t>h</a:t>
            </a:r>
            <a:r>
              <a:rPr lang="en-US" sz="1875" b="1" baseline="-25000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821CC64E-226A-36EE-280B-B305BA6B14B2}"/>
              </a:ext>
            </a:extLst>
          </p:cNvPr>
          <p:cNvSpPr txBox="1"/>
          <p:nvPr/>
        </p:nvSpPr>
        <p:spPr>
          <a:xfrm>
            <a:off x="5586817" y="4184171"/>
            <a:ext cx="33695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</a:p>
        </p:txBody>
      </p:sp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7CEFDECC-B1B1-3445-D18D-F742F9822026}"/>
              </a:ext>
            </a:extLst>
          </p:cNvPr>
          <p:cNvCxnSpPr>
            <a:cxnSpLocks/>
            <a:stCxn id="2" idx="2"/>
            <a:endCxn id="2" idx="5"/>
          </p:cNvCxnSpPr>
          <p:nvPr/>
        </p:nvCxnSpPr>
        <p:spPr>
          <a:xfrm flipV="1">
            <a:off x="4343399" y="3284443"/>
            <a:ext cx="2082614" cy="8807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87CEED4C-8DAB-ACE7-C627-4908FD613A2B}"/>
              </a:ext>
            </a:extLst>
          </p:cNvPr>
          <p:cNvSpPr txBox="1"/>
          <p:nvPr/>
        </p:nvSpPr>
        <p:spPr>
          <a:xfrm>
            <a:off x="5029561" y="3429000"/>
            <a:ext cx="49534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75" b="1" dirty="0" err="1">
                <a:solidFill>
                  <a:srgbClr val="0070C0"/>
                </a:solidFill>
              </a:rPr>
              <a:t>h</a:t>
            </a:r>
            <a:r>
              <a:rPr lang="en-US" sz="1875" b="1" baseline="-25000" dirty="0" err="1">
                <a:solidFill>
                  <a:srgbClr val="0070C0"/>
                </a:solidFill>
              </a:rPr>
              <a:t>b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CD7892CC-82D8-A35A-C4B4-9DC6B7E23649}"/>
              </a:ext>
            </a:extLst>
          </p:cNvPr>
          <p:cNvSpPr/>
          <p:nvPr/>
        </p:nvSpPr>
        <p:spPr>
          <a:xfrm rot="19910614">
            <a:off x="6296530" y="3314852"/>
            <a:ext cx="188259" cy="194982"/>
          </a:xfrm>
          <a:prstGeom prst="rect">
            <a:avLst/>
          </a:prstGeom>
          <a:ln w="190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2C47592C-0087-EDA0-494B-242C22066EF2}"/>
              </a:ext>
            </a:extLst>
          </p:cNvPr>
          <p:cNvSpPr txBox="1"/>
          <p:nvPr/>
        </p:nvSpPr>
        <p:spPr>
          <a:xfrm>
            <a:off x="6525461" y="3071210"/>
            <a:ext cx="301686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7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45A4A7D2-8D48-2E3C-FDF6-6860DCFF5485}"/>
              </a:ext>
            </a:extLst>
          </p:cNvPr>
          <p:cNvSpPr txBox="1"/>
          <p:nvPr/>
        </p:nvSpPr>
        <p:spPr>
          <a:xfrm>
            <a:off x="5017797" y="4215476"/>
            <a:ext cx="49534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2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F03D8DC5-BA3B-B3EB-2FB3-B013335C5A36}"/>
              </a:ext>
            </a:extLst>
          </p:cNvPr>
          <p:cNvSpPr txBox="1"/>
          <p:nvPr/>
        </p:nvSpPr>
        <p:spPr>
          <a:xfrm>
            <a:off x="6787589" y="2842456"/>
            <a:ext cx="1309048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10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EE85A5C7-62D2-1735-DC63-84E367E60921}"/>
              </a:ext>
            </a:extLst>
          </p:cNvPr>
          <p:cNvSpPr txBox="1"/>
          <p:nvPr/>
        </p:nvSpPr>
        <p:spPr>
          <a:xfrm>
            <a:off x="6302179" y="4246230"/>
            <a:ext cx="818039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75" b="1" dirty="0">
                <a:solidFill>
                  <a:srgbClr val="0070C0"/>
                </a:solidFill>
              </a:rPr>
              <a:t>8</a:t>
            </a:r>
            <a:endParaRPr lang="en-US" sz="1875" b="1" baseline="-25000" dirty="0">
              <a:solidFill>
                <a:srgbClr val="0070C0"/>
              </a:solidFill>
            </a:endParaRPr>
          </a:p>
        </p:txBody>
      </p:sp>
      <p:sp>
        <p:nvSpPr>
          <p:cNvPr id="16" name="TextBox 1">
            <a:extLst>
              <a:ext uri="{FF2B5EF4-FFF2-40B4-BE49-F238E27FC236}">
                <a16:creationId xmlns:a16="http://schemas.microsoft.com/office/drawing/2014/main" id="{F8F30772-5FDF-69E0-B990-C786DF070889}"/>
              </a:ext>
            </a:extLst>
          </p:cNvPr>
          <p:cNvSpPr txBox="1"/>
          <p:nvPr/>
        </p:nvSpPr>
        <p:spPr>
          <a:xfrm>
            <a:off x="375049" y="586304"/>
            <a:ext cx="8393901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 sz="3200" b="1"/>
            </a:pPr>
            <a:r>
              <a:rPr lang="tr-TR" dirty="0"/>
              <a:t>ÖRNEK</a:t>
            </a:r>
            <a:endParaRPr dirty="0"/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CAF3C6C2-E17D-CDB3-3C9B-4B8660DFBA46}"/>
              </a:ext>
            </a:extLst>
          </p:cNvPr>
          <p:cNvSpPr txBox="1"/>
          <p:nvPr/>
        </p:nvSpPr>
        <p:spPr>
          <a:xfrm>
            <a:off x="307764" y="1250156"/>
            <a:ext cx="8461186" cy="400110"/>
          </a:xfrm>
          <a:prstGeom prst="rect">
            <a:avLst/>
          </a:prstGeom>
          <a:solidFill>
            <a:srgbClr val="C80000"/>
          </a:solidFill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FFFF"/>
                </a:solidFill>
              </a:rPr>
              <a:t>ÇÖZÜM YÖNTEMİ</a:t>
            </a:r>
            <a:endParaRPr sz="20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782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1189</Words>
  <Application>Microsoft Office PowerPoint</Application>
  <PresentationFormat>Ekran Gösterisi (4:3)</PresentationFormat>
  <Paragraphs>422</Paragraphs>
  <Slides>51</Slides>
  <Notes>0</Notes>
  <HiddenSlides>0</HiddenSlides>
  <MMClips>26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56" baseType="lpstr">
      <vt:lpstr>Arial</vt:lpstr>
      <vt:lpstr>Arial Black</vt:lpstr>
      <vt:lpstr>Calibri</vt:lpstr>
      <vt:lpstr>Cambria Math</vt:lpstr>
      <vt:lpstr>Office Theme</vt:lpstr>
      <vt:lpstr>TEMEL MATEMATİK-I</vt:lpstr>
      <vt:lpstr>ALANLAR</vt:lpstr>
      <vt:lpstr>PowerPoint Sunusu</vt:lpstr>
      <vt:lpstr>ÜÇGENDE ALAN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ÇOKGENLER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DÖRTGENLER</vt:lpstr>
      <vt:lpstr>PowerPoint Sunusu</vt:lpstr>
      <vt:lpstr>PowerPoint Sunusu</vt:lpstr>
      <vt:lpstr>ÇEMBER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ÇEMBERDE AÇI ÖZELLİKLERİ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DAİRE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Ayşe Cansev Özdemir</dc:creator>
  <cp:keywords/>
  <dc:description>generated using python-pptx</dc:description>
  <cp:lastModifiedBy>qwer öz</cp:lastModifiedBy>
  <cp:revision>340</cp:revision>
  <dcterms:created xsi:type="dcterms:W3CDTF">2013-01-27T09:14:16Z</dcterms:created>
  <dcterms:modified xsi:type="dcterms:W3CDTF">2025-12-07T12:30:57Z</dcterms:modified>
  <cp:category/>
</cp:coreProperties>
</file>