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2" r:id="rId2"/>
    <p:sldId id="267" r:id="rId3"/>
    <p:sldId id="313" r:id="rId4"/>
    <p:sldId id="406" r:id="rId5"/>
    <p:sldId id="257" r:id="rId6"/>
    <p:sldId id="357" r:id="rId7"/>
    <p:sldId id="358" r:id="rId8"/>
    <p:sldId id="359" r:id="rId9"/>
    <p:sldId id="360" r:id="rId10"/>
    <p:sldId id="361" r:id="rId11"/>
    <p:sldId id="362" r:id="rId12"/>
    <p:sldId id="407" r:id="rId13"/>
    <p:sldId id="363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88" r:id="rId27"/>
    <p:sldId id="389" r:id="rId28"/>
    <p:sldId id="390" r:id="rId29"/>
    <p:sldId id="395" r:id="rId30"/>
    <p:sldId id="391" r:id="rId31"/>
    <p:sldId id="392" r:id="rId32"/>
    <p:sldId id="408" r:id="rId33"/>
    <p:sldId id="396" r:id="rId34"/>
    <p:sldId id="397" r:id="rId35"/>
    <p:sldId id="398" r:id="rId36"/>
    <p:sldId id="399" r:id="rId37"/>
    <p:sldId id="382" r:id="rId38"/>
    <p:sldId id="383" r:id="rId39"/>
    <p:sldId id="378" r:id="rId40"/>
    <p:sldId id="379" r:id="rId41"/>
    <p:sldId id="380" r:id="rId42"/>
    <p:sldId id="381" r:id="rId43"/>
    <p:sldId id="384" r:id="rId44"/>
    <p:sldId id="385" r:id="rId45"/>
    <p:sldId id="386" r:id="rId46"/>
    <p:sldId id="387" r:id="rId47"/>
    <p:sldId id="402" r:id="rId48"/>
    <p:sldId id="400" r:id="rId49"/>
    <p:sldId id="401" r:id="rId50"/>
    <p:sldId id="403" r:id="rId51"/>
    <p:sldId id="404" r:id="rId52"/>
    <p:sldId id="337" r:id="rId53"/>
    <p:sldId id="409" r:id="rId54"/>
    <p:sldId id="410" r:id="rId55"/>
    <p:sldId id="411" r:id="rId56"/>
    <p:sldId id="412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5" autoAdjust="0"/>
  </p:normalViewPr>
  <p:slideViewPr>
    <p:cSldViewPr snapToGrid="0" snapToObjects="1">
      <p:cViewPr varScale="1">
        <p:scale>
          <a:sx n="77" d="100"/>
          <a:sy n="77" d="100"/>
        </p:scale>
        <p:origin x="161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2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2.png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2.png"/><Relationship Id="rId5" Type="http://schemas.openxmlformats.org/officeDocument/2006/relationships/image" Target="../media/image9.wmf"/><Relationship Id="rId4" Type="http://schemas.openxmlformats.org/officeDocument/2006/relationships/oleObject" Target="../embeddings/oleObject6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2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294EA-8C5F-D241-B622-6ECBB3F55A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TEMEL MATEMATİK-I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CBE3F7-9009-BAEE-9662-FE5607FEB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Ayşe Cansev ÖZDEMİR</a:t>
            </a:r>
          </a:p>
        </p:txBody>
      </p:sp>
    </p:spTree>
    <p:extLst>
      <p:ext uri="{BB962C8B-B14F-4D97-AF65-F5344CB8AC3E}">
        <p14:creationId xmlns:p14="http://schemas.microsoft.com/office/powerpoint/2010/main" val="2520683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</p:cNvCxnSpPr>
          <p:nvPr/>
        </p:nvCxnSpPr>
        <p:spPr>
          <a:xfrm flipV="1">
            <a:off x="2720087" y="2355833"/>
            <a:ext cx="2212086" cy="905097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Başlangıç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noktası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aynı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olan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2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ışın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arasındaki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açıklığa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2331721" y="306670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354694" y="4673240"/>
                <a:ext cx="8308712" cy="1007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[AB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5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[AC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𝐁𝐀𝐂</m:t>
                        </m:r>
                      </m:e>
                    </m:acc>
                  </m:oMath>
                </a14:m>
                <a:endParaRPr lang="tr-TR" sz="1875" b="1" baseline="3000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tr-TR" sz="2250" b="1" baseline="3000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tr-TR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𝐁𝐀𝐂</m:t>
                        </m:r>
                      </m:e>
                    </m:acc>
                  </m:oMath>
                </a14:m>
                <a:r>
                  <a:rPr lang="tr-TR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𝐂𝐀𝐁</m:t>
                        </m:r>
                      </m:e>
                    </m:acc>
                  </m:oMath>
                </a14:m>
                <a:r>
                  <a:rPr lang="tr-TR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</a:t>
                </a:r>
                <a14:m>
                  <m:oMath xmlns:m="http://schemas.openxmlformats.org/officeDocument/2006/math">
                    <m:r>
                      <a:rPr lang="tr-TR" sz="2250" b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endParaRPr lang="en-US" sz="2250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94" y="4673240"/>
                <a:ext cx="8308712" cy="1007712"/>
              </a:xfrm>
              <a:prstGeom prst="rect">
                <a:avLst/>
              </a:prstGeom>
              <a:blipFill>
                <a:blip r:embed="rId4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2700867" y="3263341"/>
            <a:ext cx="2412154" cy="718109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/>
          <p:nvPr/>
        </p:nvCxnSpPr>
        <p:spPr>
          <a:xfrm>
            <a:off x="4518660" y="2404110"/>
            <a:ext cx="114300" cy="190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</p:cNvCxnSpPr>
          <p:nvPr/>
        </p:nvCxnSpPr>
        <p:spPr>
          <a:xfrm>
            <a:off x="4801974" y="3760470"/>
            <a:ext cx="0" cy="2749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4274184" y="214592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4572001" y="4042752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7" name="Yay 26">
            <a:extLst>
              <a:ext uri="{FF2B5EF4-FFF2-40B4-BE49-F238E27FC236}">
                <a16:creationId xmlns:a16="http://schemas.microsoft.com/office/drawing/2014/main" id="{9CF266BA-06FF-F8A5-AA99-1164512EB900}"/>
              </a:ext>
            </a:extLst>
          </p:cNvPr>
          <p:cNvSpPr/>
          <p:nvPr/>
        </p:nvSpPr>
        <p:spPr>
          <a:xfrm>
            <a:off x="3086101" y="2998470"/>
            <a:ext cx="293369" cy="497999"/>
          </a:xfrm>
          <a:prstGeom prst="arc">
            <a:avLst>
              <a:gd name="adj1" fmla="val 17358950"/>
              <a:gd name="adj2" fmla="val 3970238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/>
              <p:nvPr/>
            </p:nvSpPr>
            <p:spPr>
              <a:xfrm>
                <a:off x="3361519" y="3013353"/>
                <a:ext cx="234866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519" y="3013353"/>
                <a:ext cx="234866" cy="438582"/>
              </a:xfrm>
              <a:prstGeom prst="rect">
                <a:avLst/>
              </a:prstGeom>
              <a:blipFill>
                <a:blip r:embed="rId5"/>
                <a:stretch>
                  <a:fillRect r="-5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C1937707-DD34-5734-DCF3-A478E4BC1719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</a:t>
            </a:r>
            <a:endParaRPr dirty="0"/>
          </a:p>
        </p:txBody>
      </p:sp>
      <p:pic>
        <p:nvPicPr>
          <p:cNvPr id="4" name="7_10">
            <a:hlinkClick r:id="" action="ppaction://media"/>
            <a:extLst>
              <a:ext uri="{FF2B5EF4-FFF2-40B4-BE49-F238E27FC236}">
                <a16:creationId xmlns:a16="http://schemas.microsoft.com/office/drawing/2014/main" id="{6A1D2643-CB58-99F1-CB80-19C42053A1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9724" y="6325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8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3767282" y="1892918"/>
            <a:ext cx="1609436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Derece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Radyan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298726" y="3294021"/>
                <a:ext cx="8308712" cy="128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Birbirlerine Dönüştürülürken:</a:t>
                </a:r>
              </a:p>
              <a:p>
                <a:pPr algn="ctr"/>
                <a:endParaRPr lang="tr-TR" sz="2250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tr-TR" sz="225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𝐃</m:t>
                        </m:r>
                      </m:num>
                      <m:den>
                        <m:r>
                          <a:rPr lang="tr-TR" sz="225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</m:den>
                    </m:f>
                  </m:oMath>
                </a14:m>
                <a:r>
                  <a:rPr lang="tr-TR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25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tr-TR" sz="225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𝐑</m:t>
                        </m:r>
                      </m:num>
                      <m:den>
                        <m:r>
                          <a:rPr lang="el-GR" sz="225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𝛑</m:t>
                        </m:r>
                      </m:den>
                    </m:f>
                  </m:oMath>
                </a14:m>
                <a:endParaRPr lang="en-US" sz="2250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26" y="3294021"/>
                <a:ext cx="8308712" cy="1283365"/>
              </a:xfrm>
              <a:prstGeom prst="rect">
                <a:avLst/>
              </a:prstGeom>
              <a:blipFill>
                <a:blip r:embed="rId4"/>
                <a:stretch>
                  <a:fillRect t="-2844" b="-37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CB304D9-0736-B7B0-6529-137E8DB02BFC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 ÖLÇÜ BİRİMLERİ</a:t>
            </a:r>
            <a:endParaRPr dirty="0"/>
          </a:p>
        </p:txBody>
      </p:sp>
      <p:pic>
        <p:nvPicPr>
          <p:cNvPr id="3" name="7_11">
            <a:hlinkClick r:id="" action="ppaction://media"/>
            <a:extLst>
              <a:ext uri="{FF2B5EF4-FFF2-40B4-BE49-F238E27FC236}">
                <a16:creationId xmlns:a16="http://schemas.microsoft.com/office/drawing/2014/main" id="{078B659A-022C-7570-60B8-57C1A93489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4066" y="6217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4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7741-7AF6-D7A5-18A0-3715C49DC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69D697-94F7-93B7-6B36-67323106E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ÖLÇÜLERİNE GÖRE AÇILAR</a:t>
            </a:r>
          </a:p>
        </p:txBody>
      </p:sp>
    </p:spTree>
    <p:extLst>
      <p:ext uri="{BB962C8B-B14F-4D97-AF65-F5344CB8AC3E}">
        <p14:creationId xmlns:p14="http://schemas.microsoft.com/office/powerpoint/2010/main" val="2031290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</p:cNvCxnSpPr>
          <p:nvPr/>
        </p:nvCxnSpPr>
        <p:spPr>
          <a:xfrm flipV="1">
            <a:off x="2720087" y="2355833"/>
            <a:ext cx="2212086" cy="905097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90’dan küçük olan açı / 0 ile 90 arasındaki açı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2331721" y="306670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354694" y="4673241"/>
                <a:ext cx="8308712" cy="43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25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94" y="4673241"/>
                <a:ext cx="8308712" cy="430631"/>
              </a:xfrm>
              <a:prstGeom prst="rect">
                <a:avLst/>
              </a:prstGeom>
              <a:blipFill>
                <a:blip r:embed="rId4"/>
                <a:stretch>
                  <a:fillRect b="-2285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2700867" y="3263341"/>
            <a:ext cx="2412154" cy="718109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/>
          <p:nvPr/>
        </p:nvCxnSpPr>
        <p:spPr>
          <a:xfrm>
            <a:off x="4518660" y="2404110"/>
            <a:ext cx="114300" cy="190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</p:cNvCxnSpPr>
          <p:nvPr/>
        </p:nvCxnSpPr>
        <p:spPr>
          <a:xfrm>
            <a:off x="4801974" y="3760470"/>
            <a:ext cx="0" cy="2749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4274184" y="214592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4572001" y="4042752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7" name="Yay 26">
            <a:extLst>
              <a:ext uri="{FF2B5EF4-FFF2-40B4-BE49-F238E27FC236}">
                <a16:creationId xmlns:a16="http://schemas.microsoft.com/office/drawing/2014/main" id="{9CF266BA-06FF-F8A5-AA99-1164512EB900}"/>
              </a:ext>
            </a:extLst>
          </p:cNvPr>
          <p:cNvSpPr/>
          <p:nvPr/>
        </p:nvSpPr>
        <p:spPr>
          <a:xfrm>
            <a:off x="3086101" y="2998470"/>
            <a:ext cx="293369" cy="497999"/>
          </a:xfrm>
          <a:prstGeom prst="arc">
            <a:avLst>
              <a:gd name="adj1" fmla="val 17358950"/>
              <a:gd name="adj2" fmla="val 3970238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/>
              <p:nvPr/>
            </p:nvSpPr>
            <p:spPr>
              <a:xfrm>
                <a:off x="3361519" y="3013353"/>
                <a:ext cx="234866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519" y="3013353"/>
                <a:ext cx="234866" cy="438582"/>
              </a:xfrm>
              <a:prstGeom prst="rect">
                <a:avLst/>
              </a:prstGeom>
              <a:blipFill>
                <a:blip r:embed="rId5"/>
                <a:stretch>
                  <a:fillRect r="-5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B40CF3CC-11C0-9936-80A2-A8246E85970F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DAR AÇI</a:t>
            </a:r>
            <a:endParaRPr dirty="0"/>
          </a:p>
        </p:txBody>
      </p:sp>
      <p:pic>
        <p:nvPicPr>
          <p:cNvPr id="5" name="7_13">
            <a:hlinkClick r:id="" action="ppaction://media"/>
            <a:extLst>
              <a:ext uri="{FF2B5EF4-FFF2-40B4-BE49-F238E27FC236}">
                <a16:creationId xmlns:a16="http://schemas.microsoft.com/office/drawing/2014/main" id="{17106E8A-5700-8F29-85B7-8F13AA93B7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85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8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>
            <a:extLst>
              <a:ext uri="{FF2B5EF4-FFF2-40B4-BE49-F238E27FC236}">
                <a16:creationId xmlns:a16="http://schemas.microsoft.com/office/drawing/2014/main" id="{5C5747FF-29F6-7D84-D166-EC73D0E71C73}"/>
              </a:ext>
            </a:extLst>
          </p:cNvPr>
          <p:cNvSpPr/>
          <p:nvPr/>
        </p:nvSpPr>
        <p:spPr>
          <a:xfrm>
            <a:off x="3802381" y="3981658"/>
            <a:ext cx="281982" cy="24998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</p:cNvCxnSpPr>
          <p:nvPr/>
        </p:nvCxnSpPr>
        <p:spPr>
          <a:xfrm flipV="1">
            <a:off x="3787161" y="2332081"/>
            <a:ext cx="30459" cy="1917314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553240" y="171514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Ölçüsü 90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olan açı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3537055" y="4067864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6217794" y="2928878"/>
                <a:ext cx="1845878" cy="43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tr-TR" sz="225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794" y="2928878"/>
                <a:ext cx="1845878" cy="430631"/>
              </a:xfrm>
              <a:prstGeom prst="rect">
                <a:avLst/>
              </a:prstGeom>
              <a:blipFill>
                <a:blip r:embed="rId4"/>
                <a:stretch>
                  <a:fillRect b="-225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3794760" y="4231643"/>
            <a:ext cx="2232660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>
            <a:cxnSpLocks/>
          </p:cNvCxnSpPr>
          <p:nvPr/>
        </p:nvCxnSpPr>
        <p:spPr>
          <a:xfrm>
            <a:off x="3695721" y="2620430"/>
            <a:ext cx="21333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</p:cNvCxnSpPr>
          <p:nvPr/>
        </p:nvCxnSpPr>
        <p:spPr>
          <a:xfrm>
            <a:off x="5769714" y="4085390"/>
            <a:ext cx="0" cy="2499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3377702" y="2447846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5652281" y="4281279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0F585B8E-3A7F-98BF-9F36-11C1263B5CB4}"/>
              </a:ext>
            </a:extLst>
          </p:cNvPr>
          <p:cNvSpPr txBox="1"/>
          <p:nvPr/>
        </p:nvSpPr>
        <p:spPr>
          <a:xfrm>
            <a:off x="3832840" y="3830642"/>
            <a:ext cx="32014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225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59FBD4FE-40A3-4A15-17A1-7ECAC01D2C89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DİK AÇI</a:t>
            </a:r>
            <a:endParaRPr dirty="0"/>
          </a:p>
        </p:txBody>
      </p:sp>
      <p:pic>
        <p:nvPicPr>
          <p:cNvPr id="4" name="7_14">
            <a:hlinkClick r:id="" action="ppaction://media"/>
            <a:extLst>
              <a:ext uri="{FF2B5EF4-FFF2-40B4-BE49-F238E27FC236}">
                <a16:creationId xmlns:a16="http://schemas.microsoft.com/office/drawing/2014/main" id="{23B01E85-7175-153E-D640-13F0612F0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4249" y="6196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4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</p:cNvCxnSpPr>
          <p:nvPr/>
        </p:nvCxnSpPr>
        <p:spPr>
          <a:xfrm flipH="1" flipV="1">
            <a:off x="2654288" y="2566650"/>
            <a:ext cx="812686" cy="1412191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Ölçüsü 90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’den büyük olan açı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3114296" y="3987180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2308132" y="5046040"/>
                <a:ext cx="4527737" cy="43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25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8132" y="5046040"/>
                <a:ext cx="4527737" cy="430631"/>
              </a:xfrm>
              <a:prstGeom prst="rect">
                <a:avLst/>
              </a:prstGeom>
              <a:blipFill>
                <a:blip r:embed="rId4"/>
                <a:stretch>
                  <a:fillRect b="-2285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3440430" y="3972179"/>
            <a:ext cx="2141220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>
            <a:cxnSpLocks/>
          </p:cNvCxnSpPr>
          <p:nvPr/>
        </p:nvCxnSpPr>
        <p:spPr>
          <a:xfrm flipV="1">
            <a:off x="2705101" y="2808657"/>
            <a:ext cx="251459" cy="1137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</p:cNvCxnSpPr>
          <p:nvPr/>
        </p:nvCxnSpPr>
        <p:spPr>
          <a:xfrm>
            <a:off x="5289654" y="3829050"/>
            <a:ext cx="0" cy="2749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2419422" y="2772127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5172221" y="409606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7" name="Yay 26">
            <a:extLst>
              <a:ext uri="{FF2B5EF4-FFF2-40B4-BE49-F238E27FC236}">
                <a16:creationId xmlns:a16="http://schemas.microsoft.com/office/drawing/2014/main" id="{9CF266BA-06FF-F8A5-AA99-1164512EB900}"/>
              </a:ext>
            </a:extLst>
          </p:cNvPr>
          <p:cNvSpPr/>
          <p:nvPr/>
        </p:nvSpPr>
        <p:spPr>
          <a:xfrm rot="17233765">
            <a:off x="3479908" y="3627991"/>
            <a:ext cx="304289" cy="497999"/>
          </a:xfrm>
          <a:prstGeom prst="arc">
            <a:avLst>
              <a:gd name="adj1" fmla="val 15900969"/>
              <a:gd name="adj2" fmla="val 5834192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/>
              <p:nvPr/>
            </p:nvSpPr>
            <p:spPr>
              <a:xfrm flipH="1">
                <a:off x="3517912" y="3403739"/>
                <a:ext cx="67779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517912" y="3403739"/>
                <a:ext cx="677798" cy="4385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5B17FD73-1559-AB7D-86CB-02C6618210DF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GENİŞ AÇI</a:t>
            </a:r>
            <a:endParaRPr dirty="0"/>
          </a:p>
        </p:txBody>
      </p:sp>
      <p:pic>
        <p:nvPicPr>
          <p:cNvPr id="4" name="7_15">
            <a:hlinkClick r:id="" action="ppaction://media"/>
            <a:extLst>
              <a:ext uri="{FF2B5EF4-FFF2-40B4-BE49-F238E27FC236}">
                <a16:creationId xmlns:a16="http://schemas.microsoft.com/office/drawing/2014/main" id="{87DBEA12-B22F-94AE-B039-24F7A37E7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1463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2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Ölçüsü 180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olan açı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4538290" y="3483666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2391853" y="4626771"/>
                <a:ext cx="4527737" cy="43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tr-TR" sz="225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853" y="4626771"/>
                <a:ext cx="4527737" cy="430631"/>
              </a:xfrm>
              <a:prstGeom prst="rect">
                <a:avLst/>
              </a:prstGeom>
              <a:blipFill>
                <a:blip r:embed="rId4"/>
                <a:stretch>
                  <a:fillRect b="-211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 flipV="1">
            <a:off x="2766060" y="3431159"/>
            <a:ext cx="3928110" cy="15001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>
            <a:cxnSpLocks/>
          </p:cNvCxnSpPr>
          <p:nvPr/>
        </p:nvCxnSpPr>
        <p:spPr>
          <a:xfrm flipV="1">
            <a:off x="3144138" y="3335970"/>
            <a:ext cx="0" cy="21907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6384279" y="3286379"/>
            <a:ext cx="0" cy="26701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3026704" y="3579123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6266846" y="3553390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/>
              <p:nvPr/>
            </p:nvSpPr>
            <p:spPr>
              <a:xfrm flipH="1">
                <a:off x="4316823" y="2839063"/>
                <a:ext cx="67779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316823" y="2839063"/>
                <a:ext cx="677798" cy="4385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Yay 6">
            <a:extLst>
              <a:ext uri="{FF2B5EF4-FFF2-40B4-BE49-F238E27FC236}">
                <a16:creationId xmlns:a16="http://schemas.microsoft.com/office/drawing/2014/main" id="{4A265758-A8B0-F805-0112-0285EAEFBACE}"/>
              </a:ext>
            </a:extLst>
          </p:cNvPr>
          <p:cNvSpPr/>
          <p:nvPr/>
        </p:nvSpPr>
        <p:spPr>
          <a:xfrm>
            <a:off x="4338437" y="3254563"/>
            <a:ext cx="646326" cy="306137"/>
          </a:xfrm>
          <a:prstGeom prst="arc">
            <a:avLst>
              <a:gd name="adj1" fmla="val 10539009"/>
              <a:gd name="adj2" fmla="val 456764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89C218-54B2-9CFA-2A97-AEA99E333111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DOĞRU AÇI</a:t>
            </a:r>
            <a:endParaRPr dirty="0"/>
          </a:p>
        </p:txBody>
      </p:sp>
      <p:pic>
        <p:nvPicPr>
          <p:cNvPr id="3" name="7_16">
            <a:hlinkClick r:id="" action="ppaction://media"/>
            <a:extLst>
              <a:ext uri="{FF2B5EF4-FFF2-40B4-BE49-F238E27FC236}">
                <a16:creationId xmlns:a16="http://schemas.microsoft.com/office/drawing/2014/main" id="{B19A896C-6548-036C-312A-ED065CBEB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0174" y="63057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4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906567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Ölçüsü 360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olan açı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2424559" y="4294153"/>
                <a:ext cx="4527737" cy="43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tr-TR" sz="225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360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559" y="4294153"/>
                <a:ext cx="4527737" cy="430631"/>
              </a:xfrm>
              <a:prstGeom prst="rect">
                <a:avLst/>
              </a:prstGeom>
              <a:blipFill>
                <a:blip r:embed="rId4"/>
                <a:stretch>
                  <a:fillRect b="-225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</p:cNvCxnSpPr>
          <p:nvPr/>
        </p:nvCxnSpPr>
        <p:spPr>
          <a:xfrm>
            <a:off x="5933801" y="3252673"/>
            <a:ext cx="1" cy="1608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5816368" y="3383058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/>
              <p:nvPr/>
            </p:nvSpPr>
            <p:spPr>
              <a:xfrm flipH="1">
                <a:off x="3123973" y="2829554"/>
                <a:ext cx="67779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123973" y="2829554"/>
                <a:ext cx="677798" cy="4385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A4EA0BC7-930E-D2CD-0074-04346105CEBC}"/>
              </a:ext>
            </a:extLst>
          </p:cNvPr>
          <p:cNvSpPr/>
          <p:nvPr/>
        </p:nvSpPr>
        <p:spPr>
          <a:xfrm>
            <a:off x="2880360" y="3096185"/>
            <a:ext cx="501575" cy="415499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3133163" y="3337026"/>
            <a:ext cx="3110529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06EBD92F-6D9D-9F8B-BE6E-B0150246395A}"/>
              </a:ext>
            </a:extLst>
          </p:cNvPr>
          <p:cNvSpPr txBox="1"/>
          <p:nvPr/>
        </p:nvSpPr>
        <p:spPr>
          <a:xfrm>
            <a:off x="3024187" y="3375438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714006-FE4E-170E-9E55-D267261D37BF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TAM AÇI</a:t>
            </a:r>
            <a:endParaRPr dirty="0"/>
          </a:p>
        </p:txBody>
      </p:sp>
      <p:pic>
        <p:nvPicPr>
          <p:cNvPr id="4" name="7_17">
            <a:hlinkClick r:id="" action="ppaction://media"/>
            <a:extLst>
              <a:ext uri="{FF2B5EF4-FFF2-40B4-BE49-F238E27FC236}">
                <a16:creationId xmlns:a16="http://schemas.microsoft.com/office/drawing/2014/main" id="{4F9C7ABC-48F6-5C15-CA95-306E4CE58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186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</p:cNvCxnSpPr>
          <p:nvPr/>
        </p:nvCxnSpPr>
        <p:spPr>
          <a:xfrm flipH="1" flipV="1">
            <a:off x="2654288" y="2566650"/>
            <a:ext cx="812686" cy="1412191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Bir ışını ortak alan açı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3114296" y="3987180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3440430" y="3972179"/>
            <a:ext cx="2141220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>
            <a:cxnSpLocks/>
          </p:cNvCxnSpPr>
          <p:nvPr/>
        </p:nvCxnSpPr>
        <p:spPr>
          <a:xfrm flipV="1">
            <a:off x="2705100" y="2740570"/>
            <a:ext cx="184054" cy="1361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</p:cNvCxnSpPr>
          <p:nvPr/>
        </p:nvCxnSpPr>
        <p:spPr>
          <a:xfrm>
            <a:off x="5289654" y="3854130"/>
            <a:ext cx="0" cy="2270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2442282" y="2726407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5172221" y="409606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7" name="Yay 26">
            <a:extLst>
              <a:ext uri="{FF2B5EF4-FFF2-40B4-BE49-F238E27FC236}">
                <a16:creationId xmlns:a16="http://schemas.microsoft.com/office/drawing/2014/main" id="{9CF266BA-06FF-F8A5-AA99-1164512EB900}"/>
              </a:ext>
            </a:extLst>
          </p:cNvPr>
          <p:cNvSpPr/>
          <p:nvPr/>
        </p:nvSpPr>
        <p:spPr>
          <a:xfrm rot="17233765">
            <a:off x="3479908" y="3627991"/>
            <a:ext cx="304289" cy="497999"/>
          </a:xfrm>
          <a:prstGeom prst="arc">
            <a:avLst>
              <a:gd name="adj1" fmla="val 15900969"/>
              <a:gd name="adj2" fmla="val 5834192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/>
              <p:nvPr/>
            </p:nvSpPr>
            <p:spPr>
              <a:xfrm flipH="1">
                <a:off x="3548392" y="3518039"/>
                <a:ext cx="67779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ADFDED5F-14EB-9009-A84B-12E510627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548392" y="3518039"/>
                <a:ext cx="677798" cy="4385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9C4FA026-9325-9AC4-3B6C-5F56C267DA6B}"/>
              </a:ext>
            </a:extLst>
          </p:cNvPr>
          <p:cNvCxnSpPr>
            <a:cxnSpLocks/>
          </p:cNvCxnSpPr>
          <p:nvPr/>
        </p:nvCxnSpPr>
        <p:spPr>
          <a:xfrm flipV="1">
            <a:off x="3466974" y="2410120"/>
            <a:ext cx="1260205" cy="155027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457C7078-DDFD-14F3-53CF-4C1815185FE1}"/>
              </a:ext>
            </a:extLst>
          </p:cNvPr>
          <p:cNvCxnSpPr>
            <a:cxnSpLocks/>
          </p:cNvCxnSpPr>
          <p:nvPr/>
        </p:nvCxnSpPr>
        <p:spPr>
          <a:xfrm>
            <a:off x="4491990" y="2559377"/>
            <a:ext cx="144780" cy="1279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5B6C9906-2F06-5B79-2A65-1D322F28F3AA}"/>
              </a:ext>
            </a:extLst>
          </p:cNvPr>
          <p:cNvSpPr txBox="1"/>
          <p:nvPr/>
        </p:nvSpPr>
        <p:spPr>
          <a:xfrm>
            <a:off x="4600792" y="2620109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D</a:t>
            </a:r>
            <a:endParaRPr lang="en-US" sz="1875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Metin kutusu 21">
                <a:extLst>
                  <a:ext uri="{FF2B5EF4-FFF2-40B4-BE49-F238E27FC236}">
                    <a16:creationId xmlns:a16="http://schemas.microsoft.com/office/drawing/2014/main" id="{48FC2693-5AEB-FEB9-594C-B1D2C677604B}"/>
                  </a:ext>
                </a:extLst>
              </p:cNvPr>
              <p:cNvSpPr txBox="1"/>
              <p:nvPr/>
            </p:nvSpPr>
            <p:spPr>
              <a:xfrm>
                <a:off x="2112500" y="4813881"/>
                <a:ext cx="4572000" cy="3905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tr-TR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tr-TR" sz="1875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𝐂𝐀𝐃</m:t>
                          </m:r>
                        </m:e>
                      </m:acc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𝐢𝐥𝐞</m:t>
                      </m:r>
                      <m:acc>
                        <m:accPr>
                          <m:chr m:val="̂"/>
                          <m:ctrlPr>
                            <a:rPr lang="tr-TR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tr-TR" sz="1875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tr-TR" sz="1875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𝐃𝐀𝐁</m:t>
                          </m:r>
                        </m:e>
                      </m:acc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𝒌𝒐𝒎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ş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𝒖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ç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𝚤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𝚤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en-US" sz="1875" b="1" i="1" dirty="0">
                  <a:solidFill>
                    <a:srgbClr val="C0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Metin kutusu 21">
                <a:extLst>
                  <a:ext uri="{FF2B5EF4-FFF2-40B4-BE49-F238E27FC236}">
                    <a16:creationId xmlns:a16="http://schemas.microsoft.com/office/drawing/2014/main" id="{48FC2693-5AEB-FEB9-594C-B1D2C6776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500" y="4813881"/>
                <a:ext cx="4572000" cy="390556"/>
              </a:xfrm>
              <a:prstGeom prst="rect">
                <a:avLst/>
              </a:prstGeom>
              <a:blipFill>
                <a:blip r:embed="rId5"/>
                <a:stretch>
                  <a:fillRect b="-218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>
            <a:extLst>
              <a:ext uri="{FF2B5EF4-FFF2-40B4-BE49-F238E27FC236}">
                <a16:creationId xmlns:a16="http://schemas.microsoft.com/office/drawing/2014/main" id="{7AA6DDF5-683D-BF66-04ED-49125EE36603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KOMŞU AÇILAR</a:t>
            </a:r>
            <a:endParaRPr dirty="0"/>
          </a:p>
        </p:txBody>
      </p:sp>
      <p:pic>
        <p:nvPicPr>
          <p:cNvPr id="4" name="7_18">
            <a:hlinkClick r:id="" action="ppaction://media"/>
            <a:extLst>
              <a:ext uri="{FF2B5EF4-FFF2-40B4-BE49-F238E27FC236}">
                <a16:creationId xmlns:a16="http://schemas.microsoft.com/office/drawing/2014/main" id="{441DF71D-9C03-461E-1161-91E0D069B2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4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</p:cNvCxnSpPr>
          <p:nvPr/>
        </p:nvCxnSpPr>
        <p:spPr>
          <a:xfrm flipH="1" flipV="1">
            <a:off x="2654288" y="2566650"/>
            <a:ext cx="812686" cy="1412191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Açıyı iki eşit parçaya bölen ışına açıortay denir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3114296" y="3987180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3440430" y="3972179"/>
            <a:ext cx="2141220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>
            <a:cxnSpLocks/>
          </p:cNvCxnSpPr>
          <p:nvPr/>
        </p:nvCxnSpPr>
        <p:spPr>
          <a:xfrm flipV="1">
            <a:off x="2705100" y="2740570"/>
            <a:ext cx="184054" cy="1361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</p:cNvCxnSpPr>
          <p:nvPr/>
        </p:nvCxnSpPr>
        <p:spPr>
          <a:xfrm>
            <a:off x="5289654" y="3854130"/>
            <a:ext cx="0" cy="2270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2442282" y="2726407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5172221" y="409606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7" name="Yay 26">
            <a:extLst>
              <a:ext uri="{FF2B5EF4-FFF2-40B4-BE49-F238E27FC236}">
                <a16:creationId xmlns:a16="http://schemas.microsoft.com/office/drawing/2014/main" id="{9CF266BA-06FF-F8A5-AA99-1164512EB900}"/>
              </a:ext>
            </a:extLst>
          </p:cNvPr>
          <p:cNvSpPr/>
          <p:nvPr/>
        </p:nvSpPr>
        <p:spPr>
          <a:xfrm rot="17233765">
            <a:off x="3479908" y="3627991"/>
            <a:ext cx="304289" cy="497999"/>
          </a:xfrm>
          <a:prstGeom prst="arc">
            <a:avLst>
              <a:gd name="adj1" fmla="val 15900969"/>
              <a:gd name="adj2" fmla="val 5834192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9C4FA026-9325-9AC4-3B6C-5F56C267DA6B}"/>
              </a:ext>
            </a:extLst>
          </p:cNvPr>
          <p:cNvCxnSpPr>
            <a:cxnSpLocks/>
          </p:cNvCxnSpPr>
          <p:nvPr/>
        </p:nvCxnSpPr>
        <p:spPr>
          <a:xfrm flipV="1">
            <a:off x="3466974" y="2620108"/>
            <a:ext cx="1607947" cy="1340282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457C7078-DDFD-14F3-53CF-4C1815185FE1}"/>
              </a:ext>
            </a:extLst>
          </p:cNvPr>
          <p:cNvCxnSpPr>
            <a:cxnSpLocks/>
          </p:cNvCxnSpPr>
          <p:nvPr/>
        </p:nvCxnSpPr>
        <p:spPr>
          <a:xfrm>
            <a:off x="4763268" y="2775012"/>
            <a:ext cx="144780" cy="1279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5B6C9906-2F06-5B79-2A65-1D322F28F3AA}"/>
              </a:ext>
            </a:extLst>
          </p:cNvPr>
          <p:cNvSpPr txBox="1"/>
          <p:nvPr/>
        </p:nvSpPr>
        <p:spPr>
          <a:xfrm>
            <a:off x="4528402" y="2484489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D</a:t>
            </a:r>
            <a:endParaRPr lang="en-US" sz="1875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Metin kutusu 21">
                <a:extLst>
                  <a:ext uri="{FF2B5EF4-FFF2-40B4-BE49-F238E27FC236}">
                    <a16:creationId xmlns:a16="http://schemas.microsoft.com/office/drawing/2014/main" id="{48FC2693-5AEB-FEB9-594C-B1D2C677604B}"/>
                  </a:ext>
                </a:extLst>
              </p:cNvPr>
              <p:cNvSpPr txBox="1"/>
              <p:nvPr/>
            </p:nvSpPr>
            <p:spPr>
              <a:xfrm>
                <a:off x="2112500" y="4813881"/>
                <a:ext cx="4572000" cy="390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[</m:t>
                      </m:r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𝐀𝐃</m:t>
                      </m:r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acc>
                        <m:accPr>
                          <m:chr m:val="̂"/>
                          <m:ctrlPr>
                            <a:rPr lang="tr-TR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tr-TR" sz="1875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𝐂𝐀𝐁</m:t>
                          </m:r>
                        </m:e>
                      </m:acc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𝐧𝐢𝐧</m:t>
                      </m:r>
                      <m:r>
                        <a:rPr lang="tr-TR" sz="1875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ç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𝚤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𝒐𝒓𝒕𝒂𝒚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𝚤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𝚤</m:t>
                      </m:r>
                      <m:r>
                        <a:rPr lang="tr-TR" sz="1875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en-US" sz="1875" b="1" i="1" dirty="0">
                  <a:solidFill>
                    <a:srgbClr val="C0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Metin kutusu 21">
                <a:extLst>
                  <a:ext uri="{FF2B5EF4-FFF2-40B4-BE49-F238E27FC236}">
                    <a16:creationId xmlns:a16="http://schemas.microsoft.com/office/drawing/2014/main" id="{48FC2693-5AEB-FEB9-594C-B1D2C6776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500" y="4813881"/>
                <a:ext cx="4572000" cy="390941"/>
              </a:xfrm>
              <a:prstGeom prst="rect">
                <a:avLst/>
              </a:prstGeom>
              <a:blipFill>
                <a:blip r:embed="rId4"/>
                <a:stretch>
                  <a:fillRect b="-218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Metin kutusu 5">
            <a:extLst>
              <a:ext uri="{FF2B5EF4-FFF2-40B4-BE49-F238E27FC236}">
                <a16:creationId xmlns:a16="http://schemas.microsoft.com/office/drawing/2014/main" id="{284A2AA6-4E4F-1F9B-E888-C185FD56C4A9}"/>
              </a:ext>
            </a:extLst>
          </p:cNvPr>
          <p:cNvSpPr txBox="1"/>
          <p:nvPr/>
        </p:nvSpPr>
        <p:spPr>
          <a:xfrm>
            <a:off x="3634905" y="3603661"/>
            <a:ext cx="32014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225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44DE4505-88A0-263F-4E3A-7A5268729850}"/>
              </a:ext>
            </a:extLst>
          </p:cNvPr>
          <p:cNvSpPr txBox="1"/>
          <p:nvPr/>
        </p:nvSpPr>
        <p:spPr>
          <a:xfrm>
            <a:off x="3414268" y="3497656"/>
            <a:ext cx="32014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225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130A94B7-EA79-6F8F-853D-95CC7778FE69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 ORTAY</a:t>
            </a:r>
            <a:endParaRPr dirty="0"/>
          </a:p>
        </p:txBody>
      </p:sp>
      <p:pic>
        <p:nvPicPr>
          <p:cNvPr id="4" name="7_19">
            <a:hlinkClick r:id="" action="ppaction://media"/>
            <a:extLst>
              <a:ext uri="{FF2B5EF4-FFF2-40B4-BE49-F238E27FC236}">
                <a16:creationId xmlns:a16="http://schemas.microsoft.com/office/drawing/2014/main" id="{BAD3B566-1397-1247-B842-EC46AD15D9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586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7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80CEC-7991-DA9F-8F2B-5985A52BF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A9F68A-C25A-2AAB-1F5E-0FB33C84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GEOMETRİK KAVRAMLAR</a:t>
            </a:r>
          </a:p>
        </p:txBody>
      </p:sp>
    </p:spTree>
    <p:extLst>
      <p:ext uri="{BB962C8B-B14F-4D97-AF65-F5344CB8AC3E}">
        <p14:creationId xmlns:p14="http://schemas.microsoft.com/office/powerpoint/2010/main" val="977640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Ölçülerin toplamı 90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olan açılar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Metin kutusu 21">
                <a:extLst>
                  <a:ext uri="{FF2B5EF4-FFF2-40B4-BE49-F238E27FC236}">
                    <a16:creationId xmlns:a16="http://schemas.microsoft.com/office/drawing/2014/main" id="{48FC2693-5AEB-FEB9-594C-B1D2C677604B}"/>
                  </a:ext>
                </a:extLst>
              </p:cNvPr>
              <p:cNvSpPr txBox="1"/>
              <p:nvPr/>
            </p:nvSpPr>
            <p:spPr>
              <a:xfrm>
                <a:off x="2097260" y="4836741"/>
                <a:ext cx="4572000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2100" b="1" dirty="0">
                    <a:solidFill>
                      <a:schemeClr val="accent2">
                        <a:lumMod val="75000"/>
                      </a:schemeClr>
                    </a:solidFill>
                  </a:rPr>
                  <a:t>β</a:t>
                </a:r>
                <a:r>
                  <a:rPr lang="tr-TR" sz="2100" b="1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tr-TR" sz="2100" b="1" dirty="0"/>
                  <a:t>+</a:t>
                </a:r>
                <a:r>
                  <a:rPr lang="tr-TR" sz="2100" b="1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tr-TR" sz="2100" b="1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tr-TR" sz="2100" b="1" dirty="0">
                    <a:solidFill>
                      <a:srgbClr val="0070C0"/>
                    </a:solidFill>
                  </a:rPr>
                  <a:t>= 90</a:t>
                </a:r>
                <a:r>
                  <a:rPr lang="tr-TR" sz="2100" b="1" baseline="30000" dirty="0">
                    <a:solidFill>
                      <a:srgbClr val="0070C0"/>
                    </a:solidFill>
                  </a:rPr>
                  <a:t>0</a:t>
                </a:r>
                <a:endParaRPr lang="en-US" sz="2100" b="1" baseline="30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Metin kutusu 21">
                <a:extLst>
                  <a:ext uri="{FF2B5EF4-FFF2-40B4-BE49-F238E27FC236}">
                    <a16:creationId xmlns:a16="http://schemas.microsoft.com/office/drawing/2014/main" id="{48FC2693-5AEB-FEB9-594C-B1D2C6776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260" y="4836741"/>
                <a:ext cx="4572000" cy="415498"/>
              </a:xfrm>
              <a:prstGeom prst="rect">
                <a:avLst/>
              </a:prstGeom>
              <a:blipFill>
                <a:blip r:embed="rId4"/>
                <a:stretch>
                  <a:fillRect t="-8696" b="-275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ikdörtgen 4">
            <a:extLst>
              <a:ext uri="{FF2B5EF4-FFF2-40B4-BE49-F238E27FC236}">
                <a16:creationId xmlns:a16="http://schemas.microsoft.com/office/drawing/2014/main" id="{39780AC0-7837-B0B8-8966-7AED98EB0A6E}"/>
              </a:ext>
            </a:extLst>
          </p:cNvPr>
          <p:cNvSpPr/>
          <p:nvPr/>
        </p:nvSpPr>
        <p:spPr>
          <a:xfrm>
            <a:off x="3802381" y="3981658"/>
            <a:ext cx="281982" cy="24998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A0381C30-73FD-6AE1-1599-63FFAA44D722}"/>
              </a:ext>
            </a:extLst>
          </p:cNvPr>
          <p:cNvCxnSpPr>
            <a:cxnSpLocks/>
          </p:cNvCxnSpPr>
          <p:nvPr/>
        </p:nvCxnSpPr>
        <p:spPr>
          <a:xfrm flipV="1">
            <a:off x="3787161" y="2332081"/>
            <a:ext cx="30459" cy="1917314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7EB0DD2E-0D65-B92C-302A-80B4020C4D25}"/>
              </a:ext>
            </a:extLst>
          </p:cNvPr>
          <p:cNvSpPr txBox="1"/>
          <p:nvPr/>
        </p:nvSpPr>
        <p:spPr>
          <a:xfrm>
            <a:off x="3537055" y="4067864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E7A9669A-1975-B3CF-3CCA-C2055C594444}"/>
              </a:ext>
            </a:extLst>
          </p:cNvPr>
          <p:cNvCxnSpPr>
            <a:cxnSpLocks/>
          </p:cNvCxnSpPr>
          <p:nvPr/>
        </p:nvCxnSpPr>
        <p:spPr>
          <a:xfrm>
            <a:off x="3794760" y="4231643"/>
            <a:ext cx="2232660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E851B364-5EA2-8150-CFB6-AD460A6E6A0D}"/>
              </a:ext>
            </a:extLst>
          </p:cNvPr>
          <p:cNvCxnSpPr>
            <a:cxnSpLocks/>
          </p:cNvCxnSpPr>
          <p:nvPr/>
        </p:nvCxnSpPr>
        <p:spPr>
          <a:xfrm>
            <a:off x="3695721" y="2620430"/>
            <a:ext cx="21333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DE49C583-6737-ABD2-D36F-394E1E17C89D}"/>
              </a:ext>
            </a:extLst>
          </p:cNvPr>
          <p:cNvCxnSpPr>
            <a:cxnSpLocks/>
          </p:cNvCxnSpPr>
          <p:nvPr/>
        </p:nvCxnSpPr>
        <p:spPr>
          <a:xfrm>
            <a:off x="5769714" y="4085390"/>
            <a:ext cx="0" cy="2499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AA12FC8A-BC29-5488-7D82-7E1799F48441}"/>
              </a:ext>
            </a:extLst>
          </p:cNvPr>
          <p:cNvSpPr txBox="1"/>
          <p:nvPr/>
        </p:nvSpPr>
        <p:spPr>
          <a:xfrm>
            <a:off x="3415802" y="2447846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AA3C3344-132F-0806-2DFE-74062D96FA74}"/>
              </a:ext>
            </a:extLst>
          </p:cNvPr>
          <p:cNvSpPr txBox="1"/>
          <p:nvPr/>
        </p:nvSpPr>
        <p:spPr>
          <a:xfrm>
            <a:off x="5652281" y="4281279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137B3BCF-3C02-CEF8-795D-D47E073A0C33}"/>
              </a:ext>
            </a:extLst>
          </p:cNvPr>
          <p:cNvSpPr txBox="1"/>
          <p:nvPr/>
        </p:nvSpPr>
        <p:spPr>
          <a:xfrm>
            <a:off x="3832840" y="3830642"/>
            <a:ext cx="32014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225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6" name="Düz Ok Bağlayıcısı 25">
            <a:extLst>
              <a:ext uri="{FF2B5EF4-FFF2-40B4-BE49-F238E27FC236}">
                <a16:creationId xmlns:a16="http://schemas.microsoft.com/office/drawing/2014/main" id="{3A71EE7E-F168-EB69-F68B-889496AA60AB}"/>
              </a:ext>
            </a:extLst>
          </p:cNvPr>
          <p:cNvCxnSpPr>
            <a:cxnSpLocks/>
          </p:cNvCxnSpPr>
          <p:nvPr/>
        </p:nvCxnSpPr>
        <p:spPr>
          <a:xfrm flipV="1">
            <a:off x="3825241" y="3073219"/>
            <a:ext cx="2285999" cy="1137162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Düz Bağlayıcı 29">
            <a:extLst>
              <a:ext uri="{FF2B5EF4-FFF2-40B4-BE49-F238E27FC236}">
                <a16:creationId xmlns:a16="http://schemas.microsoft.com/office/drawing/2014/main" id="{C79561A5-BF9E-044E-7DCF-6381EAE7D935}"/>
              </a:ext>
            </a:extLst>
          </p:cNvPr>
          <p:cNvCxnSpPr>
            <a:cxnSpLocks/>
          </p:cNvCxnSpPr>
          <p:nvPr/>
        </p:nvCxnSpPr>
        <p:spPr>
          <a:xfrm>
            <a:off x="5774201" y="3146211"/>
            <a:ext cx="117433" cy="1445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BFAECE93-B36A-8D0C-58C4-3CC01C541CCC}"/>
              </a:ext>
            </a:extLst>
          </p:cNvPr>
          <p:cNvSpPr txBox="1"/>
          <p:nvPr/>
        </p:nvSpPr>
        <p:spPr>
          <a:xfrm>
            <a:off x="5534848" y="2850849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D</a:t>
            </a:r>
            <a:endParaRPr lang="en-US" sz="1875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F12719C6-8D65-A0A9-FF0E-77131DC3AF15}"/>
                  </a:ext>
                </a:extLst>
              </p:cNvPr>
              <p:cNvSpPr txBox="1"/>
              <p:nvPr/>
            </p:nvSpPr>
            <p:spPr>
              <a:xfrm flipH="1">
                <a:off x="4084363" y="3871003"/>
                <a:ext cx="67779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F12719C6-8D65-A0A9-FF0E-77131DC3AF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084363" y="3871003"/>
                <a:ext cx="677798" cy="4385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Metin kutusu 33">
                <a:extLst>
                  <a:ext uri="{FF2B5EF4-FFF2-40B4-BE49-F238E27FC236}">
                    <a16:creationId xmlns:a16="http://schemas.microsoft.com/office/drawing/2014/main" id="{AD030D6C-4E5F-5377-CD5E-290AC3620FA5}"/>
                  </a:ext>
                </a:extLst>
              </p:cNvPr>
              <p:cNvSpPr txBox="1"/>
              <p:nvPr/>
            </p:nvSpPr>
            <p:spPr>
              <a:xfrm flipH="1">
                <a:off x="3908596" y="3548409"/>
                <a:ext cx="38850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" name="Metin kutusu 33">
                <a:extLst>
                  <a:ext uri="{FF2B5EF4-FFF2-40B4-BE49-F238E27FC236}">
                    <a16:creationId xmlns:a16="http://schemas.microsoft.com/office/drawing/2014/main" id="{AD030D6C-4E5F-5377-CD5E-290AC3620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08596" y="3548409"/>
                <a:ext cx="388508" cy="438582"/>
              </a:xfrm>
              <a:prstGeom prst="rect">
                <a:avLst/>
              </a:prstGeom>
              <a:blipFill>
                <a:blip r:embed="rId6"/>
                <a:stretch>
                  <a:fillRect l="-4688" r="-4688" b="-1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A086EC6-69BF-040B-9C56-E9A99DB049D6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TÜMLER AÇI</a:t>
            </a:r>
            <a:endParaRPr dirty="0"/>
          </a:p>
        </p:txBody>
      </p:sp>
      <p:pic>
        <p:nvPicPr>
          <p:cNvPr id="3" name="7_20">
            <a:hlinkClick r:id="" action="ppaction://media"/>
            <a:extLst>
              <a:ext uri="{FF2B5EF4-FFF2-40B4-BE49-F238E27FC236}">
                <a16:creationId xmlns:a16="http://schemas.microsoft.com/office/drawing/2014/main" id="{E2383790-A520-26F4-5DCF-247C76A05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88549" y="62370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29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Yay 11">
            <a:extLst>
              <a:ext uri="{FF2B5EF4-FFF2-40B4-BE49-F238E27FC236}">
                <a16:creationId xmlns:a16="http://schemas.microsoft.com/office/drawing/2014/main" id="{06675327-B3BF-D832-1B44-CD33FBA2322A}"/>
              </a:ext>
            </a:extLst>
          </p:cNvPr>
          <p:cNvSpPr/>
          <p:nvPr/>
        </p:nvSpPr>
        <p:spPr>
          <a:xfrm>
            <a:off x="4773155" y="3179149"/>
            <a:ext cx="273810" cy="267011"/>
          </a:xfrm>
          <a:prstGeom prst="arc">
            <a:avLst>
              <a:gd name="adj1" fmla="val 13354248"/>
              <a:gd name="adj2" fmla="val 3494446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738071"/>
            <a:ext cx="84974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Ölçülerin toplamı 180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olan açılar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4538290" y="3483666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/>
              <p:nvPr/>
            </p:nvSpPr>
            <p:spPr>
              <a:xfrm>
                <a:off x="2391853" y="4626771"/>
                <a:ext cx="4527737" cy="43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tr-TR" sz="225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tr-TR" sz="1875" b="1" baseline="30000" dirty="0">
                    <a:solidFill>
                      <a:schemeClr val="accent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D977BEEC-B536-9F25-0A35-98B733B6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853" y="4626771"/>
                <a:ext cx="4527737" cy="430631"/>
              </a:xfrm>
              <a:prstGeom prst="rect">
                <a:avLst/>
              </a:prstGeom>
              <a:blipFill>
                <a:blip r:embed="rId4"/>
                <a:stretch>
                  <a:fillRect b="-211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 flipV="1">
            <a:off x="2766060" y="3431159"/>
            <a:ext cx="3928110" cy="15001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AAAA16BE-E075-6B9A-6829-5A1D23973D39}"/>
              </a:ext>
            </a:extLst>
          </p:cNvPr>
          <p:cNvCxnSpPr>
            <a:cxnSpLocks/>
          </p:cNvCxnSpPr>
          <p:nvPr/>
        </p:nvCxnSpPr>
        <p:spPr>
          <a:xfrm flipV="1">
            <a:off x="3144138" y="3335970"/>
            <a:ext cx="0" cy="21907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2677520D-D06E-DE6B-C4AB-E510DDD3F865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6384279" y="3286379"/>
            <a:ext cx="0" cy="26701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3FB16D3-2A26-8B82-40C2-82D1964D9AD6}"/>
              </a:ext>
            </a:extLst>
          </p:cNvPr>
          <p:cNvSpPr txBox="1"/>
          <p:nvPr/>
        </p:nvSpPr>
        <p:spPr>
          <a:xfrm>
            <a:off x="3026704" y="3579123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6266846" y="3553390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4B0E4F9-474D-AF91-C262-EF517A66CBD7}"/>
              </a:ext>
            </a:extLst>
          </p:cNvPr>
          <p:cNvCxnSpPr>
            <a:cxnSpLocks/>
          </p:cNvCxnSpPr>
          <p:nvPr/>
        </p:nvCxnSpPr>
        <p:spPr>
          <a:xfrm flipV="1">
            <a:off x="4651708" y="2188492"/>
            <a:ext cx="935516" cy="1237759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F369E259-E426-FF99-D3DF-D595C49381AB}"/>
              </a:ext>
            </a:extLst>
          </p:cNvPr>
          <p:cNvCxnSpPr>
            <a:cxnSpLocks/>
          </p:cNvCxnSpPr>
          <p:nvPr/>
        </p:nvCxnSpPr>
        <p:spPr>
          <a:xfrm>
            <a:off x="5403061" y="2360517"/>
            <a:ext cx="144780" cy="1279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1567E1F9-B971-C9C2-C2E4-4BF204565478}"/>
              </a:ext>
            </a:extLst>
          </p:cNvPr>
          <p:cNvSpPr txBox="1"/>
          <p:nvPr/>
        </p:nvSpPr>
        <p:spPr>
          <a:xfrm>
            <a:off x="5523787" y="2352854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D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14" name="Yay 13">
            <a:extLst>
              <a:ext uri="{FF2B5EF4-FFF2-40B4-BE49-F238E27FC236}">
                <a16:creationId xmlns:a16="http://schemas.microsoft.com/office/drawing/2014/main" id="{CAFA5759-8303-BE0A-4766-9E48C1E96AD0}"/>
              </a:ext>
            </a:extLst>
          </p:cNvPr>
          <p:cNvSpPr/>
          <p:nvPr/>
        </p:nvSpPr>
        <p:spPr>
          <a:xfrm rot="18062616">
            <a:off x="4291166" y="3167089"/>
            <a:ext cx="403172" cy="402507"/>
          </a:xfrm>
          <a:prstGeom prst="arc">
            <a:avLst>
              <a:gd name="adj1" fmla="val 13354248"/>
              <a:gd name="adj2" fmla="val 3212144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81EA816D-8295-E82D-99AE-E5BF1B42F2FF}"/>
              </a:ext>
            </a:extLst>
          </p:cNvPr>
          <p:cNvSpPr txBox="1"/>
          <p:nvPr/>
        </p:nvSpPr>
        <p:spPr>
          <a:xfrm flipH="1">
            <a:off x="4130040" y="2876550"/>
            <a:ext cx="24383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9030C4B6-B343-2B49-B2BD-986E86403134}"/>
              </a:ext>
            </a:extLst>
          </p:cNvPr>
          <p:cNvSpPr txBox="1"/>
          <p:nvPr/>
        </p:nvSpPr>
        <p:spPr>
          <a:xfrm flipH="1">
            <a:off x="5024105" y="2943271"/>
            <a:ext cx="24383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chemeClr val="accent2">
                    <a:lumMod val="75000"/>
                  </a:schemeClr>
                </a:solidFill>
              </a:rPr>
              <a:t>y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59641645-B04D-54D3-0271-A02245CDB49E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BÜTÜNLER AÇI</a:t>
            </a:r>
            <a:endParaRPr dirty="0"/>
          </a:p>
        </p:txBody>
      </p:sp>
      <p:pic>
        <p:nvPicPr>
          <p:cNvPr id="4" name="7_21">
            <a:hlinkClick r:id="" action="ppaction://media"/>
            <a:extLst>
              <a:ext uri="{FF2B5EF4-FFF2-40B4-BE49-F238E27FC236}">
                <a16:creationId xmlns:a16="http://schemas.microsoft.com/office/drawing/2014/main" id="{14C88196-D661-1B98-D5B9-26A60582E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549" y="62685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5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E95FB28F-E46F-A58D-C640-AE71972BC31C}"/>
              </a:ext>
            </a:extLst>
          </p:cNvPr>
          <p:cNvSpPr/>
          <p:nvPr/>
        </p:nvSpPr>
        <p:spPr>
          <a:xfrm>
            <a:off x="3474720" y="3701199"/>
            <a:ext cx="411480" cy="36583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4615128-C777-E4A1-DCFC-DF2959BE5D45}"/>
              </a:ext>
            </a:extLst>
          </p:cNvPr>
          <p:cNvSpPr/>
          <p:nvPr/>
        </p:nvSpPr>
        <p:spPr>
          <a:xfrm>
            <a:off x="4213860" y="2619041"/>
            <a:ext cx="411480" cy="36583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2072640" y="3873119"/>
            <a:ext cx="4621530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6802156" y="3691588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FCC0E853-4782-AEB7-C7DA-6B057CA93B2F}"/>
              </a:ext>
            </a:extLst>
          </p:cNvPr>
          <p:cNvCxnSpPr>
            <a:cxnSpLocks/>
          </p:cNvCxnSpPr>
          <p:nvPr/>
        </p:nvCxnSpPr>
        <p:spPr>
          <a:xfrm flipV="1">
            <a:off x="2067917" y="2799080"/>
            <a:ext cx="4621530" cy="14346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EB7B250-6866-04F6-B808-2ED1391487A3}"/>
              </a:ext>
            </a:extLst>
          </p:cNvPr>
          <p:cNvSpPr txBox="1"/>
          <p:nvPr/>
        </p:nvSpPr>
        <p:spPr>
          <a:xfrm>
            <a:off x="6689448" y="2541270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2A8D5A8A-549A-DFDD-5D16-096BDD1B9249}"/>
              </a:ext>
            </a:extLst>
          </p:cNvPr>
          <p:cNvCxnSpPr>
            <a:cxnSpLocks/>
          </p:cNvCxnSpPr>
          <p:nvPr/>
        </p:nvCxnSpPr>
        <p:spPr>
          <a:xfrm flipV="1">
            <a:off x="3131820" y="1741171"/>
            <a:ext cx="2034540" cy="288560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43191EF6-5F86-A27E-14C6-ADBCD1F8B786}"/>
              </a:ext>
            </a:extLst>
          </p:cNvPr>
          <p:cNvSpPr txBox="1"/>
          <p:nvPr/>
        </p:nvSpPr>
        <p:spPr>
          <a:xfrm>
            <a:off x="5166360" y="1750337"/>
            <a:ext cx="40386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3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1881989" y="4759902"/>
            <a:ext cx="5875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5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</a:t>
            </a:r>
            <a:r>
              <a:rPr lang="tr-TR" sz="2250" b="1" baseline="-25000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 </a:t>
            </a:r>
            <a:r>
              <a:rPr lang="tr-TR" sz="225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//</a:t>
            </a:r>
            <a:r>
              <a:rPr lang="tr-TR" sz="225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</a:t>
            </a:r>
            <a:r>
              <a:rPr lang="tr-TR" sz="2250" b="1" baseline="-25000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 </a:t>
            </a:r>
          </a:p>
          <a:p>
            <a:pPr algn="ctr"/>
            <a:endParaRPr lang="tr-TR" sz="2250" b="1" baseline="-25000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</a:t>
            </a:r>
            <a:r>
              <a:rPr lang="tr-TR" sz="2250" b="1" baseline="-25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ile d</a:t>
            </a:r>
            <a:r>
              <a:rPr lang="tr-TR" sz="2250" b="1" baseline="-25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birbirine paralel </a:t>
            </a: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001E773E-773D-AF09-B847-5D56515FAD1D}"/>
              </a:ext>
            </a:extLst>
          </p:cNvPr>
          <p:cNvSpPr txBox="1"/>
          <p:nvPr/>
        </p:nvSpPr>
        <p:spPr>
          <a:xfrm>
            <a:off x="4582854" y="2448740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B75E99DB-605F-5517-E1B2-001543D55AC1}"/>
              </a:ext>
            </a:extLst>
          </p:cNvPr>
          <p:cNvSpPr txBox="1"/>
          <p:nvPr/>
        </p:nvSpPr>
        <p:spPr>
          <a:xfrm>
            <a:off x="3954324" y="2760213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B50BE5B3-6536-E2FC-C377-6B7233763D29}"/>
              </a:ext>
            </a:extLst>
          </p:cNvPr>
          <p:cNvSpPr txBox="1"/>
          <p:nvPr/>
        </p:nvSpPr>
        <p:spPr>
          <a:xfrm>
            <a:off x="3863021" y="3513546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ECE12D92-9C50-CC49-536E-DAE756C233AF}"/>
              </a:ext>
            </a:extLst>
          </p:cNvPr>
          <p:cNvSpPr txBox="1"/>
          <p:nvPr/>
        </p:nvSpPr>
        <p:spPr>
          <a:xfrm>
            <a:off x="3215723" y="3842370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051D3929-B230-816E-3184-18A1C0F27C39}"/>
              </a:ext>
            </a:extLst>
          </p:cNvPr>
          <p:cNvSpPr txBox="1"/>
          <p:nvPr/>
        </p:nvSpPr>
        <p:spPr>
          <a:xfrm>
            <a:off x="4154745" y="2288817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F7C1E8B9-E05A-2947-AC73-C0FE3AE86AD0}"/>
              </a:ext>
            </a:extLst>
          </p:cNvPr>
          <p:cNvSpPr txBox="1"/>
          <p:nvPr/>
        </p:nvSpPr>
        <p:spPr>
          <a:xfrm>
            <a:off x="4409331" y="2931817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36" name="Metin kutusu 35">
            <a:extLst>
              <a:ext uri="{FF2B5EF4-FFF2-40B4-BE49-F238E27FC236}">
                <a16:creationId xmlns:a16="http://schemas.microsoft.com/office/drawing/2014/main" id="{4E6619EA-900E-5BB9-7A7D-5E6244AB834C}"/>
              </a:ext>
            </a:extLst>
          </p:cNvPr>
          <p:cNvSpPr txBox="1"/>
          <p:nvPr/>
        </p:nvSpPr>
        <p:spPr>
          <a:xfrm>
            <a:off x="3388361" y="3404169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73687521-EECD-489B-16D3-E46847E933C9}"/>
              </a:ext>
            </a:extLst>
          </p:cNvPr>
          <p:cNvSpPr txBox="1"/>
          <p:nvPr/>
        </p:nvSpPr>
        <p:spPr>
          <a:xfrm>
            <a:off x="3723599" y="3954700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CD6829-552A-0521-BAF5-942EBFEF2B28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AÇILAR</a:t>
            </a:r>
            <a:endParaRPr dirty="0"/>
          </a:p>
        </p:txBody>
      </p:sp>
      <p:pic>
        <p:nvPicPr>
          <p:cNvPr id="3" name="7_22">
            <a:hlinkClick r:id="" action="ppaction://media"/>
            <a:extLst>
              <a:ext uri="{FF2B5EF4-FFF2-40B4-BE49-F238E27FC236}">
                <a16:creationId xmlns:a16="http://schemas.microsoft.com/office/drawing/2014/main" id="{646BBDA8-052D-27C4-1336-666D89BC76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4249" y="6259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9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E95FB28F-E46F-A58D-C640-AE71972BC31C}"/>
              </a:ext>
            </a:extLst>
          </p:cNvPr>
          <p:cNvSpPr/>
          <p:nvPr/>
        </p:nvSpPr>
        <p:spPr>
          <a:xfrm>
            <a:off x="3474720" y="3701199"/>
            <a:ext cx="411480" cy="36583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4615128-C777-E4A1-DCFC-DF2959BE5D45}"/>
              </a:ext>
            </a:extLst>
          </p:cNvPr>
          <p:cNvSpPr/>
          <p:nvPr/>
        </p:nvSpPr>
        <p:spPr>
          <a:xfrm>
            <a:off x="4213860" y="2619041"/>
            <a:ext cx="411480" cy="36583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2072640" y="3873119"/>
            <a:ext cx="4621530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6802155" y="3691588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FCC0E853-4782-AEB7-C7DA-6B057CA93B2F}"/>
              </a:ext>
            </a:extLst>
          </p:cNvPr>
          <p:cNvCxnSpPr>
            <a:cxnSpLocks/>
          </p:cNvCxnSpPr>
          <p:nvPr/>
        </p:nvCxnSpPr>
        <p:spPr>
          <a:xfrm flipV="1">
            <a:off x="2067917" y="2799080"/>
            <a:ext cx="4621530" cy="14346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EB7B250-6866-04F6-B808-2ED1391487A3}"/>
              </a:ext>
            </a:extLst>
          </p:cNvPr>
          <p:cNvSpPr txBox="1"/>
          <p:nvPr/>
        </p:nvSpPr>
        <p:spPr>
          <a:xfrm>
            <a:off x="6689448" y="2541270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2A8D5A8A-549A-DFDD-5D16-096BDD1B9249}"/>
              </a:ext>
            </a:extLst>
          </p:cNvPr>
          <p:cNvCxnSpPr>
            <a:cxnSpLocks/>
          </p:cNvCxnSpPr>
          <p:nvPr/>
        </p:nvCxnSpPr>
        <p:spPr>
          <a:xfrm flipV="1">
            <a:off x="3131820" y="1741171"/>
            <a:ext cx="2034540" cy="288560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43191EF6-5F86-A27E-14C6-ADBCD1F8B786}"/>
              </a:ext>
            </a:extLst>
          </p:cNvPr>
          <p:cNvSpPr txBox="1"/>
          <p:nvPr/>
        </p:nvSpPr>
        <p:spPr>
          <a:xfrm>
            <a:off x="5166359" y="1750337"/>
            <a:ext cx="6281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3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1866749" y="4806810"/>
            <a:ext cx="587517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</a:t>
            </a:r>
            <a:r>
              <a:rPr lang="tr-TR" sz="2250" b="1" baseline="-25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// d</a:t>
            </a:r>
            <a:r>
              <a:rPr lang="tr-TR" sz="2250" b="1" baseline="-25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=&gt; a + b = 180</a:t>
            </a:r>
            <a:r>
              <a:rPr lang="tr-TR" sz="2250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001E773E-773D-AF09-B847-5D56515FAD1D}"/>
              </a:ext>
            </a:extLst>
          </p:cNvPr>
          <p:cNvSpPr txBox="1"/>
          <p:nvPr/>
        </p:nvSpPr>
        <p:spPr>
          <a:xfrm>
            <a:off x="4582854" y="2448740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B75E99DB-605F-5517-E1B2-001543D55AC1}"/>
              </a:ext>
            </a:extLst>
          </p:cNvPr>
          <p:cNvSpPr txBox="1"/>
          <p:nvPr/>
        </p:nvSpPr>
        <p:spPr>
          <a:xfrm>
            <a:off x="3954324" y="2760213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B50BE5B3-6536-E2FC-C377-6B7233763D29}"/>
              </a:ext>
            </a:extLst>
          </p:cNvPr>
          <p:cNvSpPr txBox="1"/>
          <p:nvPr/>
        </p:nvSpPr>
        <p:spPr>
          <a:xfrm>
            <a:off x="3863021" y="3513546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ECE12D92-9C50-CC49-536E-DAE756C233AF}"/>
              </a:ext>
            </a:extLst>
          </p:cNvPr>
          <p:cNvSpPr txBox="1"/>
          <p:nvPr/>
        </p:nvSpPr>
        <p:spPr>
          <a:xfrm>
            <a:off x="3215723" y="3842370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875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051D3929-B230-816E-3184-18A1C0F27C39}"/>
              </a:ext>
            </a:extLst>
          </p:cNvPr>
          <p:cNvSpPr txBox="1"/>
          <p:nvPr/>
        </p:nvSpPr>
        <p:spPr>
          <a:xfrm>
            <a:off x="4154745" y="2288817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F7C1E8B9-E05A-2947-AC73-C0FE3AE86AD0}"/>
              </a:ext>
            </a:extLst>
          </p:cNvPr>
          <p:cNvSpPr txBox="1"/>
          <p:nvPr/>
        </p:nvSpPr>
        <p:spPr>
          <a:xfrm>
            <a:off x="4409331" y="2931817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36" name="Metin kutusu 35">
            <a:extLst>
              <a:ext uri="{FF2B5EF4-FFF2-40B4-BE49-F238E27FC236}">
                <a16:creationId xmlns:a16="http://schemas.microsoft.com/office/drawing/2014/main" id="{4E6619EA-900E-5BB9-7A7D-5E6244AB834C}"/>
              </a:ext>
            </a:extLst>
          </p:cNvPr>
          <p:cNvSpPr txBox="1"/>
          <p:nvPr/>
        </p:nvSpPr>
        <p:spPr>
          <a:xfrm>
            <a:off x="3388361" y="3404169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73687521-EECD-489B-16D3-E46847E933C9}"/>
              </a:ext>
            </a:extLst>
          </p:cNvPr>
          <p:cNvSpPr txBox="1"/>
          <p:nvPr/>
        </p:nvSpPr>
        <p:spPr>
          <a:xfrm>
            <a:off x="3723599" y="3954700"/>
            <a:ext cx="30202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7030A0"/>
                </a:solidFill>
              </a:rPr>
              <a:t>b</a:t>
            </a:r>
            <a:endParaRPr lang="en-US" sz="1875" b="1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67720D-D9B1-7791-2C0D-A24FA9DDE8E9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AÇILAR</a:t>
            </a:r>
            <a:endParaRPr dirty="0"/>
          </a:p>
        </p:txBody>
      </p:sp>
      <p:pic>
        <p:nvPicPr>
          <p:cNvPr id="3" name="7_23">
            <a:hlinkClick r:id="" action="ppaction://media"/>
            <a:extLst>
              <a:ext uri="{FF2B5EF4-FFF2-40B4-BE49-F238E27FC236}">
                <a16:creationId xmlns:a16="http://schemas.microsoft.com/office/drawing/2014/main" id="{4C036480-4F3C-DCCC-9925-027B89230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72751" y="6196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0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3162300" y="4414139"/>
            <a:ext cx="3531870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6802156" y="4232608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FCC0E853-4782-AEB7-C7DA-6B057CA93B2F}"/>
              </a:ext>
            </a:extLst>
          </p:cNvPr>
          <p:cNvCxnSpPr>
            <a:cxnSpLocks/>
          </p:cNvCxnSpPr>
          <p:nvPr/>
        </p:nvCxnSpPr>
        <p:spPr>
          <a:xfrm>
            <a:off x="3086101" y="2105660"/>
            <a:ext cx="3603347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EB7B250-6866-04F6-B808-2ED1391487A3}"/>
              </a:ext>
            </a:extLst>
          </p:cNvPr>
          <p:cNvSpPr txBox="1"/>
          <p:nvPr/>
        </p:nvSpPr>
        <p:spPr>
          <a:xfrm>
            <a:off x="6689448" y="1840230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/>
              <p:nvPr/>
            </p:nvSpPr>
            <p:spPr>
              <a:xfrm>
                <a:off x="1866749" y="4806810"/>
                <a:ext cx="5875171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250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d</a:t>
                </a:r>
                <a:r>
                  <a:rPr lang="tr-TR" sz="2250" b="1" baseline="-25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</a:t>
                </a:r>
                <a:r>
                  <a:rPr lang="tr-TR" sz="2250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// d</a:t>
                </a:r>
                <a:r>
                  <a:rPr lang="tr-TR" sz="2250" b="1" baseline="-25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2250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=&gt; a + b = </a:t>
                </a:r>
                <a14:m>
                  <m:oMath xmlns:m="http://schemas.openxmlformats.org/officeDocument/2006/math">
                    <m:r>
                      <a:rPr lang="tr-TR" sz="225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endParaRPr lang="tr-TR" sz="2250" b="1" baseline="30000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49" y="4806810"/>
                <a:ext cx="5875171" cy="438582"/>
              </a:xfrm>
              <a:prstGeom prst="rect">
                <a:avLst/>
              </a:prstGeom>
              <a:blipFill>
                <a:blip r:embed="rId4"/>
                <a:stretch>
                  <a:fillRect t="-8451" b="-309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9F5C386C-AEDB-D6DA-5AF9-C3C0D29B9886}"/>
              </a:ext>
            </a:extLst>
          </p:cNvPr>
          <p:cNvCxnSpPr>
            <a:cxnSpLocks/>
          </p:cNvCxnSpPr>
          <p:nvPr/>
        </p:nvCxnSpPr>
        <p:spPr>
          <a:xfrm>
            <a:off x="3086100" y="2098040"/>
            <a:ext cx="1082040" cy="1201388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A10B16B3-7F65-C2CF-06DE-519442B70978}"/>
              </a:ext>
            </a:extLst>
          </p:cNvPr>
          <p:cNvCxnSpPr>
            <a:cxnSpLocks/>
          </p:cNvCxnSpPr>
          <p:nvPr/>
        </p:nvCxnSpPr>
        <p:spPr>
          <a:xfrm flipH="1">
            <a:off x="3162300" y="3299429"/>
            <a:ext cx="1005840" cy="1114710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Yay 24">
            <a:extLst>
              <a:ext uri="{FF2B5EF4-FFF2-40B4-BE49-F238E27FC236}">
                <a16:creationId xmlns:a16="http://schemas.microsoft.com/office/drawing/2014/main" id="{EFBB9D4A-2D4D-60DC-2C99-105D7F1FDAD6}"/>
              </a:ext>
            </a:extLst>
          </p:cNvPr>
          <p:cNvSpPr/>
          <p:nvPr/>
        </p:nvSpPr>
        <p:spPr>
          <a:xfrm>
            <a:off x="2937967" y="2019125"/>
            <a:ext cx="632460" cy="473207"/>
          </a:xfrm>
          <a:prstGeom prst="arc">
            <a:avLst>
              <a:gd name="adj1" fmla="val 19677088"/>
              <a:gd name="adj2" fmla="val 294169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Yay 25">
            <a:extLst>
              <a:ext uri="{FF2B5EF4-FFF2-40B4-BE49-F238E27FC236}">
                <a16:creationId xmlns:a16="http://schemas.microsoft.com/office/drawing/2014/main" id="{91AF659B-624F-4F98-AC19-98A9AB4174CA}"/>
              </a:ext>
            </a:extLst>
          </p:cNvPr>
          <p:cNvSpPr/>
          <p:nvPr/>
        </p:nvSpPr>
        <p:spPr>
          <a:xfrm>
            <a:off x="2687160" y="3999714"/>
            <a:ext cx="1005840" cy="503006"/>
          </a:xfrm>
          <a:prstGeom prst="arc">
            <a:avLst>
              <a:gd name="adj1" fmla="val 19677088"/>
              <a:gd name="adj2" fmla="val 12192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Yay 38">
            <a:extLst>
              <a:ext uri="{FF2B5EF4-FFF2-40B4-BE49-F238E27FC236}">
                <a16:creationId xmlns:a16="http://schemas.microsoft.com/office/drawing/2014/main" id="{A28D92F0-1094-0C6E-82F4-CD59348362EE}"/>
              </a:ext>
            </a:extLst>
          </p:cNvPr>
          <p:cNvSpPr/>
          <p:nvPr/>
        </p:nvSpPr>
        <p:spPr>
          <a:xfrm rot="14942072">
            <a:off x="3706754" y="3221366"/>
            <a:ext cx="785612" cy="415268"/>
          </a:xfrm>
          <a:prstGeom prst="arc">
            <a:avLst>
              <a:gd name="adj1" fmla="val 15221889"/>
              <a:gd name="adj2" fmla="val 29575"/>
            </a:avLst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ABA545AD-118C-92E6-D49C-0C3255B395A0}"/>
              </a:ext>
            </a:extLst>
          </p:cNvPr>
          <p:cNvSpPr txBox="1"/>
          <p:nvPr/>
        </p:nvSpPr>
        <p:spPr>
          <a:xfrm flipH="1">
            <a:off x="3627120" y="2099309"/>
            <a:ext cx="20574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29994754-C9DB-C219-C4B3-9285D89374A9}"/>
              </a:ext>
            </a:extLst>
          </p:cNvPr>
          <p:cNvSpPr txBox="1"/>
          <p:nvPr/>
        </p:nvSpPr>
        <p:spPr>
          <a:xfrm flipH="1">
            <a:off x="3698116" y="3936759"/>
            <a:ext cx="20574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Metin kutusu 41">
                <a:extLst>
                  <a:ext uri="{FF2B5EF4-FFF2-40B4-BE49-F238E27FC236}">
                    <a16:creationId xmlns:a16="http://schemas.microsoft.com/office/drawing/2014/main" id="{028ACBAB-4E25-A60B-68C1-70FA7176BE40}"/>
                  </a:ext>
                </a:extLst>
              </p:cNvPr>
              <p:cNvSpPr txBox="1"/>
              <p:nvPr/>
            </p:nvSpPr>
            <p:spPr>
              <a:xfrm flipH="1">
                <a:off x="3359217" y="3117176"/>
                <a:ext cx="67779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2" name="Metin kutusu 41">
                <a:extLst>
                  <a:ext uri="{FF2B5EF4-FFF2-40B4-BE49-F238E27FC236}">
                    <a16:creationId xmlns:a16="http://schemas.microsoft.com/office/drawing/2014/main" id="{028ACBAB-4E25-A60B-68C1-70FA7176B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359217" y="3117176"/>
                <a:ext cx="677798" cy="4385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F09DF51-8775-8214-726A-F2E1630875F8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AÇILAR</a:t>
            </a:r>
            <a:endParaRPr dirty="0"/>
          </a:p>
        </p:txBody>
      </p:sp>
      <p:pic>
        <p:nvPicPr>
          <p:cNvPr id="3" name="7_24">
            <a:hlinkClick r:id="" action="ppaction://media"/>
            <a:extLst>
              <a:ext uri="{FF2B5EF4-FFF2-40B4-BE49-F238E27FC236}">
                <a16:creationId xmlns:a16="http://schemas.microsoft.com/office/drawing/2014/main" id="{A4E7F6DE-38D4-823E-ADC6-9EF78069D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6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3162300" y="4414139"/>
            <a:ext cx="3531870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6802156" y="4232608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FCC0E853-4782-AEB7-C7DA-6B057CA93B2F}"/>
              </a:ext>
            </a:extLst>
          </p:cNvPr>
          <p:cNvCxnSpPr>
            <a:cxnSpLocks/>
          </p:cNvCxnSpPr>
          <p:nvPr/>
        </p:nvCxnSpPr>
        <p:spPr>
          <a:xfrm>
            <a:off x="3086101" y="2105660"/>
            <a:ext cx="3603347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EB7B250-6866-04F6-B808-2ED1391487A3}"/>
              </a:ext>
            </a:extLst>
          </p:cNvPr>
          <p:cNvSpPr txBox="1"/>
          <p:nvPr/>
        </p:nvSpPr>
        <p:spPr>
          <a:xfrm>
            <a:off x="6689448" y="1840230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/>
              <p:nvPr/>
            </p:nvSpPr>
            <p:spPr>
              <a:xfrm>
                <a:off x="1789593" y="4997494"/>
                <a:ext cx="5875171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250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d</a:t>
                </a:r>
                <a:r>
                  <a:rPr lang="tr-TR" sz="2250" b="1" baseline="-25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1</a:t>
                </a:r>
                <a:r>
                  <a:rPr lang="tr-TR" sz="2250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// d</a:t>
                </a:r>
                <a:r>
                  <a:rPr lang="tr-TR" sz="2250" b="1" baseline="-25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2250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=&gt; a + b + </a:t>
                </a:r>
                <a14:m>
                  <m:oMath xmlns:m="http://schemas.openxmlformats.org/officeDocument/2006/math">
                    <m:r>
                      <a:rPr lang="tr-TR" sz="225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tr-TR" sz="2250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= 360</a:t>
                </a:r>
                <a:r>
                  <a:rPr lang="tr-TR" sz="2250" b="1" baseline="30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593" y="4997494"/>
                <a:ext cx="5875171" cy="438582"/>
              </a:xfrm>
              <a:prstGeom prst="rect">
                <a:avLst/>
              </a:prstGeom>
              <a:blipFill>
                <a:blip r:embed="rId4"/>
                <a:stretch>
                  <a:fillRect t="-8333" b="-291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9F5C386C-AEDB-D6DA-5AF9-C3C0D29B9886}"/>
              </a:ext>
            </a:extLst>
          </p:cNvPr>
          <p:cNvCxnSpPr>
            <a:cxnSpLocks/>
          </p:cNvCxnSpPr>
          <p:nvPr/>
        </p:nvCxnSpPr>
        <p:spPr>
          <a:xfrm flipH="1">
            <a:off x="2334082" y="2098041"/>
            <a:ext cx="752018" cy="1304860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A10B16B3-7F65-C2CF-06DE-519442B70978}"/>
              </a:ext>
            </a:extLst>
          </p:cNvPr>
          <p:cNvCxnSpPr>
            <a:cxnSpLocks/>
          </p:cNvCxnSpPr>
          <p:nvPr/>
        </p:nvCxnSpPr>
        <p:spPr>
          <a:xfrm>
            <a:off x="2334082" y="3402900"/>
            <a:ext cx="863618" cy="1024597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Yay 24">
            <a:extLst>
              <a:ext uri="{FF2B5EF4-FFF2-40B4-BE49-F238E27FC236}">
                <a16:creationId xmlns:a16="http://schemas.microsoft.com/office/drawing/2014/main" id="{EFBB9D4A-2D4D-60DC-2C99-105D7F1FDAD6}"/>
              </a:ext>
            </a:extLst>
          </p:cNvPr>
          <p:cNvSpPr/>
          <p:nvPr/>
        </p:nvSpPr>
        <p:spPr>
          <a:xfrm rot="2658408">
            <a:off x="2588185" y="1786184"/>
            <a:ext cx="737708" cy="585878"/>
          </a:xfrm>
          <a:prstGeom prst="arc">
            <a:avLst>
              <a:gd name="adj1" fmla="val 19677088"/>
              <a:gd name="adj2" fmla="val 294169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Yay 25">
            <a:extLst>
              <a:ext uri="{FF2B5EF4-FFF2-40B4-BE49-F238E27FC236}">
                <a16:creationId xmlns:a16="http://schemas.microsoft.com/office/drawing/2014/main" id="{91AF659B-624F-4F98-AC19-98A9AB4174CA}"/>
              </a:ext>
            </a:extLst>
          </p:cNvPr>
          <p:cNvSpPr/>
          <p:nvPr/>
        </p:nvSpPr>
        <p:spPr>
          <a:xfrm rot="5892298" flipH="1">
            <a:off x="2531056" y="4368768"/>
            <a:ext cx="1441274" cy="937533"/>
          </a:xfrm>
          <a:prstGeom prst="arc">
            <a:avLst>
              <a:gd name="adj1" fmla="val 19506712"/>
              <a:gd name="adj2" fmla="val 178868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Yay 38">
            <a:extLst>
              <a:ext uri="{FF2B5EF4-FFF2-40B4-BE49-F238E27FC236}">
                <a16:creationId xmlns:a16="http://schemas.microsoft.com/office/drawing/2014/main" id="{A28D92F0-1094-0C6E-82F4-CD59348362EE}"/>
              </a:ext>
            </a:extLst>
          </p:cNvPr>
          <p:cNvSpPr/>
          <p:nvPr/>
        </p:nvSpPr>
        <p:spPr>
          <a:xfrm rot="14942072" flipV="1">
            <a:off x="2202446" y="3166132"/>
            <a:ext cx="500435" cy="510023"/>
          </a:xfrm>
          <a:prstGeom prst="arc">
            <a:avLst>
              <a:gd name="adj1" fmla="val 10834898"/>
              <a:gd name="adj2" fmla="val 19902409"/>
            </a:avLst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ABA545AD-118C-92E6-D49C-0C3255B395A0}"/>
              </a:ext>
            </a:extLst>
          </p:cNvPr>
          <p:cNvSpPr txBox="1"/>
          <p:nvPr/>
        </p:nvSpPr>
        <p:spPr>
          <a:xfrm flipH="1">
            <a:off x="3256346" y="2122009"/>
            <a:ext cx="20574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29994754-C9DB-C219-C4B3-9285D89374A9}"/>
              </a:ext>
            </a:extLst>
          </p:cNvPr>
          <p:cNvSpPr txBox="1"/>
          <p:nvPr/>
        </p:nvSpPr>
        <p:spPr>
          <a:xfrm flipH="1">
            <a:off x="3459300" y="3856325"/>
            <a:ext cx="20574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Metin kutusu 41">
                <a:extLst>
                  <a:ext uri="{FF2B5EF4-FFF2-40B4-BE49-F238E27FC236}">
                    <a16:creationId xmlns:a16="http://schemas.microsoft.com/office/drawing/2014/main" id="{028ACBAB-4E25-A60B-68C1-70FA7176BE40}"/>
                  </a:ext>
                </a:extLst>
              </p:cNvPr>
              <p:cNvSpPr txBox="1"/>
              <p:nvPr/>
            </p:nvSpPr>
            <p:spPr>
              <a:xfrm flipH="1">
                <a:off x="2503639" y="3077389"/>
                <a:ext cx="67779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5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2" name="Metin kutusu 41">
                <a:extLst>
                  <a:ext uri="{FF2B5EF4-FFF2-40B4-BE49-F238E27FC236}">
                    <a16:creationId xmlns:a16="http://schemas.microsoft.com/office/drawing/2014/main" id="{028ACBAB-4E25-A60B-68C1-70FA7176B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03639" y="3077389"/>
                <a:ext cx="677798" cy="4385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1B85CF8-17EC-67F9-634C-60D92DE142F5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AÇILAR</a:t>
            </a:r>
            <a:endParaRPr dirty="0"/>
          </a:p>
        </p:txBody>
      </p:sp>
      <p:pic>
        <p:nvPicPr>
          <p:cNvPr id="3" name="7_25">
            <a:hlinkClick r:id="" action="ppaction://media"/>
            <a:extLst>
              <a:ext uri="{FF2B5EF4-FFF2-40B4-BE49-F238E27FC236}">
                <a16:creationId xmlns:a16="http://schemas.microsoft.com/office/drawing/2014/main" id="{06749214-9D01-B674-7EDD-E74773978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1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1789593" y="4997494"/>
            <a:ext cx="587517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</a:t>
            </a:r>
            <a:r>
              <a:rPr lang="tr-TR" sz="2250" b="1" baseline="-25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// d</a:t>
            </a:r>
            <a:r>
              <a:rPr lang="tr-TR" sz="2250" b="1" baseline="-25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tr-TR" sz="225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=&gt; a + b + c = x + y </a:t>
            </a:r>
            <a:endParaRPr lang="tr-TR" sz="2250" b="1" baseline="300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8DA2271-CDCC-E69A-3FBD-EB31D6D5E8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4073" y="1838352"/>
          <a:ext cx="3858004" cy="3045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2240280" imgH="1767960" progId="Paint.Picture">
                  <p:embed/>
                </p:oleObj>
              </mc:Choice>
              <mc:Fallback>
                <p:oleObj name="Bitmap Image" r:id="rId4" imgW="2240280" imgH="176796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8DA2271-CDCC-E69A-3FBD-EB31D6D5E8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34073" y="1838352"/>
                        <a:ext cx="3858004" cy="30459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rrow: Left 2">
            <a:extLst>
              <a:ext uri="{FF2B5EF4-FFF2-40B4-BE49-F238E27FC236}">
                <a16:creationId xmlns:a16="http://schemas.microsoft.com/office/drawing/2014/main" id="{FD897C83-28E9-63D8-AD95-9B23886FF6E3}"/>
              </a:ext>
            </a:extLst>
          </p:cNvPr>
          <p:cNvSpPr/>
          <p:nvPr/>
        </p:nvSpPr>
        <p:spPr>
          <a:xfrm rot="10800000">
            <a:off x="3067438" y="2172440"/>
            <a:ext cx="797768" cy="3009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5A753892-FCE6-BBC9-BA74-F68D6B82D46D}"/>
              </a:ext>
            </a:extLst>
          </p:cNvPr>
          <p:cNvSpPr/>
          <p:nvPr/>
        </p:nvSpPr>
        <p:spPr>
          <a:xfrm rot="10800000">
            <a:off x="3067438" y="3173885"/>
            <a:ext cx="797768" cy="3009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2A7B03AB-4F73-2E8D-FFA9-1604ED037D7A}"/>
              </a:ext>
            </a:extLst>
          </p:cNvPr>
          <p:cNvSpPr/>
          <p:nvPr/>
        </p:nvSpPr>
        <p:spPr>
          <a:xfrm rot="10800000">
            <a:off x="3067438" y="4070725"/>
            <a:ext cx="797768" cy="3009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69D1F4E5-3E87-D457-05BD-B73000913116}"/>
              </a:ext>
            </a:extLst>
          </p:cNvPr>
          <p:cNvSpPr/>
          <p:nvPr/>
        </p:nvSpPr>
        <p:spPr>
          <a:xfrm>
            <a:off x="4261757" y="2647317"/>
            <a:ext cx="797768" cy="300912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31DF17F5-2FE3-FED1-AF65-A772FF770EED}"/>
              </a:ext>
            </a:extLst>
          </p:cNvPr>
          <p:cNvSpPr/>
          <p:nvPr/>
        </p:nvSpPr>
        <p:spPr>
          <a:xfrm>
            <a:off x="4261757" y="3746027"/>
            <a:ext cx="797768" cy="300912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0336E68-55D8-EAE6-23FD-7F75DA182629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AÇILAR</a:t>
            </a:r>
            <a:endParaRPr dirty="0"/>
          </a:p>
        </p:txBody>
      </p:sp>
      <p:pic>
        <p:nvPicPr>
          <p:cNvPr id="4" name="7_26">
            <a:hlinkClick r:id="" action="ppaction://media"/>
            <a:extLst>
              <a:ext uri="{FF2B5EF4-FFF2-40B4-BE49-F238E27FC236}">
                <a16:creationId xmlns:a16="http://schemas.microsoft.com/office/drawing/2014/main" id="{8E28E410-E0E8-C625-A8A0-24F751D7E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3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4086808" y="2964775"/>
            <a:ext cx="4693298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Açıları oluşturan ışınlar aynı yönde ve </a:t>
            </a:r>
            <a:r>
              <a:rPr lang="tr-TR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parallel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ise bu iki açı eşittir.</a:t>
            </a:r>
            <a:endParaRPr lang="tr-TR" sz="1875" b="1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5241B23-6EE3-5C14-18A8-128B9BC17D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7682" y="2035239"/>
          <a:ext cx="3156029" cy="2341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1950840" imgH="1447920" progId="Paint.Picture">
                  <p:embed/>
                </p:oleObj>
              </mc:Choice>
              <mc:Fallback>
                <p:oleObj name="Bitmap Image" r:id="rId4" imgW="1950840" imgH="1447920" progId="Paint.Picture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45241B23-6EE3-5C14-18A8-128B9BC17D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7682" y="2035239"/>
                        <a:ext cx="3156029" cy="2341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F6D23-0E26-1DD9-0622-5044B2BDF20F}"/>
              </a:ext>
            </a:extLst>
          </p:cNvPr>
          <p:cNvCxnSpPr>
            <a:cxnSpLocks/>
          </p:cNvCxnSpPr>
          <p:nvPr/>
        </p:nvCxnSpPr>
        <p:spPr>
          <a:xfrm>
            <a:off x="289500" y="3509477"/>
            <a:ext cx="1636550" cy="0"/>
          </a:xfrm>
          <a:prstGeom prst="line">
            <a:avLst/>
          </a:prstGeom>
          <a:ln w="57150">
            <a:prstDash val="sysDash"/>
            <a:headEnd type="arrow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Arrow: Left 13">
            <a:extLst>
              <a:ext uri="{FF2B5EF4-FFF2-40B4-BE49-F238E27FC236}">
                <a16:creationId xmlns:a16="http://schemas.microsoft.com/office/drawing/2014/main" id="{5164AE13-9F57-38EC-5D87-237968471091}"/>
              </a:ext>
            </a:extLst>
          </p:cNvPr>
          <p:cNvSpPr/>
          <p:nvPr/>
        </p:nvSpPr>
        <p:spPr>
          <a:xfrm>
            <a:off x="2535916" y="3173815"/>
            <a:ext cx="849071" cy="335663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8045E14B-FB03-46C9-95A1-259F1E6C033A}"/>
              </a:ext>
            </a:extLst>
          </p:cNvPr>
          <p:cNvSpPr/>
          <p:nvPr/>
        </p:nvSpPr>
        <p:spPr>
          <a:xfrm>
            <a:off x="1341597" y="3775519"/>
            <a:ext cx="849071" cy="335663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184742D4-E3A5-520B-A0CE-F6F4AFBA9654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KOLLARI PARALEL VE DİK AÇILAR</a:t>
            </a:r>
            <a:endParaRPr dirty="0"/>
          </a:p>
        </p:txBody>
      </p:sp>
      <p:pic>
        <p:nvPicPr>
          <p:cNvPr id="2" name="7_27">
            <a:hlinkClick r:id="" action="ppaction://media"/>
            <a:extLst>
              <a:ext uri="{FF2B5EF4-FFF2-40B4-BE49-F238E27FC236}">
                <a16:creationId xmlns:a16="http://schemas.microsoft.com/office/drawing/2014/main" id="{F069CB30-45CA-9E85-659A-4C5BDF6B3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0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C4D9FEF-0247-1C80-A5B7-4E9560077D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8716" y="2173262"/>
          <a:ext cx="2908235" cy="2895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1752480" imgH="1744920" progId="Paint.Picture">
                  <p:embed/>
                </p:oleObj>
              </mc:Choice>
              <mc:Fallback>
                <p:oleObj name="Bitmap Image" r:id="rId4" imgW="1752480" imgH="174492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C4D9FEF-0247-1C80-A5B7-4E9560077D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8716" y="2173262"/>
                        <a:ext cx="2908235" cy="2895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etin kutusu 28">
            <a:extLst>
              <a:ext uri="{FF2B5EF4-FFF2-40B4-BE49-F238E27FC236}">
                <a16:creationId xmlns:a16="http://schemas.microsoft.com/office/drawing/2014/main" id="{2108B6ED-EA1A-277F-E661-94D509B7FA0D}"/>
              </a:ext>
            </a:extLst>
          </p:cNvPr>
          <p:cNvSpPr txBox="1"/>
          <p:nvPr/>
        </p:nvSpPr>
        <p:spPr>
          <a:xfrm>
            <a:off x="3873954" y="2985769"/>
            <a:ext cx="469329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oluşturan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ışınlar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zıt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yönlü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ve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paralel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ise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bu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iki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eşittir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B8BD2D37-01C5-8020-6BBF-0C47E5844982}"/>
              </a:ext>
            </a:extLst>
          </p:cNvPr>
          <p:cNvSpPr/>
          <p:nvPr/>
        </p:nvSpPr>
        <p:spPr>
          <a:xfrm>
            <a:off x="1642508" y="3799931"/>
            <a:ext cx="849071" cy="335663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D9025E55-5ECB-E63B-97A4-610781F619F3}"/>
              </a:ext>
            </a:extLst>
          </p:cNvPr>
          <p:cNvSpPr/>
          <p:nvPr/>
        </p:nvSpPr>
        <p:spPr>
          <a:xfrm rot="10800000">
            <a:off x="1768472" y="3093337"/>
            <a:ext cx="849071" cy="335663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C4DCE209-8E42-EB4C-FA7F-DECF8D0BA98F}"/>
              </a:ext>
            </a:extLst>
          </p:cNvPr>
          <p:cNvSpPr/>
          <p:nvPr/>
        </p:nvSpPr>
        <p:spPr>
          <a:xfrm rot="10800000">
            <a:off x="1082680" y="4299823"/>
            <a:ext cx="849071" cy="335663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3B4E2D27-EFF3-33B2-7424-8C161CCC5485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KOLLARI PARALEL VE DİK AÇILAR</a:t>
            </a:r>
            <a:endParaRPr dirty="0"/>
          </a:p>
        </p:txBody>
      </p:sp>
      <p:pic>
        <p:nvPicPr>
          <p:cNvPr id="4" name="7_28">
            <a:hlinkClick r:id="" action="ppaction://media"/>
            <a:extLst>
              <a:ext uri="{FF2B5EF4-FFF2-40B4-BE49-F238E27FC236}">
                <a16:creationId xmlns:a16="http://schemas.microsoft.com/office/drawing/2014/main" id="{369D3AB7-F886-C3AD-A6D1-2520537718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136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5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8">
            <a:extLst>
              <a:ext uri="{FF2B5EF4-FFF2-40B4-BE49-F238E27FC236}">
                <a16:creationId xmlns:a16="http://schemas.microsoft.com/office/drawing/2014/main" id="{2108B6ED-EA1A-277F-E661-94D509B7FA0D}"/>
              </a:ext>
            </a:extLst>
          </p:cNvPr>
          <p:cNvSpPr txBox="1"/>
          <p:nvPr/>
        </p:nvSpPr>
        <p:spPr>
          <a:xfrm>
            <a:off x="3971925" y="2740842"/>
            <a:ext cx="469329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oluşturan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ışınlardan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biri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aynı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diğeri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zıt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yönlü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ve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paralel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ise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; </a:t>
            </a:r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l-G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+ </a:t>
            </a:r>
            <a:r>
              <a:rPr lang="el-G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β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= 180°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C5F29CF-E06E-9953-750A-670955F3F1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842" y="2125630"/>
          <a:ext cx="2802548" cy="223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1866960" imgH="1486080" progId="Paint.Picture">
                  <p:embed/>
                </p:oleObj>
              </mc:Choice>
              <mc:Fallback>
                <p:oleObj name="Bitmap Image" r:id="rId4" imgW="1866960" imgH="1486080" progId="Paint.Picture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C5F29CF-E06E-9953-750A-670955F3F1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0842" y="2125630"/>
                        <a:ext cx="2802548" cy="223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860CFEE-71A7-1D25-6314-7315BE054DBF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KOLLARI PARALEL VE DİK AÇILAR</a:t>
            </a:r>
            <a:endParaRPr dirty="0"/>
          </a:p>
        </p:txBody>
      </p:sp>
      <p:pic>
        <p:nvPicPr>
          <p:cNvPr id="4" name="7_29">
            <a:hlinkClick r:id="" action="ppaction://media"/>
            <a:extLst>
              <a:ext uri="{FF2B5EF4-FFF2-40B4-BE49-F238E27FC236}">
                <a16:creationId xmlns:a16="http://schemas.microsoft.com/office/drawing/2014/main" id="{40F59C7E-4BC6-F772-ECF4-0404FF3BA1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2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A5E2B82-DE22-3C57-B310-537581A42B2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GEOMETRİK KAVRAMLAR</a:t>
            </a:r>
            <a:endParaRPr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31B81AD-FA1E-DDA3-6A68-7A0E0292D153}"/>
              </a:ext>
            </a:extLst>
          </p:cNvPr>
          <p:cNvSpPr txBox="1"/>
          <p:nvPr/>
        </p:nvSpPr>
        <p:spPr>
          <a:xfrm>
            <a:off x="582069" y="1491878"/>
            <a:ext cx="8273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Geometri, uzay ve şekillerle ilgili temel kavramları inceleyen bir matematik dalıdır. Temel geometrik kavramlar; nokta, doğru ve açı gibi unsurlardan oluşur.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68F000C-216C-AB6C-B29F-43F127C23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69" y="2318007"/>
            <a:ext cx="7585116" cy="4279278"/>
          </a:xfrm>
          <a:prstGeom prst="rect">
            <a:avLst/>
          </a:prstGeom>
        </p:spPr>
      </p:pic>
      <p:pic>
        <p:nvPicPr>
          <p:cNvPr id="2" name="7_3">
            <a:hlinkClick r:id="" action="ppaction://media"/>
            <a:extLst>
              <a:ext uri="{FF2B5EF4-FFF2-40B4-BE49-F238E27FC236}">
                <a16:creationId xmlns:a16="http://schemas.microsoft.com/office/drawing/2014/main" id="{01CF5492-63F3-C7D9-5517-C6FE2C98E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249" y="63905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8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ECB99C3-57DA-775D-0F0B-F176B908C5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4928" y="2101064"/>
          <a:ext cx="2566329" cy="2654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1996560" imgH="2064960" progId="Paint.Picture">
                  <p:embed/>
                </p:oleObj>
              </mc:Choice>
              <mc:Fallback>
                <p:oleObj name="Bitmap Image" r:id="rId4" imgW="1996560" imgH="206496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ECB99C3-57DA-775D-0F0B-F176B908C5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4928" y="2101064"/>
                        <a:ext cx="2566329" cy="2654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etin kutusu 28">
            <a:extLst>
              <a:ext uri="{FF2B5EF4-FFF2-40B4-BE49-F238E27FC236}">
                <a16:creationId xmlns:a16="http://schemas.microsoft.com/office/drawing/2014/main" id="{38A82D72-A42E-4499-CC77-5E81002A72CB}"/>
              </a:ext>
            </a:extLst>
          </p:cNvPr>
          <p:cNvSpPr txBox="1"/>
          <p:nvPr/>
        </p:nvSpPr>
        <p:spPr>
          <a:xfrm>
            <a:off x="3785896" y="2960653"/>
            <a:ext cx="5190016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birbirine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dik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karşılıklı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iki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l-G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+ </a:t>
            </a:r>
            <a:r>
              <a:rPr lang="el-G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β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= 180°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62FD26A6-C27B-273F-5E2B-08A855CA885B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KOLLARI PARALEL VE DİK AÇILAR</a:t>
            </a:r>
            <a:endParaRPr dirty="0"/>
          </a:p>
        </p:txBody>
      </p:sp>
      <p:pic>
        <p:nvPicPr>
          <p:cNvPr id="6" name="7_30">
            <a:hlinkClick r:id="" action="ppaction://media"/>
            <a:extLst>
              <a:ext uri="{FF2B5EF4-FFF2-40B4-BE49-F238E27FC236}">
                <a16:creationId xmlns:a16="http://schemas.microsoft.com/office/drawing/2014/main" id="{AE981FF8-17EC-F484-0DD1-A52AC0497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1595" y="62060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9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B40F3BB-6C52-F63D-6ECC-70DD32CB7C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1764" y="2065146"/>
          <a:ext cx="2972846" cy="2727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2118240" imgH="1943280" progId="Paint.Picture">
                  <p:embed/>
                </p:oleObj>
              </mc:Choice>
              <mc:Fallback>
                <p:oleObj name="Bitmap Image" r:id="rId4" imgW="2118240" imgH="194328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B40F3BB-6C52-F63D-6ECC-70DD32CB7C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1764" y="2065146"/>
                        <a:ext cx="2972846" cy="2727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etin kutusu 28">
            <a:extLst>
              <a:ext uri="{FF2B5EF4-FFF2-40B4-BE49-F238E27FC236}">
                <a16:creationId xmlns:a16="http://schemas.microsoft.com/office/drawing/2014/main" id="{AE4E3C2F-75D1-8EB8-E2DF-D91D9FFF21BC}"/>
              </a:ext>
            </a:extLst>
          </p:cNvPr>
          <p:cNvSpPr txBox="1"/>
          <p:nvPr/>
        </p:nvSpPr>
        <p:spPr>
          <a:xfrm>
            <a:off x="3903575" y="2925664"/>
            <a:ext cx="5190016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şekildeki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gibi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birbirine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dik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açıların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ölçüleri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eşittir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06B16BC7-FEF5-8799-91EA-CFA1372D57CF}"/>
              </a:ext>
            </a:extLst>
          </p:cNvPr>
          <p:cNvSpPr/>
          <p:nvPr/>
        </p:nvSpPr>
        <p:spPr>
          <a:xfrm rot="14430039">
            <a:off x="2146143" y="3776741"/>
            <a:ext cx="666243" cy="335663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97250F47-03F5-A8E7-0B11-760340CA8345}"/>
              </a:ext>
            </a:extLst>
          </p:cNvPr>
          <p:cNvSpPr/>
          <p:nvPr/>
        </p:nvSpPr>
        <p:spPr>
          <a:xfrm rot="19762592">
            <a:off x="1375957" y="3350572"/>
            <a:ext cx="760759" cy="335663"/>
          </a:xfrm>
          <a:prstGeom prst="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486E905B-81D3-A0AA-32C6-4BAE24F95A85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KOLLARI PARALEL VE DİK AÇILAR</a:t>
            </a:r>
            <a:endParaRPr dirty="0"/>
          </a:p>
        </p:txBody>
      </p:sp>
      <p:pic>
        <p:nvPicPr>
          <p:cNvPr id="4" name="7_31">
            <a:hlinkClick r:id="" action="ppaction://media"/>
            <a:extLst>
              <a:ext uri="{FF2B5EF4-FFF2-40B4-BE49-F238E27FC236}">
                <a16:creationId xmlns:a16="http://schemas.microsoft.com/office/drawing/2014/main" id="{130403BC-C850-41E4-75D2-C395FB470C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4249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5F503-FFB8-2674-9C9D-204324FFC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8FC7F8-3802-F2A3-40AB-D1EE1074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ALIŞTIRMALAR</a:t>
            </a:r>
          </a:p>
        </p:txBody>
      </p:sp>
    </p:spTree>
    <p:extLst>
      <p:ext uri="{BB962C8B-B14F-4D97-AF65-F5344CB8AC3E}">
        <p14:creationId xmlns:p14="http://schemas.microsoft.com/office/powerpoint/2010/main" val="18497710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/>
              <p:nvPr/>
            </p:nvSpPr>
            <p:spPr>
              <a:xfrm>
                <a:off x="462755" y="1408852"/>
                <a:ext cx="8497467" cy="1584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  <m:r>
                      <a:rPr lang="tr-TR" sz="1875" b="1" i="1" dirty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a:rPr lang="tr-TR" sz="1875" b="1" i="1" dirty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ç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lar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ö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l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çü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ü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derece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cinsinden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tam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say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tr-TR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</m:oMath>
                </a14:m>
                <a:r>
                  <a:rPr lang="tr-TR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dar açı,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tr-TR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dik açı,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tr-TR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geniş açı olduğuna göre,  </a:t>
                </a:r>
              </a:p>
              <a:p>
                <a:r>
                  <a:rPr lang="tr-TR" sz="1875" b="1" i="1" dirty="0">
                    <a:latin typeface="Cambria Math" panose="02040503050406030204" pitchFamily="18" charset="0"/>
                  </a:rPr>
                  <a:t>m</a:t>
                </a:r>
                <a:r>
                  <a:rPr lang="tr-TR" sz="1875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tr-TR" sz="1875" b="1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1875" b="1" i="1" dirty="0">
                        <a:latin typeface="Cambria Math" panose="02040503050406030204" pitchFamily="18" charset="0"/>
                      </a:rPr>
                      <m:t>𝒎</m:t>
                    </m:r>
                    <m:d>
                      <m:dPr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tr-TR" sz="1875" b="1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1875" b="1" i="1" dirty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e>
                    </m:d>
                    <m:r>
                      <a:rPr lang="tr-TR" sz="1875" b="1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1875" b="1" i="1" dirty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tr-TR" sz="1875" b="1" i="1" dirty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toplamının alabileceği en yüksek değer kaçtır?</a:t>
                </a: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A)225 	B)270		C)278		D)351		E)358</a:t>
                </a: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55" y="1408852"/>
                <a:ext cx="8497467" cy="1584793"/>
              </a:xfrm>
              <a:prstGeom prst="rect">
                <a:avLst/>
              </a:prstGeom>
              <a:blipFill>
                <a:blip r:embed="rId2"/>
                <a:stretch>
                  <a:fillRect l="-646" t="-1923" b="-576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29CD899-E018-027B-D3D9-82C8A2D6B45E}"/>
              </a:ext>
            </a:extLst>
          </p:cNvPr>
          <p:cNvSpPr txBox="1"/>
          <p:nvPr/>
        </p:nvSpPr>
        <p:spPr>
          <a:xfrm>
            <a:off x="436457" y="3717541"/>
            <a:ext cx="1987595" cy="7655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dirty="0"/>
              <a:t>0</a:t>
            </a:r>
            <a:r>
              <a:rPr lang="tr-TR" sz="1875" baseline="30000" dirty="0"/>
              <a:t>0</a:t>
            </a:r>
            <a:r>
              <a:rPr lang="tr-TR" sz="1875" dirty="0"/>
              <a:t> &lt; </a:t>
            </a:r>
            <a:r>
              <a:rPr lang="tr-TR" sz="1875" b="1" dirty="0">
                <a:solidFill>
                  <a:srgbClr val="C00000"/>
                </a:solidFill>
              </a:rPr>
              <a:t>DAR AÇI </a:t>
            </a:r>
            <a:r>
              <a:rPr lang="tr-TR" sz="1875" dirty="0"/>
              <a:t>&lt; 90</a:t>
            </a:r>
            <a:r>
              <a:rPr lang="tr-TR" sz="1875" baseline="30000" dirty="0"/>
              <a:t>0</a:t>
            </a:r>
          </a:p>
          <a:p>
            <a:endParaRPr lang="tr-TR" sz="1875" baseline="30000" dirty="0"/>
          </a:p>
          <a:p>
            <a:endParaRPr lang="en-US" sz="1875" baseline="30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0B23C5-2F63-E3C1-356B-0F46C87C24E4}"/>
              </a:ext>
            </a:extLst>
          </p:cNvPr>
          <p:cNvSpPr txBox="1"/>
          <p:nvPr/>
        </p:nvSpPr>
        <p:spPr>
          <a:xfrm>
            <a:off x="436457" y="4049561"/>
            <a:ext cx="1475469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solidFill>
                  <a:srgbClr val="C00000"/>
                </a:solidFill>
              </a:rPr>
              <a:t>DİK AÇI </a:t>
            </a:r>
            <a:r>
              <a:rPr lang="tr-TR" sz="1875" dirty="0"/>
              <a:t>= 90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A78C35-5DD4-4FC6-A88D-7A63BA2D6600}"/>
              </a:ext>
            </a:extLst>
          </p:cNvPr>
          <p:cNvSpPr txBox="1"/>
          <p:nvPr/>
        </p:nvSpPr>
        <p:spPr>
          <a:xfrm>
            <a:off x="462754" y="4457447"/>
            <a:ext cx="241162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dirty="0"/>
              <a:t>90</a:t>
            </a:r>
            <a:r>
              <a:rPr lang="tr-TR" sz="1875" baseline="30000" dirty="0"/>
              <a:t>0</a:t>
            </a:r>
            <a:r>
              <a:rPr lang="tr-TR" sz="1875" dirty="0"/>
              <a:t> &lt; </a:t>
            </a:r>
            <a:r>
              <a:rPr lang="tr-TR" sz="1875" b="1" dirty="0">
                <a:solidFill>
                  <a:srgbClr val="C00000"/>
                </a:solidFill>
              </a:rPr>
              <a:t>GENİŞ AÇI </a:t>
            </a:r>
            <a:r>
              <a:rPr lang="tr-TR" sz="1875" dirty="0"/>
              <a:t>&lt; 180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02266B-AB14-A0C1-B068-876CF473A9D6}"/>
              </a:ext>
            </a:extLst>
          </p:cNvPr>
          <p:cNvSpPr txBox="1"/>
          <p:nvPr/>
        </p:nvSpPr>
        <p:spPr>
          <a:xfrm>
            <a:off x="436457" y="4815237"/>
            <a:ext cx="200926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solidFill>
                  <a:srgbClr val="C00000"/>
                </a:solidFill>
              </a:rPr>
              <a:t>DOĞRU AÇI </a:t>
            </a:r>
            <a:r>
              <a:rPr lang="tr-TR" sz="1875" dirty="0"/>
              <a:t>= 180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30E900-8E03-46B8-45AB-E599BD254DF0}"/>
              </a:ext>
            </a:extLst>
          </p:cNvPr>
          <p:cNvSpPr txBox="1"/>
          <p:nvPr/>
        </p:nvSpPr>
        <p:spPr>
          <a:xfrm>
            <a:off x="462755" y="5207331"/>
            <a:ext cx="1705019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solidFill>
                  <a:srgbClr val="C00000"/>
                </a:solidFill>
              </a:rPr>
              <a:t>TAM AÇI </a:t>
            </a:r>
            <a:r>
              <a:rPr lang="tr-TR" sz="1875" dirty="0"/>
              <a:t>= 360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22A124-21C2-BA68-A69C-5E70AD5480B0}"/>
                  </a:ext>
                </a:extLst>
              </p:cNvPr>
              <p:cNvSpPr txBox="1"/>
              <p:nvPr/>
            </p:nvSpPr>
            <p:spPr>
              <a:xfrm>
                <a:off x="3392260" y="4208427"/>
                <a:ext cx="5420252" cy="420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tr-TR" sz="1875" b="1" i="1" dirty="0">
                    <a:latin typeface="Cambria Math" panose="02040503050406030204" pitchFamily="18" charset="0"/>
                  </a:rPr>
                  <a:t>m</a:t>
                </a:r>
                <a:r>
                  <a:rPr lang="tr-TR" sz="1875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tr-TR" sz="1875" b="1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1875" b="1" i="1" dirty="0">
                        <a:latin typeface="Cambria Math" panose="02040503050406030204" pitchFamily="18" charset="0"/>
                      </a:rPr>
                      <m:t>𝒎</m:t>
                    </m:r>
                    <m:d>
                      <m:dPr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tr-TR" sz="1875" b="1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1875" b="1" i="1" dirty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e>
                    </m:d>
                    <m:r>
                      <a:rPr lang="tr-TR" sz="1875" b="1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1875" b="1" i="1" dirty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tr-TR" sz="1875" b="1" i="1" dirty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tr-TR" sz="1875" dirty="0"/>
                  <a:t> = 89</a:t>
                </a:r>
                <a:r>
                  <a:rPr lang="tr-TR" sz="1875" baseline="30000" dirty="0"/>
                  <a:t>0</a:t>
                </a:r>
                <a:r>
                  <a:rPr lang="tr-TR" sz="1875" dirty="0"/>
                  <a:t> + 90</a:t>
                </a:r>
                <a:r>
                  <a:rPr lang="tr-TR" sz="1875" baseline="30000" dirty="0"/>
                  <a:t>0</a:t>
                </a:r>
                <a:r>
                  <a:rPr lang="tr-TR" sz="1875" dirty="0"/>
                  <a:t> + 179</a:t>
                </a:r>
                <a:r>
                  <a:rPr lang="tr-TR" sz="1875" baseline="30000" dirty="0"/>
                  <a:t>0</a:t>
                </a:r>
                <a:r>
                  <a:rPr lang="tr-TR" sz="1875" dirty="0"/>
                  <a:t> = 358</a:t>
                </a:r>
                <a:r>
                  <a:rPr lang="tr-TR" sz="1875" baseline="30000" dirty="0"/>
                  <a:t>0</a:t>
                </a:r>
                <a:endParaRPr lang="en-US" sz="1875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22A124-21C2-BA68-A69C-5E70AD5480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260" y="4208427"/>
                <a:ext cx="5420252" cy="420949"/>
              </a:xfrm>
              <a:prstGeom prst="rect">
                <a:avLst/>
              </a:prstGeom>
              <a:blipFill>
                <a:blip r:embed="rId3"/>
                <a:stretch>
                  <a:fillRect l="-1011" t="-1449" b="-202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>
            <a:extLst>
              <a:ext uri="{FF2B5EF4-FFF2-40B4-BE49-F238E27FC236}">
                <a16:creationId xmlns:a16="http://schemas.microsoft.com/office/drawing/2014/main" id="{7E1C8B27-DC69-8B99-6BCA-6C8E54FE8322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/>
              <a:t>1</a:t>
            </a:r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4C26A7D-AAF6-C4BE-4BAF-6DFBB26B2571}"/>
              </a:ext>
            </a:extLst>
          </p:cNvPr>
          <p:cNvSpPr txBox="1"/>
          <p:nvPr/>
        </p:nvSpPr>
        <p:spPr>
          <a:xfrm>
            <a:off x="514783" y="3159696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51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/>
              <p:nvPr/>
            </p:nvSpPr>
            <p:spPr>
              <a:xfrm>
                <a:off x="436457" y="1362568"/>
                <a:ext cx="8497467" cy="1592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  <m:r>
                      <a:rPr lang="tr-TR" sz="1875" b="1" i="1" dirty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ç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lar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ö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l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çü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ü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derece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cinsinden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tam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say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tr-TR" sz="1875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tr-TR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endParaRPr lang="en-US" sz="1875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</m:oMath>
                </a14:m>
                <a:r>
                  <a:rPr lang="tr-TR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dar açı,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tr-TR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geniş açı olduğuna göre,  </a:t>
                </a:r>
              </a:p>
              <a:p>
                <a:r>
                  <a:rPr lang="tr-TR" sz="1875" b="1" i="1" dirty="0">
                    <a:latin typeface="Cambria Math" panose="02040503050406030204" pitchFamily="18" charset="0"/>
                  </a:rPr>
                  <a:t>m</a:t>
                </a:r>
                <a:r>
                  <a:rPr lang="tr-TR" sz="1875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tr-TR" sz="1875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tr-TR" sz="1875" b="1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1875" b="1" i="1" dirty="0">
                        <a:latin typeface="Cambria Math" panose="02040503050406030204" pitchFamily="18" charset="0"/>
                      </a:rPr>
                      <m:t>𝒎</m:t>
                    </m:r>
                    <m:d>
                      <m:dPr>
                        <m:ctrlPr>
                          <a:rPr lang="tr-TR" sz="1875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tr-TR" sz="1875" b="1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1875" b="1" i="1" dirty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e>
                    </m:d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toplamının alabileceği en büyük ve en küçük değer farkı kaçtır?</a:t>
                </a: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A)178 	B)177		C)176		D)175		E)174</a:t>
                </a: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57" y="1362568"/>
                <a:ext cx="8497467" cy="1592295"/>
              </a:xfrm>
              <a:prstGeom prst="rect">
                <a:avLst/>
              </a:prstGeom>
              <a:blipFill>
                <a:blip r:embed="rId2"/>
                <a:stretch>
                  <a:fillRect l="-646" b="-53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29CD899-E018-027B-D3D9-82C8A2D6B45E}"/>
              </a:ext>
            </a:extLst>
          </p:cNvPr>
          <p:cNvSpPr txBox="1"/>
          <p:nvPr/>
        </p:nvSpPr>
        <p:spPr>
          <a:xfrm>
            <a:off x="436457" y="3717541"/>
            <a:ext cx="1987595" cy="7655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dirty="0"/>
              <a:t>0</a:t>
            </a:r>
            <a:r>
              <a:rPr lang="tr-TR" sz="1875" baseline="30000" dirty="0"/>
              <a:t>0</a:t>
            </a:r>
            <a:r>
              <a:rPr lang="tr-TR" sz="1875" dirty="0"/>
              <a:t> &lt; </a:t>
            </a:r>
            <a:r>
              <a:rPr lang="tr-TR" sz="1875" b="1" dirty="0">
                <a:solidFill>
                  <a:srgbClr val="C00000"/>
                </a:solidFill>
              </a:rPr>
              <a:t>DAR AÇI </a:t>
            </a:r>
            <a:r>
              <a:rPr lang="tr-TR" sz="1875" dirty="0"/>
              <a:t>&lt; 90</a:t>
            </a:r>
            <a:r>
              <a:rPr lang="tr-TR" sz="1875" baseline="30000" dirty="0"/>
              <a:t>0</a:t>
            </a:r>
          </a:p>
          <a:p>
            <a:endParaRPr lang="tr-TR" sz="1875" baseline="30000" dirty="0"/>
          </a:p>
          <a:p>
            <a:endParaRPr lang="en-US" sz="1875" baseline="30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0B23C5-2F63-E3C1-356B-0F46C87C24E4}"/>
              </a:ext>
            </a:extLst>
          </p:cNvPr>
          <p:cNvSpPr txBox="1"/>
          <p:nvPr/>
        </p:nvSpPr>
        <p:spPr>
          <a:xfrm>
            <a:off x="436457" y="4049561"/>
            <a:ext cx="1475469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solidFill>
                  <a:srgbClr val="C00000"/>
                </a:solidFill>
              </a:rPr>
              <a:t>DİK AÇI </a:t>
            </a:r>
            <a:r>
              <a:rPr lang="tr-TR" sz="1875" dirty="0"/>
              <a:t>= 90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A78C35-5DD4-4FC6-A88D-7A63BA2D6600}"/>
              </a:ext>
            </a:extLst>
          </p:cNvPr>
          <p:cNvSpPr txBox="1"/>
          <p:nvPr/>
        </p:nvSpPr>
        <p:spPr>
          <a:xfrm>
            <a:off x="462754" y="4457447"/>
            <a:ext cx="241162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dirty="0"/>
              <a:t>90</a:t>
            </a:r>
            <a:r>
              <a:rPr lang="tr-TR" sz="1875" baseline="30000" dirty="0"/>
              <a:t>0</a:t>
            </a:r>
            <a:r>
              <a:rPr lang="tr-TR" sz="1875" dirty="0"/>
              <a:t> &lt; </a:t>
            </a:r>
            <a:r>
              <a:rPr lang="tr-TR" sz="1875" b="1" dirty="0">
                <a:solidFill>
                  <a:srgbClr val="C00000"/>
                </a:solidFill>
              </a:rPr>
              <a:t>GENİŞ AÇI </a:t>
            </a:r>
            <a:r>
              <a:rPr lang="tr-TR" sz="1875" dirty="0"/>
              <a:t>&lt; 180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02266B-AB14-A0C1-B068-876CF473A9D6}"/>
              </a:ext>
            </a:extLst>
          </p:cNvPr>
          <p:cNvSpPr txBox="1"/>
          <p:nvPr/>
        </p:nvSpPr>
        <p:spPr>
          <a:xfrm>
            <a:off x="436457" y="4815237"/>
            <a:ext cx="200926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solidFill>
                  <a:srgbClr val="C00000"/>
                </a:solidFill>
              </a:rPr>
              <a:t>DOĞRU AÇI </a:t>
            </a:r>
            <a:r>
              <a:rPr lang="tr-TR" sz="1875" dirty="0"/>
              <a:t>= 180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30E900-8E03-46B8-45AB-E599BD254DF0}"/>
              </a:ext>
            </a:extLst>
          </p:cNvPr>
          <p:cNvSpPr txBox="1"/>
          <p:nvPr/>
        </p:nvSpPr>
        <p:spPr>
          <a:xfrm>
            <a:off x="462755" y="5207331"/>
            <a:ext cx="1705019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solidFill>
                  <a:srgbClr val="C00000"/>
                </a:solidFill>
              </a:rPr>
              <a:t>TAM AÇI </a:t>
            </a:r>
            <a:r>
              <a:rPr lang="tr-TR" sz="1875" dirty="0"/>
              <a:t>= 360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AE143C9B-B539-60CE-B4FB-C374516742E4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F65B4D9B-637A-E65C-E4AC-DE6681330A11}"/>
              </a:ext>
            </a:extLst>
          </p:cNvPr>
          <p:cNvSpPr txBox="1"/>
          <p:nvPr/>
        </p:nvSpPr>
        <p:spPr>
          <a:xfrm>
            <a:off x="454597" y="3197703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C736308A-133E-ECB6-5918-9666428DA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875" y="3659302"/>
            <a:ext cx="3458058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68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756A3B1-12BA-5222-6D2A-2353EC4E49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50276"/>
              </p:ext>
            </p:extLst>
          </p:nvPr>
        </p:nvGraphicFramePr>
        <p:xfrm>
          <a:off x="282502" y="1321851"/>
          <a:ext cx="3165750" cy="2467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1965960" imgH="1531800" progId="Paint.Picture">
                  <p:embed/>
                </p:oleObj>
              </mc:Choice>
              <mc:Fallback>
                <p:oleObj name="Bitmap Image" r:id="rId2" imgW="1965960" imgH="1531800" progId="Paint.Picture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756A3B1-12BA-5222-6D2A-2353EC4E49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2502" y="1321851"/>
                        <a:ext cx="3165750" cy="24676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28">
                <a:extLst>
                  <a:ext uri="{FF2B5EF4-FFF2-40B4-BE49-F238E27FC236}">
                    <a16:creationId xmlns:a16="http://schemas.microsoft.com/office/drawing/2014/main" id="{00AAFAC5-C919-13F6-D33B-5126DEDF73DD}"/>
                  </a:ext>
                </a:extLst>
              </p:cNvPr>
              <p:cNvSpPr txBox="1"/>
              <p:nvPr/>
            </p:nvSpPr>
            <p:spPr>
              <a:xfrm>
                <a:off x="3722644" y="1340009"/>
                <a:ext cx="4900314" cy="1535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[AB] // [FE] olduğuna göre yandaki şekildeki verilere göre </a:t>
                </a:r>
                <a14:m>
                  <m:oMath xmlns:m="http://schemas.openxmlformats.org/officeDocument/2006/math"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açısı kaç derecedir?</a:t>
                </a: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A)45 	B)50	C)55	D)60	E)65</a:t>
                </a:r>
              </a:p>
            </p:txBody>
          </p:sp>
        </mc:Choice>
        <mc:Fallback xmlns="">
          <p:sp>
            <p:nvSpPr>
              <p:cNvPr id="9" name="Metin kutusu 28">
                <a:extLst>
                  <a:ext uri="{FF2B5EF4-FFF2-40B4-BE49-F238E27FC236}">
                    <a16:creationId xmlns:a16="http://schemas.microsoft.com/office/drawing/2014/main" id="{00AAFAC5-C919-13F6-D33B-5126DEDF7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644" y="1340009"/>
                <a:ext cx="4900314" cy="1535036"/>
              </a:xfrm>
              <a:prstGeom prst="rect">
                <a:avLst/>
              </a:prstGeom>
              <a:blipFill>
                <a:blip r:embed="rId4"/>
                <a:stretch>
                  <a:fillRect l="-1119" t="-1984" b="-51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B3F915A-444C-72F6-BFDB-36A8BE7C0772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45272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756A3B1-12BA-5222-6D2A-2353EC4E4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502" y="1776614"/>
          <a:ext cx="3165750" cy="2467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1965960" imgH="1531800" progId="Paint.Picture">
                  <p:embed/>
                </p:oleObj>
              </mc:Choice>
              <mc:Fallback>
                <p:oleObj name="Bitmap Image" r:id="rId2" imgW="1965960" imgH="1531800" progId="Paint.Picture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756A3B1-12BA-5222-6D2A-2353EC4E49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2502" y="1776614"/>
                        <a:ext cx="3165750" cy="24676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28">
                <a:extLst>
                  <a:ext uri="{FF2B5EF4-FFF2-40B4-BE49-F238E27FC236}">
                    <a16:creationId xmlns:a16="http://schemas.microsoft.com/office/drawing/2014/main" id="{00AAFAC5-C919-13F6-D33B-5126DEDF73DD}"/>
                  </a:ext>
                </a:extLst>
              </p:cNvPr>
              <p:cNvSpPr txBox="1"/>
              <p:nvPr/>
            </p:nvSpPr>
            <p:spPr>
              <a:xfrm>
                <a:off x="4947897" y="2382162"/>
                <a:ext cx="3218722" cy="957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+ 50 =78+192-3</a:t>
                </a:r>
                <a14:m>
                  <m:oMath xmlns:m="http://schemas.openxmlformats.org/officeDocument/2006/math"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=220</a:t>
                </a:r>
              </a:p>
              <a:p>
                <a14:m>
                  <m:oMath xmlns:m="http://schemas.openxmlformats.org/officeDocument/2006/math">
                    <m:r>
                      <a:rPr lang="tr-TR" sz="1875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tr-TR" sz="1875" b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=55</a:t>
                </a:r>
                <a:r>
                  <a:rPr lang="tr-TR" sz="1875" b="1" baseline="30000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9" name="Metin kutusu 28">
                <a:extLst>
                  <a:ext uri="{FF2B5EF4-FFF2-40B4-BE49-F238E27FC236}">
                    <a16:creationId xmlns:a16="http://schemas.microsoft.com/office/drawing/2014/main" id="{00AAFAC5-C919-13F6-D33B-5126DEDF7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7897" y="2382162"/>
                <a:ext cx="3218722" cy="957955"/>
              </a:xfrm>
              <a:prstGeom prst="rect">
                <a:avLst/>
              </a:prstGeom>
              <a:blipFill>
                <a:blip r:embed="rId4"/>
                <a:stretch>
                  <a:fillRect t="-3185" b="-95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rrow: Right 1">
            <a:extLst>
              <a:ext uri="{FF2B5EF4-FFF2-40B4-BE49-F238E27FC236}">
                <a16:creationId xmlns:a16="http://schemas.microsoft.com/office/drawing/2014/main" id="{C89ABA99-18F6-B030-E57C-567AFF72EA33}"/>
              </a:ext>
            </a:extLst>
          </p:cNvPr>
          <p:cNvSpPr/>
          <p:nvPr/>
        </p:nvSpPr>
        <p:spPr>
          <a:xfrm>
            <a:off x="2232349" y="2137877"/>
            <a:ext cx="440872" cy="1259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0D5B0E5-7FF4-5CDB-6982-77FF4574F016}"/>
              </a:ext>
            </a:extLst>
          </p:cNvPr>
          <p:cNvSpPr/>
          <p:nvPr/>
        </p:nvSpPr>
        <p:spPr>
          <a:xfrm>
            <a:off x="1721918" y="3254052"/>
            <a:ext cx="440872" cy="1259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B4156FA-32AF-7571-1914-B913E0B64629}"/>
              </a:ext>
            </a:extLst>
          </p:cNvPr>
          <p:cNvSpPr/>
          <p:nvPr/>
        </p:nvSpPr>
        <p:spPr>
          <a:xfrm rot="10800000">
            <a:off x="2601329" y="2625103"/>
            <a:ext cx="440872" cy="12596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DF1361-B3B9-2C16-E52A-2D820D0ABAB4}"/>
              </a:ext>
            </a:extLst>
          </p:cNvPr>
          <p:cNvCxnSpPr>
            <a:cxnSpLocks/>
          </p:cNvCxnSpPr>
          <p:nvPr/>
        </p:nvCxnSpPr>
        <p:spPr>
          <a:xfrm flipH="1">
            <a:off x="1721917" y="3936353"/>
            <a:ext cx="1621916" cy="0"/>
          </a:xfrm>
          <a:prstGeom prst="line">
            <a:avLst/>
          </a:prstGeom>
          <a:ln w="57150">
            <a:prstDash val="sysDash"/>
            <a:headEnd type="arrow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llout: Line 13">
                <a:extLst>
                  <a:ext uri="{FF2B5EF4-FFF2-40B4-BE49-F238E27FC236}">
                    <a16:creationId xmlns:a16="http://schemas.microsoft.com/office/drawing/2014/main" id="{CCAA212A-66BA-7665-3EDB-E4DA8575C282}"/>
                  </a:ext>
                </a:extLst>
              </p:cNvPr>
              <p:cNvSpPr/>
              <p:nvPr/>
            </p:nvSpPr>
            <p:spPr>
              <a:xfrm>
                <a:off x="2924813" y="4456071"/>
                <a:ext cx="2546523" cy="530480"/>
              </a:xfrm>
              <a:prstGeom prst="borderCallout1">
                <a:avLst>
                  <a:gd name="adj1" fmla="val 51586"/>
                  <a:gd name="adj2" fmla="val 715"/>
                  <a:gd name="adj3" fmla="val -124815"/>
                  <a:gd name="adj4" fmla="val -30049"/>
                </a:avLst>
              </a:prstGeom>
              <a:solidFill>
                <a:srgbClr val="C00000"/>
              </a:solidFill>
              <a:ln w="38100"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sz="1500" b="1" dirty="0"/>
                  <a:t>180 – (3</a:t>
                </a:r>
                <a14:m>
                  <m:oMath xmlns:m="http://schemas.openxmlformats.org/officeDocument/2006/math">
                    <m:r>
                      <a:rPr lang="tr-TR" sz="15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tr-TR" sz="1500" b="1" dirty="0"/>
                  <a:t> - 12) =192 -  3</a:t>
                </a:r>
                <a14:m>
                  <m:oMath xmlns:m="http://schemas.openxmlformats.org/officeDocument/2006/math">
                    <m:r>
                      <a:rPr lang="tr-TR" sz="15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tr-TR" sz="1500" b="1" dirty="0"/>
                  <a:t> </a:t>
                </a:r>
                <a:endParaRPr lang="en-US" sz="1500" b="1" dirty="0"/>
              </a:p>
            </p:txBody>
          </p:sp>
        </mc:Choice>
        <mc:Fallback xmlns="">
          <p:sp>
            <p:nvSpPr>
              <p:cNvPr id="14" name="Callout: Line 13">
                <a:extLst>
                  <a:ext uri="{FF2B5EF4-FFF2-40B4-BE49-F238E27FC236}">
                    <a16:creationId xmlns:a16="http://schemas.microsoft.com/office/drawing/2014/main" id="{CCAA212A-66BA-7665-3EDB-E4DA8575C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813" y="4456071"/>
                <a:ext cx="2546523" cy="530480"/>
              </a:xfrm>
              <a:prstGeom prst="borderCallout1">
                <a:avLst>
                  <a:gd name="adj1" fmla="val 51586"/>
                  <a:gd name="adj2" fmla="val 715"/>
                  <a:gd name="adj3" fmla="val -124815"/>
                  <a:gd name="adj4" fmla="val -30049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>
            <a:extLst>
              <a:ext uri="{FF2B5EF4-FFF2-40B4-BE49-F238E27FC236}">
                <a16:creationId xmlns:a16="http://schemas.microsoft.com/office/drawing/2014/main" id="{1365B221-36E1-A343-92D2-721A1E849D6F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57C244E9-E8DE-02F5-7EA6-54294BC2F91F}"/>
              </a:ext>
            </a:extLst>
          </p:cNvPr>
          <p:cNvSpPr txBox="1"/>
          <p:nvPr/>
        </p:nvSpPr>
        <p:spPr>
          <a:xfrm>
            <a:off x="478445" y="1239762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8194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/>
              <p:nvPr/>
            </p:nvSpPr>
            <p:spPr>
              <a:xfrm>
                <a:off x="716586" y="1427543"/>
                <a:ext cx="7481208" cy="957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d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1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// d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=&gt; a</a:t>
                </a:r>
                <a14:m>
                  <m:oMath xmlns:m="http://schemas.openxmlformats.org/officeDocument/2006/math">
                    <m:r>
                      <a:rPr lang="tr-TR" sz="1875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 ?</a:t>
                </a:r>
              </a:p>
              <a:p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Aynı renkle gösterilmiş açılar eş açılardır.</a:t>
                </a: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86" y="1427543"/>
                <a:ext cx="7481208" cy="957955"/>
              </a:xfrm>
              <a:prstGeom prst="rect">
                <a:avLst/>
              </a:prstGeom>
              <a:blipFill>
                <a:blip r:embed="rId2"/>
                <a:stretch>
                  <a:fillRect l="-733" t="-3185" b="-95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5B2DD262-E00C-0101-CF55-339E9C47BEDF}"/>
              </a:ext>
            </a:extLst>
          </p:cNvPr>
          <p:cNvCxnSpPr>
            <a:cxnSpLocks/>
          </p:cNvCxnSpPr>
          <p:nvPr/>
        </p:nvCxnSpPr>
        <p:spPr>
          <a:xfrm>
            <a:off x="2514600" y="4962779"/>
            <a:ext cx="3531870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86F7667A-B398-AD0C-6EDC-8E4A301FEC07}"/>
              </a:ext>
            </a:extLst>
          </p:cNvPr>
          <p:cNvSpPr txBox="1"/>
          <p:nvPr/>
        </p:nvSpPr>
        <p:spPr>
          <a:xfrm>
            <a:off x="6154456" y="4781248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42FAB9B0-DEF5-FA0F-9A5D-2B4B2608C76B}"/>
              </a:ext>
            </a:extLst>
          </p:cNvPr>
          <p:cNvCxnSpPr>
            <a:cxnSpLocks/>
          </p:cNvCxnSpPr>
          <p:nvPr/>
        </p:nvCxnSpPr>
        <p:spPr>
          <a:xfrm>
            <a:off x="2438401" y="2654300"/>
            <a:ext cx="3603347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85422437-B6CA-6A21-C7E5-DC75D54B1F11}"/>
              </a:ext>
            </a:extLst>
          </p:cNvPr>
          <p:cNvSpPr txBox="1"/>
          <p:nvPr/>
        </p:nvSpPr>
        <p:spPr>
          <a:xfrm>
            <a:off x="6041748" y="2388870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29620FE4-FB62-FD6E-0A4F-9B5DC15568D1}"/>
              </a:ext>
            </a:extLst>
          </p:cNvPr>
          <p:cNvCxnSpPr>
            <a:cxnSpLocks/>
          </p:cNvCxnSpPr>
          <p:nvPr/>
        </p:nvCxnSpPr>
        <p:spPr>
          <a:xfrm>
            <a:off x="2438400" y="2646681"/>
            <a:ext cx="1497330" cy="653828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2C952D16-9760-1777-B79E-001B2562DD38}"/>
              </a:ext>
            </a:extLst>
          </p:cNvPr>
          <p:cNvCxnSpPr>
            <a:cxnSpLocks/>
          </p:cNvCxnSpPr>
          <p:nvPr/>
        </p:nvCxnSpPr>
        <p:spPr>
          <a:xfrm flipH="1">
            <a:off x="2514600" y="4034790"/>
            <a:ext cx="1546860" cy="927989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A665EC9-CB4F-E6A2-2326-69DE1B8F2727}"/>
              </a:ext>
            </a:extLst>
          </p:cNvPr>
          <p:cNvSpPr/>
          <p:nvPr/>
        </p:nvSpPr>
        <p:spPr>
          <a:xfrm>
            <a:off x="2514600" y="2608518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85CC8C5D-C2BB-96FA-D719-A3280920476E}"/>
              </a:ext>
            </a:extLst>
          </p:cNvPr>
          <p:cNvCxnSpPr>
            <a:cxnSpLocks/>
          </p:cNvCxnSpPr>
          <p:nvPr/>
        </p:nvCxnSpPr>
        <p:spPr>
          <a:xfrm flipV="1">
            <a:off x="3078480" y="3300510"/>
            <a:ext cx="857250" cy="287663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Düz Ok Bağlayıcısı 32">
            <a:extLst>
              <a:ext uri="{FF2B5EF4-FFF2-40B4-BE49-F238E27FC236}">
                <a16:creationId xmlns:a16="http://schemas.microsoft.com/office/drawing/2014/main" id="{69473DF4-5209-7E24-65D2-74578008B684}"/>
              </a:ext>
            </a:extLst>
          </p:cNvPr>
          <p:cNvCxnSpPr>
            <a:cxnSpLocks/>
          </p:cNvCxnSpPr>
          <p:nvPr/>
        </p:nvCxnSpPr>
        <p:spPr>
          <a:xfrm>
            <a:off x="3078480" y="3582290"/>
            <a:ext cx="982980" cy="452500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4A9F01CF-525E-E7CB-8A0C-7CD29BDAAD28}"/>
              </a:ext>
            </a:extLst>
          </p:cNvPr>
          <p:cNvSpPr/>
          <p:nvPr/>
        </p:nvSpPr>
        <p:spPr>
          <a:xfrm>
            <a:off x="3645610" y="3190897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9FA1256-D88B-C4E4-77BC-1DE7D53BBCCD}"/>
              </a:ext>
            </a:extLst>
          </p:cNvPr>
          <p:cNvSpPr/>
          <p:nvPr/>
        </p:nvSpPr>
        <p:spPr>
          <a:xfrm>
            <a:off x="3078480" y="3494997"/>
            <a:ext cx="235324" cy="16808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5899C4D-4E98-EF2A-5F22-082141ED2001}"/>
              </a:ext>
            </a:extLst>
          </p:cNvPr>
          <p:cNvSpPr/>
          <p:nvPr/>
        </p:nvSpPr>
        <p:spPr>
          <a:xfrm>
            <a:off x="3763272" y="3953998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D408E86-2D9A-B133-2658-12B18ED2B78A}"/>
              </a:ext>
            </a:extLst>
          </p:cNvPr>
          <p:cNvSpPr/>
          <p:nvPr/>
        </p:nvSpPr>
        <p:spPr>
          <a:xfrm>
            <a:off x="2632262" y="4816925"/>
            <a:ext cx="235324" cy="16808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87F74F15-B561-35E6-AFEB-87A89E59D6EA}"/>
              </a:ext>
            </a:extLst>
          </p:cNvPr>
          <p:cNvSpPr txBox="1"/>
          <p:nvPr/>
        </p:nvSpPr>
        <p:spPr>
          <a:xfrm>
            <a:off x="2867585" y="4708009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3D8D1980-F7CB-BF3A-6BDE-AD96068C7085}"/>
              </a:ext>
            </a:extLst>
          </p:cNvPr>
          <p:cNvSpPr txBox="1"/>
          <p:nvPr/>
        </p:nvSpPr>
        <p:spPr>
          <a:xfrm>
            <a:off x="3288883" y="3953998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BDD3F6D4-AE6C-1502-4F42-77401925EC65}"/>
              </a:ext>
            </a:extLst>
          </p:cNvPr>
          <p:cNvSpPr txBox="1"/>
          <p:nvPr/>
        </p:nvSpPr>
        <p:spPr>
          <a:xfrm>
            <a:off x="3438297" y="3488219"/>
            <a:ext cx="5602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a</a:t>
            </a:r>
            <a:endParaRPr lang="en-US" sz="1350" b="1" baseline="30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725CAB-3DA5-FC2F-AC19-B4EB838E47C3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3401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885552" y="1814515"/>
            <a:ext cx="7481208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x+a+40=x+50</a:t>
            </a:r>
          </a:p>
          <a:p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a=10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</p:txBody>
      </p:sp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5B2DD262-E00C-0101-CF55-339E9C47BEDF}"/>
              </a:ext>
            </a:extLst>
          </p:cNvPr>
          <p:cNvCxnSpPr>
            <a:cxnSpLocks/>
          </p:cNvCxnSpPr>
          <p:nvPr/>
        </p:nvCxnSpPr>
        <p:spPr>
          <a:xfrm>
            <a:off x="3467100" y="4345559"/>
            <a:ext cx="3531870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86F7667A-B398-AD0C-6EDC-8E4A301FEC07}"/>
              </a:ext>
            </a:extLst>
          </p:cNvPr>
          <p:cNvSpPr txBox="1"/>
          <p:nvPr/>
        </p:nvSpPr>
        <p:spPr>
          <a:xfrm>
            <a:off x="7106956" y="4164028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42FAB9B0-DEF5-FA0F-9A5D-2B4B2608C76B}"/>
              </a:ext>
            </a:extLst>
          </p:cNvPr>
          <p:cNvCxnSpPr>
            <a:cxnSpLocks/>
          </p:cNvCxnSpPr>
          <p:nvPr/>
        </p:nvCxnSpPr>
        <p:spPr>
          <a:xfrm>
            <a:off x="3390901" y="2037080"/>
            <a:ext cx="3603347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85422437-B6CA-6A21-C7E5-DC75D54B1F11}"/>
              </a:ext>
            </a:extLst>
          </p:cNvPr>
          <p:cNvSpPr txBox="1"/>
          <p:nvPr/>
        </p:nvSpPr>
        <p:spPr>
          <a:xfrm>
            <a:off x="6994248" y="1771650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29620FE4-FB62-FD6E-0A4F-9B5DC15568D1}"/>
              </a:ext>
            </a:extLst>
          </p:cNvPr>
          <p:cNvCxnSpPr>
            <a:cxnSpLocks/>
          </p:cNvCxnSpPr>
          <p:nvPr/>
        </p:nvCxnSpPr>
        <p:spPr>
          <a:xfrm>
            <a:off x="3390900" y="2029461"/>
            <a:ext cx="1497330" cy="653828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2C952D16-9760-1777-B79E-001B2562DD38}"/>
              </a:ext>
            </a:extLst>
          </p:cNvPr>
          <p:cNvCxnSpPr>
            <a:cxnSpLocks/>
          </p:cNvCxnSpPr>
          <p:nvPr/>
        </p:nvCxnSpPr>
        <p:spPr>
          <a:xfrm flipH="1">
            <a:off x="3467100" y="3417570"/>
            <a:ext cx="1546860" cy="927989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A665EC9-CB4F-E6A2-2326-69DE1B8F2727}"/>
              </a:ext>
            </a:extLst>
          </p:cNvPr>
          <p:cNvSpPr/>
          <p:nvPr/>
        </p:nvSpPr>
        <p:spPr>
          <a:xfrm>
            <a:off x="3467100" y="1991298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85CC8C5D-C2BB-96FA-D719-A3280920476E}"/>
              </a:ext>
            </a:extLst>
          </p:cNvPr>
          <p:cNvCxnSpPr>
            <a:cxnSpLocks/>
          </p:cNvCxnSpPr>
          <p:nvPr/>
        </p:nvCxnSpPr>
        <p:spPr>
          <a:xfrm flipV="1">
            <a:off x="4030980" y="2683290"/>
            <a:ext cx="857250" cy="287663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Düz Ok Bağlayıcısı 32">
            <a:extLst>
              <a:ext uri="{FF2B5EF4-FFF2-40B4-BE49-F238E27FC236}">
                <a16:creationId xmlns:a16="http://schemas.microsoft.com/office/drawing/2014/main" id="{69473DF4-5209-7E24-65D2-74578008B684}"/>
              </a:ext>
            </a:extLst>
          </p:cNvPr>
          <p:cNvCxnSpPr>
            <a:cxnSpLocks/>
          </p:cNvCxnSpPr>
          <p:nvPr/>
        </p:nvCxnSpPr>
        <p:spPr>
          <a:xfrm>
            <a:off x="4030980" y="2965070"/>
            <a:ext cx="982980" cy="452500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4A9F01CF-525E-E7CB-8A0C-7CD29BDAAD28}"/>
              </a:ext>
            </a:extLst>
          </p:cNvPr>
          <p:cNvSpPr/>
          <p:nvPr/>
        </p:nvSpPr>
        <p:spPr>
          <a:xfrm>
            <a:off x="4598110" y="2573677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9FA1256-D88B-C4E4-77BC-1DE7D53BBCCD}"/>
              </a:ext>
            </a:extLst>
          </p:cNvPr>
          <p:cNvSpPr/>
          <p:nvPr/>
        </p:nvSpPr>
        <p:spPr>
          <a:xfrm>
            <a:off x="4030980" y="2877777"/>
            <a:ext cx="235324" cy="16808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5899C4D-4E98-EF2A-5F22-082141ED2001}"/>
              </a:ext>
            </a:extLst>
          </p:cNvPr>
          <p:cNvSpPr/>
          <p:nvPr/>
        </p:nvSpPr>
        <p:spPr>
          <a:xfrm>
            <a:off x="4715772" y="3336778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D408E86-2D9A-B133-2658-12B18ED2B78A}"/>
              </a:ext>
            </a:extLst>
          </p:cNvPr>
          <p:cNvSpPr/>
          <p:nvPr/>
        </p:nvSpPr>
        <p:spPr>
          <a:xfrm>
            <a:off x="3584762" y="4199705"/>
            <a:ext cx="235324" cy="16808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87F74F15-B561-35E6-AFEB-87A89E59D6EA}"/>
              </a:ext>
            </a:extLst>
          </p:cNvPr>
          <p:cNvSpPr txBox="1"/>
          <p:nvPr/>
        </p:nvSpPr>
        <p:spPr>
          <a:xfrm>
            <a:off x="3820085" y="4090789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3D8D1980-F7CB-BF3A-6BDE-AD96068C7085}"/>
              </a:ext>
            </a:extLst>
          </p:cNvPr>
          <p:cNvSpPr txBox="1"/>
          <p:nvPr/>
        </p:nvSpPr>
        <p:spPr>
          <a:xfrm>
            <a:off x="4279639" y="3330247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BDD3F6D4-AE6C-1502-4F42-77401925EC65}"/>
              </a:ext>
            </a:extLst>
          </p:cNvPr>
          <p:cNvSpPr txBox="1"/>
          <p:nvPr/>
        </p:nvSpPr>
        <p:spPr>
          <a:xfrm>
            <a:off x="4390797" y="2870999"/>
            <a:ext cx="5602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a</a:t>
            </a:r>
            <a:endParaRPr lang="en-US" sz="1350" b="1" baseline="30000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E5EF8D34-95E9-E4DA-291C-03E6C7D70B1A}"/>
              </a:ext>
            </a:extLst>
          </p:cNvPr>
          <p:cNvSpPr txBox="1"/>
          <p:nvPr/>
        </p:nvSpPr>
        <p:spPr>
          <a:xfrm>
            <a:off x="3867554" y="1985942"/>
            <a:ext cx="5602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x</a:t>
            </a:r>
            <a:endParaRPr lang="en-US" sz="1350" b="1" baseline="30000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248A907D-FAAE-57A8-852A-77A04738E962}"/>
              </a:ext>
            </a:extLst>
          </p:cNvPr>
          <p:cNvSpPr txBox="1"/>
          <p:nvPr/>
        </p:nvSpPr>
        <p:spPr>
          <a:xfrm>
            <a:off x="4279639" y="2496328"/>
            <a:ext cx="5602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x</a:t>
            </a:r>
            <a:endParaRPr lang="en-US" sz="1350" b="1" baseline="30000" dirty="0"/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8B791962-8360-78AD-6298-32F9B03DCC47}"/>
              </a:ext>
            </a:extLst>
          </p:cNvPr>
          <p:cNvSpPr/>
          <p:nvPr/>
        </p:nvSpPr>
        <p:spPr>
          <a:xfrm>
            <a:off x="4241383" y="2126095"/>
            <a:ext cx="372939" cy="1368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k: Sağ 10">
            <a:extLst>
              <a:ext uri="{FF2B5EF4-FFF2-40B4-BE49-F238E27FC236}">
                <a16:creationId xmlns:a16="http://schemas.microsoft.com/office/drawing/2014/main" id="{0E80AB25-3910-02DF-A2C7-2D326B77FE07}"/>
              </a:ext>
            </a:extLst>
          </p:cNvPr>
          <p:cNvSpPr/>
          <p:nvPr/>
        </p:nvSpPr>
        <p:spPr>
          <a:xfrm>
            <a:off x="4672454" y="2963401"/>
            <a:ext cx="372939" cy="1368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k: Sağ 12">
            <a:extLst>
              <a:ext uri="{FF2B5EF4-FFF2-40B4-BE49-F238E27FC236}">
                <a16:creationId xmlns:a16="http://schemas.microsoft.com/office/drawing/2014/main" id="{AD3765FA-48B8-6801-8B90-170A79AE188C}"/>
              </a:ext>
            </a:extLst>
          </p:cNvPr>
          <p:cNvSpPr/>
          <p:nvPr/>
        </p:nvSpPr>
        <p:spPr>
          <a:xfrm>
            <a:off x="4307174" y="4067362"/>
            <a:ext cx="372939" cy="1368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k: Sağ 13">
            <a:extLst>
              <a:ext uri="{FF2B5EF4-FFF2-40B4-BE49-F238E27FC236}">
                <a16:creationId xmlns:a16="http://schemas.microsoft.com/office/drawing/2014/main" id="{5FF189B6-6823-A79D-0226-7640B3F9EC04}"/>
              </a:ext>
            </a:extLst>
          </p:cNvPr>
          <p:cNvSpPr/>
          <p:nvPr/>
        </p:nvSpPr>
        <p:spPr>
          <a:xfrm rot="10800000">
            <a:off x="3747464" y="2582143"/>
            <a:ext cx="372939" cy="1368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k: Sağ 14">
            <a:extLst>
              <a:ext uri="{FF2B5EF4-FFF2-40B4-BE49-F238E27FC236}">
                <a16:creationId xmlns:a16="http://schemas.microsoft.com/office/drawing/2014/main" id="{C0A0529D-A9BD-9006-809E-9237BB63432E}"/>
              </a:ext>
            </a:extLst>
          </p:cNvPr>
          <p:cNvSpPr/>
          <p:nvPr/>
        </p:nvSpPr>
        <p:spPr>
          <a:xfrm rot="10800000">
            <a:off x="3875103" y="3399711"/>
            <a:ext cx="372939" cy="1368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53D1C7AA-EBD8-D25D-7671-03FAF160A7E4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FD8DD6CD-8287-B562-7546-756B09A76F0B}"/>
              </a:ext>
            </a:extLst>
          </p:cNvPr>
          <p:cNvSpPr txBox="1"/>
          <p:nvPr/>
        </p:nvSpPr>
        <p:spPr>
          <a:xfrm>
            <a:off x="514784" y="1230190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0982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E23EA270-CF01-769C-E6DE-256906DD4009}"/>
              </a:ext>
            </a:extLst>
          </p:cNvPr>
          <p:cNvSpPr/>
          <p:nvPr/>
        </p:nvSpPr>
        <p:spPr>
          <a:xfrm>
            <a:off x="2771087" y="4385861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CBD0342-5C07-4ACA-6340-EEFFEE3C29B3}"/>
              </a:ext>
            </a:extLst>
          </p:cNvPr>
          <p:cNvSpPr/>
          <p:nvPr/>
        </p:nvSpPr>
        <p:spPr>
          <a:xfrm>
            <a:off x="4757724" y="2738409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089C61F-75DB-D91F-3ECB-552145E328B1}"/>
              </a:ext>
            </a:extLst>
          </p:cNvPr>
          <p:cNvSpPr/>
          <p:nvPr/>
        </p:nvSpPr>
        <p:spPr>
          <a:xfrm>
            <a:off x="5534768" y="4382463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7F1A37-3AAA-B204-8C91-1D9027206700}"/>
              </a:ext>
            </a:extLst>
          </p:cNvPr>
          <p:cNvSpPr/>
          <p:nvPr/>
        </p:nvSpPr>
        <p:spPr>
          <a:xfrm>
            <a:off x="3319266" y="2718576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2104464" y="4535163"/>
            <a:ext cx="4394723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B130B848-3E80-96EF-2FA0-580FFA713E03}"/>
              </a:ext>
            </a:extLst>
          </p:cNvPr>
          <p:cNvSpPr txBox="1"/>
          <p:nvPr/>
        </p:nvSpPr>
        <p:spPr>
          <a:xfrm>
            <a:off x="6557542" y="4262153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FCC0E853-4782-AEB7-C7DA-6B057CA93B2F}"/>
              </a:ext>
            </a:extLst>
          </p:cNvPr>
          <p:cNvCxnSpPr>
            <a:cxnSpLocks/>
          </p:cNvCxnSpPr>
          <p:nvPr/>
        </p:nvCxnSpPr>
        <p:spPr>
          <a:xfrm>
            <a:off x="1867140" y="2741777"/>
            <a:ext cx="4632047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EB7B250-6866-04F6-B808-2ED1391487A3}"/>
              </a:ext>
            </a:extLst>
          </p:cNvPr>
          <p:cNvSpPr txBox="1"/>
          <p:nvPr/>
        </p:nvSpPr>
        <p:spPr>
          <a:xfrm>
            <a:off x="6557541" y="2490994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885552" y="1814514"/>
            <a:ext cx="587517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d</a:t>
            </a:r>
            <a:r>
              <a:rPr lang="tr-TR" sz="1875" b="1" baseline="-25000" dirty="0"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// d</a:t>
            </a:r>
            <a:r>
              <a:rPr lang="tr-TR" sz="1875" b="1" baseline="-25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=&gt; a + b = ?</a:t>
            </a:r>
            <a:endParaRPr lang="tr-TR" sz="1875" b="1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A10B16B3-7F65-C2CF-06DE-519442B70978}"/>
              </a:ext>
            </a:extLst>
          </p:cNvPr>
          <p:cNvCxnSpPr>
            <a:cxnSpLocks/>
          </p:cNvCxnSpPr>
          <p:nvPr/>
        </p:nvCxnSpPr>
        <p:spPr>
          <a:xfrm flipH="1">
            <a:off x="2771087" y="2741777"/>
            <a:ext cx="602824" cy="1815494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9AC0C6DD-B975-2BBD-F464-3B297C6D78D8}"/>
              </a:ext>
            </a:extLst>
          </p:cNvPr>
          <p:cNvCxnSpPr>
            <a:cxnSpLocks/>
          </p:cNvCxnSpPr>
          <p:nvPr/>
        </p:nvCxnSpPr>
        <p:spPr>
          <a:xfrm>
            <a:off x="4965725" y="2752195"/>
            <a:ext cx="809786" cy="1798352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953A5DFE-B0EB-25C9-1A0B-8C4FBB50E1B2}"/>
              </a:ext>
            </a:extLst>
          </p:cNvPr>
          <p:cNvSpPr txBox="1"/>
          <p:nvPr/>
        </p:nvSpPr>
        <p:spPr>
          <a:xfrm>
            <a:off x="3351559" y="2855846"/>
            <a:ext cx="50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150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E9276C17-41C9-7D36-8A53-4B5787BECB18}"/>
              </a:ext>
            </a:extLst>
          </p:cNvPr>
          <p:cNvSpPr txBox="1"/>
          <p:nvPr/>
        </p:nvSpPr>
        <p:spPr>
          <a:xfrm>
            <a:off x="4611826" y="2886660"/>
            <a:ext cx="3658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4b</a:t>
            </a:r>
            <a:endParaRPr lang="en-US" sz="1350" b="1" baseline="30000" dirty="0"/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CA2E82AA-4E77-CD57-2226-C758E27C5991}"/>
              </a:ext>
            </a:extLst>
          </p:cNvPr>
          <p:cNvSpPr txBox="1"/>
          <p:nvPr/>
        </p:nvSpPr>
        <p:spPr>
          <a:xfrm>
            <a:off x="2959808" y="4189506"/>
            <a:ext cx="2696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a</a:t>
            </a:r>
            <a:endParaRPr lang="en-US" sz="1350" b="1" baseline="30000" dirty="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D420C13A-5938-0145-0D06-F67A25F64165}"/>
              </a:ext>
            </a:extLst>
          </p:cNvPr>
          <p:cNvSpPr txBox="1"/>
          <p:nvPr/>
        </p:nvSpPr>
        <p:spPr>
          <a:xfrm>
            <a:off x="5140266" y="4176385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D581F-7692-27A9-37C9-D188901E7D5F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93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EE0FF-361C-CC73-7B7C-43FCD14E5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5D4A68C-7BF2-9C9A-ADF7-6AA9B4D88421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GEOMETRİK KAVRAMLAR</a:t>
            </a:r>
            <a:endParaRPr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653F0A0-B37A-3DCB-C3C5-F208092517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69" y="1745968"/>
            <a:ext cx="7755249" cy="3366064"/>
          </a:xfrm>
          <a:prstGeom prst="rect">
            <a:avLst/>
          </a:prstGeom>
        </p:spPr>
      </p:pic>
      <p:pic>
        <p:nvPicPr>
          <p:cNvPr id="2" name="7_4">
            <a:hlinkClick r:id="" action="ppaction://media"/>
            <a:extLst>
              <a:ext uri="{FF2B5EF4-FFF2-40B4-BE49-F238E27FC236}">
                <a16:creationId xmlns:a16="http://schemas.microsoft.com/office/drawing/2014/main" id="{4D1856B3-C8CC-D433-0642-E74635012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7440" y="6136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8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585958" y="1996548"/>
            <a:ext cx="4328942" cy="153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150+a=180 =&gt; a=30</a:t>
            </a:r>
          </a:p>
          <a:p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4b+40=180 =&gt; b=35</a:t>
            </a:r>
          </a:p>
          <a:p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+ b = 30 + 35 = 65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C64472C-640A-26C1-8024-61F7B3750EF8}"/>
              </a:ext>
            </a:extLst>
          </p:cNvPr>
          <p:cNvSpPr/>
          <p:nvPr/>
        </p:nvSpPr>
        <p:spPr>
          <a:xfrm>
            <a:off x="4572000" y="3799121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A8108C5-F205-109B-710E-6FD62E9C0929}"/>
              </a:ext>
            </a:extLst>
          </p:cNvPr>
          <p:cNvSpPr/>
          <p:nvPr/>
        </p:nvSpPr>
        <p:spPr>
          <a:xfrm>
            <a:off x="6558638" y="2151669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83C8F1D-86F4-A1F4-DD19-841AE85A46D5}"/>
              </a:ext>
            </a:extLst>
          </p:cNvPr>
          <p:cNvSpPr/>
          <p:nvPr/>
        </p:nvSpPr>
        <p:spPr>
          <a:xfrm>
            <a:off x="7335681" y="3795723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03C49E1-D1F0-D4E3-7B10-A631E2009621}"/>
              </a:ext>
            </a:extLst>
          </p:cNvPr>
          <p:cNvSpPr/>
          <p:nvPr/>
        </p:nvSpPr>
        <p:spPr>
          <a:xfrm>
            <a:off x="5120180" y="2131836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20CBF0D1-9E74-60EB-63B8-F508B187F533}"/>
              </a:ext>
            </a:extLst>
          </p:cNvPr>
          <p:cNvCxnSpPr>
            <a:cxnSpLocks/>
          </p:cNvCxnSpPr>
          <p:nvPr/>
        </p:nvCxnSpPr>
        <p:spPr>
          <a:xfrm>
            <a:off x="3905377" y="3948423"/>
            <a:ext cx="4394723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04630CC-D5EE-BAAD-24E8-A03333B6FAA4}"/>
              </a:ext>
            </a:extLst>
          </p:cNvPr>
          <p:cNvSpPr txBox="1"/>
          <p:nvPr/>
        </p:nvSpPr>
        <p:spPr>
          <a:xfrm>
            <a:off x="8358455" y="3675413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id="{216FC5EF-1D73-2F5C-2ECE-ED6A06D13F9C}"/>
              </a:ext>
            </a:extLst>
          </p:cNvPr>
          <p:cNvCxnSpPr>
            <a:cxnSpLocks/>
          </p:cNvCxnSpPr>
          <p:nvPr/>
        </p:nvCxnSpPr>
        <p:spPr>
          <a:xfrm>
            <a:off x="3668053" y="2155037"/>
            <a:ext cx="4632047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63A7951A-25C2-6117-4DD1-8DBAB3C7C946}"/>
              </a:ext>
            </a:extLst>
          </p:cNvPr>
          <p:cNvSpPr txBox="1"/>
          <p:nvPr/>
        </p:nvSpPr>
        <p:spPr>
          <a:xfrm>
            <a:off x="8358455" y="1904254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735B6F05-C7DD-DF69-9C6B-E4088C5ED254}"/>
              </a:ext>
            </a:extLst>
          </p:cNvPr>
          <p:cNvCxnSpPr>
            <a:cxnSpLocks/>
          </p:cNvCxnSpPr>
          <p:nvPr/>
        </p:nvCxnSpPr>
        <p:spPr>
          <a:xfrm flipH="1">
            <a:off x="4572000" y="2155037"/>
            <a:ext cx="602824" cy="1815494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Düz Ok Bağlayıcısı 25">
            <a:extLst>
              <a:ext uri="{FF2B5EF4-FFF2-40B4-BE49-F238E27FC236}">
                <a16:creationId xmlns:a16="http://schemas.microsoft.com/office/drawing/2014/main" id="{CA591121-9167-0085-72F3-F4994F61BB3D}"/>
              </a:ext>
            </a:extLst>
          </p:cNvPr>
          <p:cNvCxnSpPr>
            <a:cxnSpLocks/>
          </p:cNvCxnSpPr>
          <p:nvPr/>
        </p:nvCxnSpPr>
        <p:spPr>
          <a:xfrm>
            <a:off x="6766639" y="2165455"/>
            <a:ext cx="809786" cy="1798352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E9FB3B14-9AEB-3EF2-B4BE-EFF91C13CBE5}"/>
              </a:ext>
            </a:extLst>
          </p:cNvPr>
          <p:cNvSpPr txBox="1"/>
          <p:nvPr/>
        </p:nvSpPr>
        <p:spPr>
          <a:xfrm>
            <a:off x="5152473" y="2269106"/>
            <a:ext cx="50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150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23041830-623E-D635-6D3E-5B782C596AA0}"/>
              </a:ext>
            </a:extLst>
          </p:cNvPr>
          <p:cNvSpPr txBox="1"/>
          <p:nvPr/>
        </p:nvSpPr>
        <p:spPr>
          <a:xfrm>
            <a:off x="6412740" y="2299920"/>
            <a:ext cx="3658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4b</a:t>
            </a:r>
            <a:endParaRPr lang="en-US" sz="1350" b="1" baseline="30000" dirty="0"/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6E187BAA-313A-3DE9-56F5-09C9170B67BF}"/>
              </a:ext>
            </a:extLst>
          </p:cNvPr>
          <p:cNvSpPr txBox="1"/>
          <p:nvPr/>
        </p:nvSpPr>
        <p:spPr>
          <a:xfrm>
            <a:off x="4760722" y="3602766"/>
            <a:ext cx="2696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a</a:t>
            </a:r>
            <a:endParaRPr lang="en-US" sz="1350" b="1" baseline="30000" dirty="0"/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0F5AB35D-654C-5328-0CCF-1EE2AC6188B5}"/>
              </a:ext>
            </a:extLst>
          </p:cNvPr>
          <p:cNvSpPr txBox="1"/>
          <p:nvPr/>
        </p:nvSpPr>
        <p:spPr>
          <a:xfrm>
            <a:off x="6941180" y="3589645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708B4291-CAA5-5BD8-F35D-A9F84E55EFF7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9B7558EE-796E-79E4-E366-FFA39875172F}"/>
              </a:ext>
            </a:extLst>
          </p:cNvPr>
          <p:cNvSpPr txBox="1"/>
          <p:nvPr/>
        </p:nvSpPr>
        <p:spPr>
          <a:xfrm>
            <a:off x="459069" y="1219686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094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81F7418E-E84B-D65C-DF68-B04FC31A478A}"/>
              </a:ext>
            </a:extLst>
          </p:cNvPr>
          <p:cNvSpPr/>
          <p:nvPr/>
        </p:nvSpPr>
        <p:spPr>
          <a:xfrm>
            <a:off x="4474191" y="4379162"/>
            <a:ext cx="244649" cy="16579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FCDCBE2-1DC9-82E9-5CD6-2626ABBD928C}"/>
              </a:ext>
            </a:extLst>
          </p:cNvPr>
          <p:cNvSpPr/>
          <p:nvPr/>
        </p:nvSpPr>
        <p:spPr>
          <a:xfrm>
            <a:off x="4277198" y="4257634"/>
            <a:ext cx="212712" cy="21137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E1A975A-0386-1758-6AB0-A1B89FAC393D}"/>
              </a:ext>
            </a:extLst>
          </p:cNvPr>
          <p:cNvSpPr/>
          <p:nvPr/>
        </p:nvSpPr>
        <p:spPr>
          <a:xfrm>
            <a:off x="4423872" y="4247703"/>
            <a:ext cx="182621" cy="21137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CBD0342-5C07-4ACA-6340-EEFFEE3C29B3}"/>
              </a:ext>
            </a:extLst>
          </p:cNvPr>
          <p:cNvSpPr/>
          <p:nvPr/>
        </p:nvSpPr>
        <p:spPr>
          <a:xfrm>
            <a:off x="4129916" y="4273126"/>
            <a:ext cx="170260" cy="195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089C61F-75DB-D91F-3ECB-552145E328B1}"/>
              </a:ext>
            </a:extLst>
          </p:cNvPr>
          <p:cNvSpPr/>
          <p:nvPr/>
        </p:nvSpPr>
        <p:spPr>
          <a:xfrm>
            <a:off x="4057271" y="4413277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07A31B1-9F33-0839-4B4D-1F7B9A2523A9}"/>
              </a:ext>
            </a:extLst>
          </p:cNvPr>
          <p:cNvCxnSpPr>
            <a:cxnSpLocks/>
          </p:cNvCxnSpPr>
          <p:nvPr/>
        </p:nvCxnSpPr>
        <p:spPr>
          <a:xfrm>
            <a:off x="2294964" y="4540615"/>
            <a:ext cx="4394723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/>
              <p:nvPr/>
            </p:nvSpPr>
            <p:spPr>
              <a:xfrm>
                <a:off x="494566" y="1386992"/>
                <a:ext cx="7825740" cy="390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d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1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// d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=&gt; [OL ve [OE açı ortay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ı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𝐃𝐎𝐂</m:t>
                        </m:r>
                      </m:e>
                    </m:acc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)=40</a:t>
                </a:r>
                <a:r>
                  <a:rPr lang="en-US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ise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  <m: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𝐎</m:t>
                        </m:r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𝐋</m:t>
                        </m:r>
                      </m:e>
                    </m:acc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 ?</a:t>
                </a: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566" y="1386992"/>
                <a:ext cx="7825740" cy="390556"/>
              </a:xfrm>
              <a:prstGeom prst="rect">
                <a:avLst/>
              </a:prstGeom>
              <a:blipFill>
                <a:blip r:embed="rId2"/>
                <a:stretch>
                  <a:fillRect l="-701" t="-6250" r="-6308" b="-234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9AC0C6DD-B975-2BBD-F464-3B297C6D78D8}"/>
              </a:ext>
            </a:extLst>
          </p:cNvPr>
          <p:cNvCxnSpPr>
            <a:cxnSpLocks/>
          </p:cNvCxnSpPr>
          <p:nvPr/>
        </p:nvCxnSpPr>
        <p:spPr>
          <a:xfrm>
            <a:off x="3853226" y="2738409"/>
            <a:ext cx="490685" cy="1812138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D420C13A-5938-0145-0D06-F67A25F64165}"/>
              </a:ext>
            </a:extLst>
          </p:cNvPr>
          <p:cNvSpPr txBox="1"/>
          <p:nvPr/>
        </p:nvSpPr>
        <p:spPr>
          <a:xfrm>
            <a:off x="4219028" y="3991725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EC88BA94-5B19-7FC6-24A5-99602DFE8C85}"/>
              </a:ext>
            </a:extLst>
          </p:cNvPr>
          <p:cNvCxnSpPr>
            <a:cxnSpLocks/>
          </p:cNvCxnSpPr>
          <p:nvPr/>
        </p:nvCxnSpPr>
        <p:spPr>
          <a:xfrm>
            <a:off x="2987595" y="3163659"/>
            <a:ext cx="1352466" cy="1369265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5A07AB95-1FE1-29A9-0F68-2B130162A5D6}"/>
              </a:ext>
            </a:extLst>
          </p:cNvPr>
          <p:cNvCxnSpPr>
            <a:cxnSpLocks/>
          </p:cNvCxnSpPr>
          <p:nvPr/>
        </p:nvCxnSpPr>
        <p:spPr>
          <a:xfrm flipH="1">
            <a:off x="4342489" y="2835595"/>
            <a:ext cx="977276" cy="1697329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id="{C1194E93-8494-6CD7-73CF-7E0E69011600}"/>
              </a:ext>
            </a:extLst>
          </p:cNvPr>
          <p:cNvCxnSpPr>
            <a:cxnSpLocks/>
          </p:cNvCxnSpPr>
          <p:nvPr/>
        </p:nvCxnSpPr>
        <p:spPr>
          <a:xfrm flipH="1">
            <a:off x="4360581" y="3418622"/>
            <a:ext cx="1987841" cy="1111615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057A0F6D-987E-6E0B-3B12-79A134A05809}"/>
              </a:ext>
            </a:extLst>
          </p:cNvPr>
          <p:cNvSpPr txBox="1"/>
          <p:nvPr/>
        </p:nvSpPr>
        <p:spPr>
          <a:xfrm>
            <a:off x="4221510" y="454000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O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29CD27C7-647C-33BF-F9C7-DE49CE890193}"/>
              </a:ext>
            </a:extLst>
          </p:cNvPr>
          <p:cNvSpPr txBox="1"/>
          <p:nvPr/>
        </p:nvSpPr>
        <p:spPr>
          <a:xfrm>
            <a:off x="2900333" y="3321198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E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415F6EEA-C98C-BA3E-BD20-5EC21CE6F0A4}"/>
              </a:ext>
            </a:extLst>
          </p:cNvPr>
          <p:cNvSpPr txBox="1"/>
          <p:nvPr/>
        </p:nvSpPr>
        <p:spPr>
          <a:xfrm>
            <a:off x="6087885" y="3564035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L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B590A5D0-8EEE-1963-AF71-A01C57BB1F4C}"/>
              </a:ext>
            </a:extLst>
          </p:cNvPr>
          <p:cNvSpPr txBox="1"/>
          <p:nvPr/>
        </p:nvSpPr>
        <p:spPr>
          <a:xfrm>
            <a:off x="2365174" y="4613269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A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ED2F3B8A-6DF4-5C34-967F-5A02FFB14DF2}"/>
              </a:ext>
            </a:extLst>
          </p:cNvPr>
          <p:cNvSpPr txBox="1"/>
          <p:nvPr/>
        </p:nvSpPr>
        <p:spPr>
          <a:xfrm>
            <a:off x="3966913" y="2708895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D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3" name="Metin kutusu 42">
            <a:extLst>
              <a:ext uri="{FF2B5EF4-FFF2-40B4-BE49-F238E27FC236}">
                <a16:creationId xmlns:a16="http://schemas.microsoft.com/office/drawing/2014/main" id="{F9E19E8D-2BEB-97ED-AD6E-7C04B4CF7EC6}"/>
              </a:ext>
            </a:extLst>
          </p:cNvPr>
          <p:cNvSpPr txBox="1"/>
          <p:nvPr/>
        </p:nvSpPr>
        <p:spPr>
          <a:xfrm>
            <a:off x="4944313" y="2758840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C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4" name="Metin kutusu 43">
            <a:extLst>
              <a:ext uri="{FF2B5EF4-FFF2-40B4-BE49-F238E27FC236}">
                <a16:creationId xmlns:a16="http://schemas.microsoft.com/office/drawing/2014/main" id="{40442FD4-324D-C107-8CBC-D092FA48B54A}"/>
              </a:ext>
            </a:extLst>
          </p:cNvPr>
          <p:cNvSpPr txBox="1"/>
          <p:nvPr/>
        </p:nvSpPr>
        <p:spPr>
          <a:xfrm>
            <a:off x="5977408" y="4598323"/>
            <a:ext cx="19338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B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54270713-EA84-4267-127A-D3E6993B0BDD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6</a:t>
            </a:r>
            <a:endParaRPr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1EA6F52-7DAC-0FF7-B43E-E9E8F4C20187}"/>
              </a:ext>
            </a:extLst>
          </p:cNvPr>
          <p:cNvSpPr txBox="1"/>
          <p:nvPr/>
        </p:nvSpPr>
        <p:spPr>
          <a:xfrm>
            <a:off x="508366" y="1933957"/>
            <a:ext cx="73868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Aynı renkle gösterilmiş açılar eş açılardır.</a:t>
            </a:r>
          </a:p>
        </p:txBody>
      </p:sp>
    </p:spTree>
    <p:extLst>
      <p:ext uri="{BB962C8B-B14F-4D97-AF65-F5344CB8AC3E}">
        <p14:creationId xmlns:p14="http://schemas.microsoft.com/office/powerpoint/2010/main" val="22996624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478445" y="1989400"/>
            <a:ext cx="5875171" cy="2112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2x+2y+40=180</a:t>
            </a:r>
          </a:p>
          <a:p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2x+2y=140</a:t>
            </a:r>
          </a:p>
          <a:p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x + y =70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x + y + 40=110</a:t>
            </a:r>
            <a:endParaRPr lang="tr-TR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20ABDB9-B6AC-46A9-09B3-272842760BF8}"/>
              </a:ext>
            </a:extLst>
          </p:cNvPr>
          <p:cNvSpPr/>
          <p:nvPr/>
        </p:nvSpPr>
        <p:spPr>
          <a:xfrm>
            <a:off x="5304771" y="3563822"/>
            <a:ext cx="244649" cy="16579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B434ECE-B4CF-E9BA-7F00-11057CDE0D01}"/>
              </a:ext>
            </a:extLst>
          </p:cNvPr>
          <p:cNvSpPr/>
          <p:nvPr/>
        </p:nvSpPr>
        <p:spPr>
          <a:xfrm>
            <a:off x="5107778" y="3442294"/>
            <a:ext cx="212712" cy="21137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72FA276-6670-79CA-0755-90A9ABE6771F}"/>
              </a:ext>
            </a:extLst>
          </p:cNvPr>
          <p:cNvSpPr/>
          <p:nvPr/>
        </p:nvSpPr>
        <p:spPr>
          <a:xfrm>
            <a:off x="5254452" y="3432363"/>
            <a:ext cx="182621" cy="21137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AE6990-C75F-E099-A9BB-D349A6E2A746}"/>
              </a:ext>
            </a:extLst>
          </p:cNvPr>
          <p:cNvSpPr/>
          <p:nvPr/>
        </p:nvSpPr>
        <p:spPr>
          <a:xfrm>
            <a:off x="4960496" y="3457786"/>
            <a:ext cx="170260" cy="195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D8F76C-7983-E97B-4DDC-F1883EF0A260}"/>
              </a:ext>
            </a:extLst>
          </p:cNvPr>
          <p:cNvSpPr/>
          <p:nvPr/>
        </p:nvSpPr>
        <p:spPr>
          <a:xfrm>
            <a:off x="4887851" y="3597937"/>
            <a:ext cx="235324" cy="168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18AF007B-1F31-BA43-B4D6-23DD22EA9F86}"/>
              </a:ext>
            </a:extLst>
          </p:cNvPr>
          <p:cNvCxnSpPr>
            <a:cxnSpLocks/>
          </p:cNvCxnSpPr>
          <p:nvPr/>
        </p:nvCxnSpPr>
        <p:spPr>
          <a:xfrm>
            <a:off x="3125544" y="3725275"/>
            <a:ext cx="4394723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F962FB26-DA13-674A-09C2-0A3236EB62F2}"/>
              </a:ext>
            </a:extLst>
          </p:cNvPr>
          <p:cNvCxnSpPr>
            <a:cxnSpLocks/>
          </p:cNvCxnSpPr>
          <p:nvPr/>
        </p:nvCxnSpPr>
        <p:spPr>
          <a:xfrm>
            <a:off x="4683806" y="1923069"/>
            <a:ext cx="490685" cy="1812138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996A0D23-6B28-1BD9-0733-576AD3E14803}"/>
              </a:ext>
            </a:extLst>
          </p:cNvPr>
          <p:cNvSpPr txBox="1"/>
          <p:nvPr/>
        </p:nvSpPr>
        <p:spPr>
          <a:xfrm>
            <a:off x="4689373" y="3425193"/>
            <a:ext cx="29527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/>
              <a:t>x</a:t>
            </a:r>
            <a:endParaRPr lang="en-US" sz="1875" b="1" baseline="30000" dirty="0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2A2252AE-0ED1-E8EB-8B85-813267C5D37F}"/>
              </a:ext>
            </a:extLst>
          </p:cNvPr>
          <p:cNvSpPr txBox="1"/>
          <p:nvPr/>
        </p:nvSpPr>
        <p:spPr>
          <a:xfrm>
            <a:off x="5049608" y="3176385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id="{8358BD82-4B84-E318-9C29-B649A06E6B41}"/>
              </a:ext>
            </a:extLst>
          </p:cNvPr>
          <p:cNvCxnSpPr>
            <a:cxnSpLocks/>
          </p:cNvCxnSpPr>
          <p:nvPr/>
        </p:nvCxnSpPr>
        <p:spPr>
          <a:xfrm>
            <a:off x="3818175" y="2348319"/>
            <a:ext cx="1352466" cy="1369265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id="{1FA4A2A4-669E-4F09-48BE-4D25FF16B6A6}"/>
              </a:ext>
            </a:extLst>
          </p:cNvPr>
          <p:cNvCxnSpPr>
            <a:cxnSpLocks/>
          </p:cNvCxnSpPr>
          <p:nvPr/>
        </p:nvCxnSpPr>
        <p:spPr>
          <a:xfrm flipH="1">
            <a:off x="5173069" y="2020255"/>
            <a:ext cx="977276" cy="1697329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Düz Ok Bağlayıcısı 22">
            <a:extLst>
              <a:ext uri="{FF2B5EF4-FFF2-40B4-BE49-F238E27FC236}">
                <a16:creationId xmlns:a16="http://schemas.microsoft.com/office/drawing/2014/main" id="{E0DBA818-EA94-EFF4-4247-AF629B925100}"/>
              </a:ext>
            </a:extLst>
          </p:cNvPr>
          <p:cNvCxnSpPr>
            <a:cxnSpLocks/>
          </p:cNvCxnSpPr>
          <p:nvPr/>
        </p:nvCxnSpPr>
        <p:spPr>
          <a:xfrm flipH="1">
            <a:off x="5191161" y="2603282"/>
            <a:ext cx="1987841" cy="1111615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EA1B0F6C-51ED-DEFE-0DFB-5CA579F8696D}"/>
              </a:ext>
            </a:extLst>
          </p:cNvPr>
          <p:cNvSpPr txBox="1"/>
          <p:nvPr/>
        </p:nvSpPr>
        <p:spPr>
          <a:xfrm>
            <a:off x="4859633" y="3188093"/>
            <a:ext cx="29527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/>
              <a:t>x</a:t>
            </a:r>
            <a:endParaRPr lang="en-US" sz="1875" b="1" baseline="30000" dirty="0"/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D1C09338-DD28-12C9-FC5D-2FA854E528E2}"/>
              </a:ext>
            </a:extLst>
          </p:cNvPr>
          <p:cNvSpPr txBox="1"/>
          <p:nvPr/>
        </p:nvSpPr>
        <p:spPr>
          <a:xfrm>
            <a:off x="5398763" y="3179595"/>
            <a:ext cx="29848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/>
              <a:t>y</a:t>
            </a:r>
            <a:endParaRPr lang="en-US" sz="1875" b="1" baseline="30000" dirty="0"/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6032D6FF-BF46-5394-22F8-0355F19E2B68}"/>
              </a:ext>
            </a:extLst>
          </p:cNvPr>
          <p:cNvSpPr txBox="1"/>
          <p:nvPr/>
        </p:nvSpPr>
        <p:spPr>
          <a:xfrm>
            <a:off x="5604948" y="3417570"/>
            <a:ext cx="1938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/>
              <a:t>y</a:t>
            </a:r>
            <a:endParaRPr lang="en-US" sz="1875" b="1" baseline="30000" dirty="0"/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602ED6FA-560C-4A43-09CD-CEA9B172A3A5}"/>
              </a:ext>
            </a:extLst>
          </p:cNvPr>
          <p:cNvSpPr txBox="1"/>
          <p:nvPr/>
        </p:nvSpPr>
        <p:spPr>
          <a:xfrm>
            <a:off x="5052090" y="3724661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O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5A7F505D-9109-0A61-AB97-89C4FB833385}"/>
              </a:ext>
            </a:extLst>
          </p:cNvPr>
          <p:cNvSpPr txBox="1"/>
          <p:nvPr/>
        </p:nvSpPr>
        <p:spPr>
          <a:xfrm>
            <a:off x="3730913" y="2505858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E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E7A149C2-3129-AFE9-0AB4-7107C100CFAD}"/>
              </a:ext>
            </a:extLst>
          </p:cNvPr>
          <p:cNvSpPr txBox="1"/>
          <p:nvPr/>
        </p:nvSpPr>
        <p:spPr>
          <a:xfrm>
            <a:off x="6918465" y="2748695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L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0B83A6F8-259A-DCCC-5593-62B59CC016F4}"/>
              </a:ext>
            </a:extLst>
          </p:cNvPr>
          <p:cNvSpPr txBox="1"/>
          <p:nvPr/>
        </p:nvSpPr>
        <p:spPr>
          <a:xfrm>
            <a:off x="3195754" y="3797929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A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5" name="Metin kutusu 44">
            <a:extLst>
              <a:ext uri="{FF2B5EF4-FFF2-40B4-BE49-F238E27FC236}">
                <a16:creationId xmlns:a16="http://schemas.microsoft.com/office/drawing/2014/main" id="{F89F94CE-4640-F55C-ACF0-0CA9C526F389}"/>
              </a:ext>
            </a:extLst>
          </p:cNvPr>
          <p:cNvSpPr txBox="1"/>
          <p:nvPr/>
        </p:nvSpPr>
        <p:spPr>
          <a:xfrm>
            <a:off x="4797493" y="1893555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D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6" name="Metin kutusu 45">
            <a:extLst>
              <a:ext uri="{FF2B5EF4-FFF2-40B4-BE49-F238E27FC236}">
                <a16:creationId xmlns:a16="http://schemas.microsoft.com/office/drawing/2014/main" id="{0388619E-A543-54A0-5128-691D67371EB8}"/>
              </a:ext>
            </a:extLst>
          </p:cNvPr>
          <p:cNvSpPr txBox="1"/>
          <p:nvPr/>
        </p:nvSpPr>
        <p:spPr>
          <a:xfrm>
            <a:off x="5774893" y="1943500"/>
            <a:ext cx="234866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C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47" name="Metin kutusu 46">
            <a:extLst>
              <a:ext uri="{FF2B5EF4-FFF2-40B4-BE49-F238E27FC236}">
                <a16:creationId xmlns:a16="http://schemas.microsoft.com/office/drawing/2014/main" id="{175068F1-1D88-0978-6E4C-6D9B7AA55B12}"/>
              </a:ext>
            </a:extLst>
          </p:cNvPr>
          <p:cNvSpPr txBox="1"/>
          <p:nvPr/>
        </p:nvSpPr>
        <p:spPr>
          <a:xfrm>
            <a:off x="6807988" y="3782983"/>
            <a:ext cx="19338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B</a:t>
            </a:r>
            <a:endParaRPr lang="en-US" sz="1875" b="1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9FBFD-12DE-20DF-3E32-C8A4D28587DD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6</a:t>
            </a:r>
            <a:endParaRPr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880DE1C-4B86-F5E3-76ED-79E54E67D295}"/>
              </a:ext>
            </a:extLst>
          </p:cNvPr>
          <p:cNvSpPr txBox="1"/>
          <p:nvPr/>
        </p:nvSpPr>
        <p:spPr>
          <a:xfrm>
            <a:off x="514783" y="1210381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2523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/>
              <p:nvPr/>
            </p:nvSpPr>
            <p:spPr>
              <a:xfrm>
                <a:off x="624455" y="1503691"/>
                <a:ext cx="7481208" cy="38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d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1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// d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=&gt; a</a:t>
                </a:r>
                <a14:m>
                  <m:oMath xmlns:m="http://schemas.openxmlformats.org/officeDocument/2006/math">
                    <m:r>
                      <a:rPr lang="tr-TR" sz="1875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 ?</a:t>
                </a:r>
              </a:p>
            </p:txBody>
          </p:sp>
        </mc:Choice>
        <mc:Fallback xmlns="">
          <p:sp>
            <p:nvSpPr>
              <p:cNvPr id="29" name="Metin kutusu 28">
                <a:extLst>
                  <a:ext uri="{FF2B5EF4-FFF2-40B4-BE49-F238E27FC236}">
                    <a16:creationId xmlns:a16="http://schemas.microsoft.com/office/drawing/2014/main" id="{09DEDA21-8E15-59EA-BEF3-37FF7F7E8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55" y="1503691"/>
                <a:ext cx="7481208" cy="380873"/>
              </a:xfrm>
              <a:prstGeom prst="rect">
                <a:avLst/>
              </a:prstGeom>
              <a:blipFill>
                <a:blip r:embed="rId2"/>
                <a:stretch>
                  <a:fillRect l="-733" t="-8065" b="-258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5B2DD262-E00C-0101-CF55-339E9C47BEDF}"/>
              </a:ext>
            </a:extLst>
          </p:cNvPr>
          <p:cNvCxnSpPr>
            <a:cxnSpLocks/>
          </p:cNvCxnSpPr>
          <p:nvPr/>
        </p:nvCxnSpPr>
        <p:spPr>
          <a:xfrm>
            <a:off x="5145407" y="4824545"/>
            <a:ext cx="2924175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86F7667A-B398-AD0C-6EDC-8E4A301FEC07}"/>
              </a:ext>
            </a:extLst>
          </p:cNvPr>
          <p:cNvSpPr txBox="1"/>
          <p:nvPr/>
        </p:nvSpPr>
        <p:spPr>
          <a:xfrm>
            <a:off x="8163578" y="4547280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42FAB9B0-DEF5-FA0F-9A5D-2B4B2608C76B}"/>
              </a:ext>
            </a:extLst>
          </p:cNvPr>
          <p:cNvCxnSpPr>
            <a:cxnSpLocks/>
          </p:cNvCxnSpPr>
          <p:nvPr/>
        </p:nvCxnSpPr>
        <p:spPr>
          <a:xfrm>
            <a:off x="952500" y="3765218"/>
            <a:ext cx="2361304" cy="0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85422437-B6CA-6A21-C7E5-DC75D54B1F11}"/>
              </a:ext>
            </a:extLst>
          </p:cNvPr>
          <p:cNvSpPr txBox="1"/>
          <p:nvPr/>
        </p:nvSpPr>
        <p:spPr>
          <a:xfrm>
            <a:off x="461352" y="3505237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85CC8C5D-C2BB-96FA-D719-A3280920476E}"/>
              </a:ext>
            </a:extLst>
          </p:cNvPr>
          <p:cNvCxnSpPr>
            <a:cxnSpLocks/>
          </p:cNvCxnSpPr>
          <p:nvPr/>
        </p:nvCxnSpPr>
        <p:spPr>
          <a:xfrm flipV="1">
            <a:off x="3313804" y="2692561"/>
            <a:ext cx="684791" cy="1072658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A9FA1256-D88B-C4E4-77BC-1DE7D53BBCCD}"/>
              </a:ext>
            </a:extLst>
          </p:cNvPr>
          <p:cNvSpPr/>
          <p:nvPr/>
        </p:nvSpPr>
        <p:spPr>
          <a:xfrm>
            <a:off x="3122862" y="3628945"/>
            <a:ext cx="235324" cy="16808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5899C4D-4E98-EF2A-5F22-082141ED2001}"/>
              </a:ext>
            </a:extLst>
          </p:cNvPr>
          <p:cNvSpPr/>
          <p:nvPr/>
        </p:nvSpPr>
        <p:spPr>
          <a:xfrm>
            <a:off x="3877896" y="2742531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D408E86-2D9A-B133-2658-12B18ED2B78A}"/>
              </a:ext>
            </a:extLst>
          </p:cNvPr>
          <p:cNvSpPr/>
          <p:nvPr/>
        </p:nvSpPr>
        <p:spPr>
          <a:xfrm>
            <a:off x="5121741" y="4656461"/>
            <a:ext cx="235324" cy="16808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87F74F15-B561-35E6-AFEB-87A89E59D6EA}"/>
              </a:ext>
            </a:extLst>
          </p:cNvPr>
          <p:cNvSpPr txBox="1"/>
          <p:nvPr/>
        </p:nvSpPr>
        <p:spPr>
          <a:xfrm>
            <a:off x="5199964" y="4357497"/>
            <a:ext cx="50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150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3D8D1980-F7CB-BF3A-6BDE-AD96068C7085}"/>
              </a:ext>
            </a:extLst>
          </p:cNvPr>
          <p:cNvSpPr txBox="1"/>
          <p:nvPr/>
        </p:nvSpPr>
        <p:spPr>
          <a:xfrm>
            <a:off x="3826237" y="2971574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80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BDD3F6D4-AE6C-1502-4F42-77401925EC65}"/>
              </a:ext>
            </a:extLst>
          </p:cNvPr>
          <p:cNvSpPr txBox="1"/>
          <p:nvPr/>
        </p:nvSpPr>
        <p:spPr>
          <a:xfrm>
            <a:off x="3007881" y="3428204"/>
            <a:ext cx="5602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a</a:t>
            </a:r>
            <a:endParaRPr lang="en-US" sz="1350" b="1" baseline="30000" dirty="0"/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2D47A27F-8CDC-2E8D-A417-17B5C887E106}"/>
              </a:ext>
            </a:extLst>
          </p:cNvPr>
          <p:cNvCxnSpPr>
            <a:cxnSpLocks/>
          </p:cNvCxnSpPr>
          <p:nvPr/>
        </p:nvCxnSpPr>
        <p:spPr>
          <a:xfrm flipH="1" flipV="1">
            <a:off x="3998595" y="2673034"/>
            <a:ext cx="1146812" cy="2173475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065EA83-AC68-4056-C8DB-EB84A8068CE5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56748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5B2DD262-E00C-0101-CF55-339E9C47BEDF}"/>
              </a:ext>
            </a:extLst>
          </p:cNvPr>
          <p:cNvCxnSpPr>
            <a:cxnSpLocks/>
          </p:cNvCxnSpPr>
          <p:nvPr/>
        </p:nvCxnSpPr>
        <p:spPr>
          <a:xfrm>
            <a:off x="5145407" y="4824545"/>
            <a:ext cx="2924175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86F7667A-B398-AD0C-6EDC-8E4A301FEC07}"/>
              </a:ext>
            </a:extLst>
          </p:cNvPr>
          <p:cNvSpPr txBox="1"/>
          <p:nvPr/>
        </p:nvSpPr>
        <p:spPr>
          <a:xfrm>
            <a:off x="8163578" y="4547280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42FAB9B0-DEF5-FA0F-9A5D-2B4B2608C76B}"/>
              </a:ext>
            </a:extLst>
          </p:cNvPr>
          <p:cNvCxnSpPr>
            <a:cxnSpLocks/>
          </p:cNvCxnSpPr>
          <p:nvPr/>
        </p:nvCxnSpPr>
        <p:spPr>
          <a:xfrm>
            <a:off x="952500" y="3765218"/>
            <a:ext cx="2361304" cy="0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85422437-B6CA-6A21-C7E5-DC75D54B1F11}"/>
              </a:ext>
            </a:extLst>
          </p:cNvPr>
          <p:cNvSpPr txBox="1"/>
          <p:nvPr/>
        </p:nvSpPr>
        <p:spPr>
          <a:xfrm>
            <a:off x="461352" y="3505237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85CC8C5D-C2BB-96FA-D719-A3280920476E}"/>
              </a:ext>
            </a:extLst>
          </p:cNvPr>
          <p:cNvCxnSpPr>
            <a:cxnSpLocks/>
          </p:cNvCxnSpPr>
          <p:nvPr/>
        </p:nvCxnSpPr>
        <p:spPr>
          <a:xfrm flipV="1">
            <a:off x="3313804" y="2692561"/>
            <a:ext cx="684791" cy="1072658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A9FA1256-D88B-C4E4-77BC-1DE7D53BBCCD}"/>
              </a:ext>
            </a:extLst>
          </p:cNvPr>
          <p:cNvSpPr/>
          <p:nvPr/>
        </p:nvSpPr>
        <p:spPr>
          <a:xfrm>
            <a:off x="3122862" y="3628945"/>
            <a:ext cx="235324" cy="16808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5899C4D-4E98-EF2A-5F22-082141ED2001}"/>
              </a:ext>
            </a:extLst>
          </p:cNvPr>
          <p:cNvSpPr/>
          <p:nvPr/>
        </p:nvSpPr>
        <p:spPr>
          <a:xfrm>
            <a:off x="3877896" y="2742531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D408E86-2D9A-B133-2658-12B18ED2B78A}"/>
              </a:ext>
            </a:extLst>
          </p:cNvPr>
          <p:cNvSpPr/>
          <p:nvPr/>
        </p:nvSpPr>
        <p:spPr>
          <a:xfrm>
            <a:off x="5121741" y="4656461"/>
            <a:ext cx="235324" cy="16808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87F74F15-B561-35E6-AFEB-87A89E59D6EA}"/>
              </a:ext>
            </a:extLst>
          </p:cNvPr>
          <p:cNvSpPr txBox="1"/>
          <p:nvPr/>
        </p:nvSpPr>
        <p:spPr>
          <a:xfrm>
            <a:off x="5199964" y="4357497"/>
            <a:ext cx="50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150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3D8D1980-F7CB-BF3A-6BDE-AD96068C7085}"/>
              </a:ext>
            </a:extLst>
          </p:cNvPr>
          <p:cNvSpPr txBox="1"/>
          <p:nvPr/>
        </p:nvSpPr>
        <p:spPr>
          <a:xfrm>
            <a:off x="3826237" y="2971574"/>
            <a:ext cx="4187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80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BDD3F6D4-AE6C-1502-4F42-77401925EC65}"/>
              </a:ext>
            </a:extLst>
          </p:cNvPr>
          <p:cNvSpPr txBox="1"/>
          <p:nvPr/>
        </p:nvSpPr>
        <p:spPr>
          <a:xfrm>
            <a:off x="3044621" y="3355197"/>
            <a:ext cx="5602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b="1" dirty="0"/>
              <a:t>a</a:t>
            </a:r>
            <a:endParaRPr lang="en-US" sz="1500" b="1" baseline="30000" dirty="0"/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2D47A27F-8CDC-2E8D-A417-17B5C887E106}"/>
              </a:ext>
            </a:extLst>
          </p:cNvPr>
          <p:cNvCxnSpPr>
            <a:cxnSpLocks/>
          </p:cNvCxnSpPr>
          <p:nvPr/>
        </p:nvCxnSpPr>
        <p:spPr>
          <a:xfrm flipH="1" flipV="1">
            <a:off x="3998595" y="2673034"/>
            <a:ext cx="1146812" cy="2173475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1BC26A58-7360-D928-A8F0-A21C210903E2}"/>
              </a:ext>
            </a:extLst>
          </p:cNvPr>
          <p:cNvCxnSpPr>
            <a:cxnSpLocks/>
          </p:cNvCxnSpPr>
          <p:nvPr/>
        </p:nvCxnSpPr>
        <p:spPr>
          <a:xfrm>
            <a:off x="980424" y="2673034"/>
            <a:ext cx="6959616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63CA9405-7523-E70D-2EDD-18857150D32F}"/>
              </a:ext>
            </a:extLst>
          </p:cNvPr>
          <p:cNvSpPr txBox="1"/>
          <p:nvPr/>
        </p:nvSpPr>
        <p:spPr>
          <a:xfrm>
            <a:off x="7927800" y="2428105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3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243CB95-56B5-0677-3464-0E7D1060B271}"/>
              </a:ext>
            </a:extLst>
          </p:cNvPr>
          <p:cNvSpPr/>
          <p:nvPr/>
        </p:nvSpPr>
        <p:spPr>
          <a:xfrm>
            <a:off x="4304990" y="3584162"/>
            <a:ext cx="235324" cy="16808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9297D117-4292-EDA5-B8FF-FAEFD66FF544}"/>
              </a:ext>
            </a:extLst>
          </p:cNvPr>
          <p:cNvSpPr txBox="1"/>
          <p:nvPr/>
        </p:nvSpPr>
        <p:spPr>
          <a:xfrm>
            <a:off x="4001252" y="3488219"/>
            <a:ext cx="4842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30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EE65623-8DD6-43B7-9E9F-2520A26F4A7D}"/>
              </a:ext>
            </a:extLst>
          </p:cNvPr>
          <p:cNvSpPr/>
          <p:nvPr/>
        </p:nvSpPr>
        <p:spPr>
          <a:xfrm>
            <a:off x="3381996" y="3583396"/>
            <a:ext cx="235324" cy="16808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DDF25C99-EB5F-9C01-E321-EDE3A7B132B9}"/>
              </a:ext>
            </a:extLst>
          </p:cNvPr>
          <p:cNvSpPr txBox="1"/>
          <p:nvPr/>
        </p:nvSpPr>
        <p:spPr>
          <a:xfrm>
            <a:off x="3529243" y="3415471"/>
            <a:ext cx="39588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70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17" name="Açıklama Balonu: Bükülü Çizgi 16">
            <a:extLst>
              <a:ext uri="{FF2B5EF4-FFF2-40B4-BE49-F238E27FC236}">
                <a16:creationId xmlns:a16="http://schemas.microsoft.com/office/drawing/2014/main" id="{7027E712-B021-9E51-9996-DA57FE76F106}"/>
              </a:ext>
            </a:extLst>
          </p:cNvPr>
          <p:cNvSpPr/>
          <p:nvPr/>
        </p:nvSpPr>
        <p:spPr>
          <a:xfrm>
            <a:off x="5202496" y="3012180"/>
            <a:ext cx="1429436" cy="2863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05477"/>
              <a:gd name="adj6" fmla="val -5255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50" b="1" dirty="0"/>
              <a:t>1) 180-150=30</a:t>
            </a:r>
            <a:endParaRPr lang="en-US" sz="1350" b="1" dirty="0"/>
          </a:p>
        </p:txBody>
      </p:sp>
      <p:sp>
        <p:nvSpPr>
          <p:cNvPr id="19" name="Açıklama Balonu: Bükülü Çizgi 18">
            <a:extLst>
              <a:ext uri="{FF2B5EF4-FFF2-40B4-BE49-F238E27FC236}">
                <a16:creationId xmlns:a16="http://schemas.microsoft.com/office/drawing/2014/main" id="{AAF83541-9370-AC72-ABDA-DB2A00DFF66D}"/>
              </a:ext>
            </a:extLst>
          </p:cNvPr>
          <p:cNvSpPr/>
          <p:nvPr/>
        </p:nvSpPr>
        <p:spPr>
          <a:xfrm>
            <a:off x="2083027" y="2855097"/>
            <a:ext cx="1604231" cy="273087"/>
          </a:xfrm>
          <a:prstGeom prst="borderCallout2">
            <a:avLst>
              <a:gd name="adj1" fmla="val 105876"/>
              <a:gd name="adj2" fmla="val 47939"/>
              <a:gd name="adj3" fmla="val 100751"/>
              <a:gd name="adj4" fmla="val 48765"/>
              <a:gd name="adj5" fmla="val 288414"/>
              <a:gd name="adj6" fmla="val 83010"/>
            </a:avLst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50" b="1" dirty="0">
                <a:solidFill>
                  <a:schemeClr val="tx1"/>
                </a:solidFill>
              </a:rPr>
              <a:t>2) 180-(80+30)=70</a:t>
            </a:r>
            <a:endParaRPr lang="en-US" sz="1350" b="1" dirty="0">
              <a:solidFill>
                <a:schemeClr val="tx1"/>
              </a:solidFill>
            </a:endParaRPr>
          </a:p>
        </p:txBody>
      </p:sp>
      <p:sp>
        <p:nvSpPr>
          <p:cNvPr id="21" name="Açıklama Balonu: Bükülü Çizgi 20">
            <a:extLst>
              <a:ext uri="{FF2B5EF4-FFF2-40B4-BE49-F238E27FC236}">
                <a16:creationId xmlns:a16="http://schemas.microsoft.com/office/drawing/2014/main" id="{56509953-1CC7-6D1B-9DA5-098545D09FB1}"/>
              </a:ext>
            </a:extLst>
          </p:cNvPr>
          <p:cNvSpPr/>
          <p:nvPr/>
        </p:nvSpPr>
        <p:spPr>
          <a:xfrm>
            <a:off x="2650197" y="4194125"/>
            <a:ext cx="1560867" cy="341958"/>
          </a:xfrm>
          <a:prstGeom prst="borderCallout2">
            <a:avLst>
              <a:gd name="adj1" fmla="val -22179"/>
              <a:gd name="adj2" fmla="val 40087"/>
              <a:gd name="adj3" fmla="val -13993"/>
              <a:gd name="adj4" fmla="val 39376"/>
              <a:gd name="adj5" fmla="val -128946"/>
              <a:gd name="adj6" fmla="val 38088"/>
            </a:avLst>
          </a:prstGeom>
          <a:solidFill>
            <a:srgbClr val="C0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350" b="1" dirty="0"/>
              <a:t>3) a=180-70=110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cxnSp>
        <p:nvCxnSpPr>
          <p:cNvPr id="8" name="Düz Ok Bağlayıcısı 1">
            <a:extLst>
              <a:ext uri="{FF2B5EF4-FFF2-40B4-BE49-F238E27FC236}">
                <a16:creationId xmlns:a16="http://schemas.microsoft.com/office/drawing/2014/main" id="{B0E35FE1-CC90-7BAD-9B42-949AF8B2639D}"/>
              </a:ext>
            </a:extLst>
          </p:cNvPr>
          <p:cNvCxnSpPr>
            <a:cxnSpLocks/>
          </p:cNvCxnSpPr>
          <p:nvPr/>
        </p:nvCxnSpPr>
        <p:spPr>
          <a:xfrm>
            <a:off x="952500" y="4831161"/>
            <a:ext cx="4192907" cy="15349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">
            <a:extLst>
              <a:ext uri="{FF2B5EF4-FFF2-40B4-BE49-F238E27FC236}">
                <a16:creationId xmlns:a16="http://schemas.microsoft.com/office/drawing/2014/main" id="{E05FF517-7AA8-F4D5-A8E0-0B0454ED131B}"/>
              </a:ext>
            </a:extLst>
          </p:cNvPr>
          <p:cNvCxnSpPr>
            <a:cxnSpLocks/>
            <a:stCxn id="46" idx="5"/>
          </p:cNvCxnSpPr>
          <p:nvPr/>
        </p:nvCxnSpPr>
        <p:spPr>
          <a:xfrm flipV="1">
            <a:off x="3323724" y="3765218"/>
            <a:ext cx="4664263" cy="7196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BD848A07-04D3-E326-6913-ADECC5627D18}"/>
              </a:ext>
            </a:extLst>
          </p:cNvPr>
          <p:cNvSpPr/>
          <p:nvPr/>
        </p:nvSpPr>
        <p:spPr>
          <a:xfrm>
            <a:off x="4386026" y="3790066"/>
            <a:ext cx="235324" cy="16808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85FC109-3F91-C4C3-5459-482BB198CC99}"/>
              </a:ext>
            </a:extLst>
          </p:cNvPr>
          <p:cNvSpPr/>
          <p:nvPr/>
        </p:nvSpPr>
        <p:spPr>
          <a:xfrm>
            <a:off x="4544151" y="3583459"/>
            <a:ext cx="235324" cy="16808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Metin kutusu 48">
            <a:extLst>
              <a:ext uri="{FF2B5EF4-FFF2-40B4-BE49-F238E27FC236}">
                <a16:creationId xmlns:a16="http://schemas.microsoft.com/office/drawing/2014/main" id="{B0DABAF0-79A3-1C94-0678-C726801DE042}"/>
              </a:ext>
            </a:extLst>
          </p:cNvPr>
          <p:cNvSpPr txBox="1"/>
          <p:nvPr/>
        </p:nvSpPr>
        <p:spPr>
          <a:xfrm>
            <a:off x="4191650" y="3947114"/>
            <a:ext cx="50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150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24" name="Metin kutusu 48">
            <a:extLst>
              <a:ext uri="{FF2B5EF4-FFF2-40B4-BE49-F238E27FC236}">
                <a16:creationId xmlns:a16="http://schemas.microsoft.com/office/drawing/2014/main" id="{B58BA965-8CC3-ADE8-41EB-D61924F71FF2}"/>
              </a:ext>
            </a:extLst>
          </p:cNvPr>
          <p:cNvSpPr txBox="1"/>
          <p:nvPr/>
        </p:nvSpPr>
        <p:spPr>
          <a:xfrm>
            <a:off x="4782132" y="3473180"/>
            <a:ext cx="506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150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E2147533-2C7E-91DF-3C58-1BE9D6007D8B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7</a:t>
            </a:r>
            <a:endParaRPr dirty="0"/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C8F214A6-5588-7682-75A7-02DE233453A1}"/>
              </a:ext>
            </a:extLst>
          </p:cNvPr>
          <p:cNvSpPr txBox="1"/>
          <p:nvPr/>
        </p:nvSpPr>
        <p:spPr>
          <a:xfrm>
            <a:off x="548882" y="1228350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2026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885552" y="1814514"/>
            <a:ext cx="748120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d</a:t>
            </a:r>
            <a:r>
              <a:rPr lang="tr-TR" sz="1875" b="1" baseline="-25000" dirty="0"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// d</a:t>
            </a:r>
            <a:r>
              <a:rPr lang="tr-TR" sz="1875" b="1" baseline="-25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, d</a:t>
            </a:r>
            <a:r>
              <a:rPr lang="tr-TR" sz="1875" b="1" baseline="-25000" dirty="0">
                <a:latin typeface="Arial Black" panose="020B0A04020102020204" pitchFamily="34" charset="0"/>
                <a:cs typeface="Arial" panose="020B0604020202020204" pitchFamily="34" charset="0"/>
              </a:rPr>
              <a:t>3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// d</a:t>
            </a:r>
            <a:r>
              <a:rPr lang="tr-TR" sz="1875" b="1" baseline="-25000" dirty="0">
                <a:latin typeface="Arial Black" panose="020B0A04020102020204" pitchFamily="34" charset="0"/>
                <a:cs typeface="Arial" panose="020B0604020202020204" pitchFamily="34" charset="0"/>
              </a:rPr>
              <a:t>4 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ise a=? </a:t>
            </a:r>
          </a:p>
        </p:txBody>
      </p:sp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5B2DD262-E00C-0101-CF55-339E9C47BEDF}"/>
              </a:ext>
            </a:extLst>
          </p:cNvPr>
          <p:cNvCxnSpPr>
            <a:cxnSpLocks/>
          </p:cNvCxnSpPr>
          <p:nvPr/>
        </p:nvCxnSpPr>
        <p:spPr>
          <a:xfrm>
            <a:off x="3854940" y="3512858"/>
            <a:ext cx="3815158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86F7667A-B398-AD0C-6EDC-8E4A301FEC07}"/>
              </a:ext>
            </a:extLst>
          </p:cNvPr>
          <p:cNvSpPr txBox="1"/>
          <p:nvPr/>
        </p:nvSpPr>
        <p:spPr>
          <a:xfrm>
            <a:off x="2102248" y="2448279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42FAB9B0-DEF5-FA0F-9A5D-2B4B2608C76B}"/>
              </a:ext>
            </a:extLst>
          </p:cNvPr>
          <p:cNvCxnSpPr>
            <a:cxnSpLocks/>
          </p:cNvCxnSpPr>
          <p:nvPr/>
        </p:nvCxnSpPr>
        <p:spPr>
          <a:xfrm>
            <a:off x="2619942" y="2677782"/>
            <a:ext cx="3841818" cy="22398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85422437-B6CA-6A21-C7E5-DC75D54B1F11}"/>
              </a:ext>
            </a:extLst>
          </p:cNvPr>
          <p:cNvSpPr txBox="1"/>
          <p:nvPr/>
        </p:nvSpPr>
        <p:spPr>
          <a:xfrm>
            <a:off x="7754573" y="3272317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85CC8C5D-C2BB-96FA-D719-A3280920476E}"/>
              </a:ext>
            </a:extLst>
          </p:cNvPr>
          <p:cNvCxnSpPr>
            <a:cxnSpLocks/>
          </p:cNvCxnSpPr>
          <p:nvPr/>
        </p:nvCxnSpPr>
        <p:spPr>
          <a:xfrm flipV="1">
            <a:off x="4981246" y="2688981"/>
            <a:ext cx="1439825" cy="2420229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A9FA1256-D88B-C4E4-77BC-1DE7D53BBCCD}"/>
              </a:ext>
            </a:extLst>
          </p:cNvPr>
          <p:cNvSpPr/>
          <p:nvPr/>
        </p:nvSpPr>
        <p:spPr>
          <a:xfrm>
            <a:off x="3793571" y="3533954"/>
            <a:ext cx="235324" cy="16808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5899C4D-4E98-EF2A-5F22-082141ED2001}"/>
              </a:ext>
            </a:extLst>
          </p:cNvPr>
          <p:cNvSpPr/>
          <p:nvPr/>
        </p:nvSpPr>
        <p:spPr>
          <a:xfrm>
            <a:off x="6131554" y="2697289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87F74F15-B561-35E6-AFEB-87A89E59D6EA}"/>
              </a:ext>
            </a:extLst>
          </p:cNvPr>
          <p:cNvSpPr txBox="1"/>
          <p:nvPr/>
        </p:nvSpPr>
        <p:spPr>
          <a:xfrm>
            <a:off x="3975363" y="3628436"/>
            <a:ext cx="6447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6a-40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3D8D1980-F7CB-BF3A-6BDE-AD96068C7085}"/>
              </a:ext>
            </a:extLst>
          </p:cNvPr>
          <p:cNvSpPr txBox="1"/>
          <p:nvPr/>
        </p:nvSpPr>
        <p:spPr>
          <a:xfrm>
            <a:off x="5545248" y="2725278"/>
            <a:ext cx="7773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2a+20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703EB842-6B82-F38D-D543-7D4C371C2FC0}"/>
              </a:ext>
            </a:extLst>
          </p:cNvPr>
          <p:cNvCxnSpPr>
            <a:cxnSpLocks/>
          </p:cNvCxnSpPr>
          <p:nvPr/>
        </p:nvCxnSpPr>
        <p:spPr>
          <a:xfrm flipV="1">
            <a:off x="2702584" y="3480066"/>
            <a:ext cx="1188304" cy="1870673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C1933530-A9DF-4D69-AB0D-0A8B7CCF63FA}"/>
              </a:ext>
            </a:extLst>
          </p:cNvPr>
          <p:cNvSpPr txBox="1"/>
          <p:nvPr/>
        </p:nvSpPr>
        <p:spPr>
          <a:xfrm>
            <a:off x="5138884" y="5017800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3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113AB748-C058-EE55-1C87-4CCEA925CEF5}"/>
              </a:ext>
            </a:extLst>
          </p:cNvPr>
          <p:cNvSpPr txBox="1"/>
          <p:nvPr/>
        </p:nvSpPr>
        <p:spPr>
          <a:xfrm>
            <a:off x="2711836" y="5142989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4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EF0111-EDF1-142D-9877-E0F5635F3D50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44155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etin kutusu 28">
            <a:extLst>
              <a:ext uri="{FF2B5EF4-FFF2-40B4-BE49-F238E27FC236}">
                <a16:creationId xmlns:a16="http://schemas.microsoft.com/office/drawing/2014/main" id="{09DEDA21-8E15-59EA-BEF3-37FF7F7E874E}"/>
              </a:ext>
            </a:extLst>
          </p:cNvPr>
          <p:cNvSpPr txBox="1"/>
          <p:nvPr/>
        </p:nvSpPr>
        <p:spPr>
          <a:xfrm>
            <a:off x="885552" y="1814514"/>
            <a:ext cx="7481208" cy="153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6a – 40 + 2a + 20=180</a:t>
            </a:r>
          </a:p>
          <a:p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8a=200</a:t>
            </a:r>
          </a:p>
          <a:p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a=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25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</p:txBody>
      </p:sp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5B2DD262-E00C-0101-CF55-339E9C47BEDF}"/>
              </a:ext>
            </a:extLst>
          </p:cNvPr>
          <p:cNvCxnSpPr>
            <a:cxnSpLocks/>
          </p:cNvCxnSpPr>
          <p:nvPr/>
        </p:nvCxnSpPr>
        <p:spPr>
          <a:xfrm>
            <a:off x="4502640" y="3512858"/>
            <a:ext cx="3815158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86F7667A-B398-AD0C-6EDC-8E4A301FEC07}"/>
              </a:ext>
            </a:extLst>
          </p:cNvPr>
          <p:cNvSpPr txBox="1"/>
          <p:nvPr/>
        </p:nvSpPr>
        <p:spPr>
          <a:xfrm>
            <a:off x="2807085" y="2454673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2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42FAB9B0-DEF5-FA0F-9A5D-2B4B2608C76B}"/>
              </a:ext>
            </a:extLst>
          </p:cNvPr>
          <p:cNvCxnSpPr>
            <a:cxnSpLocks/>
          </p:cNvCxnSpPr>
          <p:nvPr/>
        </p:nvCxnSpPr>
        <p:spPr>
          <a:xfrm>
            <a:off x="3267642" y="2677782"/>
            <a:ext cx="3841818" cy="22398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85422437-B6CA-6A21-C7E5-DC75D54B1F11}"/>
              </a:ext>
            </a:extLst>
          </p:cNvPr>
          <p:cNvSpPr txBox="1"/>
          <p:nvPr/>
        </p:nvSpPr>
        <p:spPr>
          <a:xfrm>
            <a:off x="8261721" y="3286540"/>
            <a:ext cx="5190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1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85CC8C5D-C2BB-96FA-D719-A3280920476E}"/>
              </a:ext>
            </a:extLst>
          </p:cNvPr>
          <p:cNvCxnSpPr>
            <a:cxnSpLocks/>
          </p:cNvCxnSpPr>
          <p:nvPr/>
        </p:nvCxnSpPr>
        <p:spPr>
          <a:xfrm flipV="1">
            <a:off x="5628946" y="2688981"/>
            <a:ext cx="1439825" cy="2420229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A9FA1256-D88B-C4E4-77BC-1DE7D53BBCCD}"/>
              </a:ext>
            </a:extLst>
          </p:cNvPr>
          <p:cNvSpPr/>
          <p:nvPr/>
        </p:nvSpPr>
        <p:spPr>
          <a:xfrm>
            <a:off x="4441271" y="3533954"/>
            <a:ext cx="235324" cy="16808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5899C4D-4E98-EF2A-5F22-082141ED2001}"/>
              </a:ext>
            </a:extLst>
          </p:cNvPr>
          <p:cNvSpPr/>
          <p:nvPr/>
        </p:nvSpPr>
        <p:spPr>
          <a:xfrm>
            <a:off x="6779254" y="2697289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87F74F15-B561-35E6-AFEB-87A89E59D6EA}"/>
              </a:ext>
            </a:extLst>
          </p:cNvPr>
          <p:cNvSpPr txBox="1"/>
          <p:nvPr/>
        </p:nvSpPr>
        <p:spPr>
          <a:xfrm>
            <a:off x="4623063" y="3628436"/>
            <a:ext cx="6447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/>
              <a:t>6a-40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3D8D1980-F7CB-BF3A-6BDE-AD96068C7085}"/>
              </a:ext>
            </a:extLst>
          </p:cNvPr>
          <p:cNvSpPr txBox="1"/>
          <p:nvPr/>
        </p:nvSpPr>
        <p:spPr>
          <a:xfrm>
            <a:off x="6192948" y="2725278"/>
            <a:ext cx="7773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2a+20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703EB842-6B82-F38D-D543-7D4C371C2FC0}"/>
              </a:ext>
            </a:extLst>
          </p:cNvPr>
          <p:cNvCxnSpPr>
            <a:cxnSpLocks/>
          </p:cNvCxnSpPr>
          <p:nvPr/>
        </p:nvCxnSpPr>
        <p:spPr>
          <a:xfrm flipV="1">
            <a:off x="3350284" y="3480066"/>
            <a:ext cx="1188304" cy="1870673"/>
          </a:xfrm>
          <a:prstGeom prst="straightConnector1">
            <a:avLst/>
          </a:prstGeom>
          <a:ln w="57150">
            <a:headEnd type="stealth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C1933530-A9DF-4D69-AB0D-0A8B7CCF63FA}"/>
              </a:ext>
            </a:extLst>
          </p:cNvPr>
          <p:cNvSpPr txBox="1"/>
          <p:nvPr/>
        </p:nvSpPr>
        <p:spPr>
          <a:xfrm>
            <a:off x="5786584" y="5017800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3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113AB748-C058-EE55-1C87-4CCEA925CEF5}"/>
              </a:ext>
            </a:extLst>
          </p:cNvPr>
          <p:cNvSpPr txBox="1"/>
          <p:nvPr/>
        </p:nvSpPr>
        <p:spPr>
          <a:xfrm>
            <a:off x="2943920" y="5142989"/>
            <a:ext cx="40636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rgbClr val="0070C0"/>
                </a:solidFill>
              </a:rPr>
              <a:t>d</a:t>
            </a:r>
            <a:r>
              <a:rPr lang="tr-TR" sz="2250" b="1" baseline="-25000" dirty="0">
                <a:solidFill>
                  <a:srgbClr val="0070C0"/>
                </a:solidFill>
              </a:rPr>
              <a:t>4</a:t>
            </a:r>
            <a:endParaRPr lang="en-US" sz="2250" b="1" baseline="-25000" dirty="0">
              <a:solidFill>
                <a:srgbClr val="0070C0"/>
              </a:solidFill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4D0503D5-FFEB-79D7-60AE-CC787AB918EF}"/>
              </a:ext>
            </a:extLst>
          </p:cNvPr>
          <p:cNvSpPr txBox="1"/>
          <p:nvPr/>
        </p:nvSpPr>
        <p:spPr>
          <a:xfrm>
            <a:off x="5717754" y="3580537"/>
            <a:ext cx="7773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2a+20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087571-98A6-C363-CDB7-DC8FBCB153B5}"/>
              </a:ext>
            </a:extLst>
          </p:cNvPr>
          <p:cNvSpPr/>
          <p:nvPr/>
        </p:nvSpPr>
        <p:spPr>
          <a:xfrm>
            <a:off x="6320280" y="3507608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C0DF72B-F4F4-4D8F-F397-552A58F8CFC9}"/>
              </a:ext>
            </a:extLst>
          </p:cNvPr>
          <p:cNvSpPr/>
          <p:nvPr/>
        </p:nvSpPr>
        <p:spPr>
          <a:xfrm>
            <a:off x="6576863" y="3365870"/>
            <a:ext cx="235324" cy="1680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F6A8082-7C10-4E60-A9F5-9FEEE75BD16F}"/>
              </a:ext>
            </a:extLst>
          </p:cNvPr>
          <p:cNvSpPr txBox="1"/>
          <p:nvPr/>
        </p:nvSpPr>
        <p:spPr>
          <a:xfrm>
            <a:off x="6821621" y="3190611"/>
            <a:ext cx="7773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b="1" dirty="0"/>
              <a:t>2a+20</a:t>
            </a:r>
            <a:r>
              <a:rPr lang="tr-TR" sz="1350" b="1" baseline="30000" dirty="0"/>
              <a:t>0</a:t>
            </a:r>
            <a:endParaRPr lang="en-US" sz="1350" b="1" baseline="30000" dirty="0"/>
          </a:p>
        </p:txBody>
      </p:sp>
      <p:cxnSp>
        <p:nvCxnSpPr>
          <p:cNvPr id="11" name="Düz Ok Bağlayıcısı 1">
            <a:extLst>
              <a:ext uri="{FF2B5EF4-FFF2-40B4-BE49-F238E27FC236}">
                <a16:creationId xmlns:a16="http://schemas.microsoft.com/office/drawing/2014/main" id="{EAC0816A-206F-0821-70DD-AD7963BE00B4}"/>
              </a:ext>
            </a:extLst>
          </p:cNvPr>
          <p:cNvCxnSpPr>
            <a:cxnSpLocks/>
          </p:cNvCxnSpPr>
          <p:nvPr/>
        </p:nvCxnSpPr>
        <p:spPr>
          <a:xfrm>
            <a:off x="7109460" y="2697289"/>
            <a:ext cx="1671334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4">
            <a:extLst>
              <a:ext uri="{FF2B5EF4-FFF2-40B4-BE49-F238E27FC236}">
                <a16:creationId xmlns:a16="http://schemas.microsoft.com/office/drawing/2014/main" id="{49A29109-6141-31FA-733B-2D099FFFFA72}"/>
              </a:ext>
            </a:extLst>
          </p:cNvPr>
          <p:cNvSpPr txBox="1"/>
          <p:nvPr/>
        </p:nvSpPr>
        <p:spPr>
          <a:xfrm>
            <a:off x="548882" y="1228350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9F12505D-BA1C-9712-AE47-9AD464679028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09092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BD8DE3E-0305-9C99-5867-DC1F399EEC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445" y="1757222"/>
          <a:ext cx="3377431" cy="2070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126160" imgH="1303200" progId="Paint.Picture">
                  <p:embed/>
                </p:oleObj>
              </mc:Choice>
              <mc:Fallback>
                <p:oleObj name="Bitmap Image" r:id="rId2" imgW="2126160" imgH="1303200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BD8DE3E-0305-9C99-5867-DC1F399EEC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8445" y="1757222"/>
                        <a:ext cx="3377431" cy="20708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28">
                <a:extLst>
                  <a:ext uri="{FF2B5EF4-FFF2-40B4-BE49-F238E27FC236}">
                    <a16:creationId xmlns:a16="http://schemas.microsoft.com/office/drawing/2014/main" id="{F6CF0115-927A-C8C6-F250-274A85FF598B}"/>
                  </a:ext>
                </a:extLst>
              </p:cNvPr>
              <p:cNvSpPr txBox="1"/>
              <p:nvPr/>
            </p:nvSpPr>
            <p:spPr>
              <a:xfrm>
                <a:off x="4003172" y="2036672"/>
                <a:ext cx="4900314" cy="1535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Yandaki şekildeki verilere göre </a:t>
                </a:r>
                <a14:m>
                  <m:oMath xmlns:m="http://schemas.openxmlformats.org/officeDocument/2006/math"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açısı kaç derecedir?</a:t>
                </a: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A)30 	B)35	C)40	D)45	E)Hiçbiri</a:t>
                </a:r>
              </a:p>
            </p:txBody>
          </p:sp>
        </mc:Choice>
        <mc:Fallback xmlns="">
          <p:sp>
            <p:nvSpPr>
              <p:cNvPr id="6" name="Metin kutusu 28">
                <a:extLst>
                  <a:ext uri="{FF2B5EF4-FFF2-40B4-BE49-F238E27FC236}">
                    <a16:creationId xmlns:a16="http://schemas.microsoft.com/office/drawing/2014/main" id="{F6CF0115-927A-C8C6-F250-274A85FF5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172" y="2036672"/>
                <a:ext cx="4900314" cy="1535036"/>
              </a:xfrm>
              <a:prstGeom prst="rect">
                <a:avLst/>
              </a:prstGeom>
              <a:blipFill>
                <a:blip r:embed="rId4"/>
                <a:stretch>
                  <a:fillRect l="-1119" t="-1984" b="-55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8">
            <a:extLst>
              <a:ext uri="{FF2B5EF4-FFF2-40B4-BE49-F238E27FC236}">
                <a16:creationId xmlns:a16="http://schemas.microsoft.com/office/drawing/2014/main" id="{7FF4E5F8-1BF7-AC20-12CA-EF228ED34DD2}"/>
              </a:ext>
            </a:extLst>
          </p:cNvPr>
          <p:cNvSpPr txBox="1"/>
          <p:nvPr/>
        </p:nvSpPr>
        <p:spPr>
          <a:xfrm>
            <a:off x="1458248" y="4320783"/>
            <a:ext cx="6862326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Cevap</a:t>
            </a:r>
            <a:r>
              <a:rPr lang="en-US" sz="1875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 HİÇBİRİ </a:t>
            </a:r>
          </a:p>
          <a:p>
            <a:endParaRPr lang="en-US" sz="1875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n-US" sz="1875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Çünkü</a:t>
            </a:r>
            <a:r>
              <a:rPr lang="en-US" sz="1875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75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bir</a:t>
            </a:r>
            <a:r>
              <a:rPr lang="en-US" sz="1875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75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paralellikten</a:t>
            </a:r>
            <a:r>
              <a:rPr lang="en-US" sz="1875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75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bahsedilmemiş</a:t>
            </a:r>
            <a:r>
              <a:rPr lang="en-US" sz="1875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!</a:t>
            </a:r>
            <a:endParaRPr lang="tr-TR" sz="1875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906DE855-0787-2C34-56FD-B8D9EFDEA93E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9</a:t>
            </a:r>
            <a:endParaRPr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AE678B49-ABAC-FCB2-4EA9-FBD4DB8E646A}"/>
              </a:ext>
            </a:extLst>
          </p:cNvPr>
          <p:cNvSpPr txBox="1"/>
          <p:nvPr/>
        </p:nvSpPr>
        <p:spPr>
          <a:xfrm>
            <a:off x="442300" y="3874373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5583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BD8DE3E-0305-9C99-5867-DC1F399EEC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445" y="1757222"/>
          <a:ext cx="3377431" cy="2070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126160" imgH="1303200" progId="Paint.Picture">
                  <p:embed/>
                </p:oleObj>
              </mc:Choice>
              <mc:Fallback>
                <p:oleObj name="Bitmap Image" r:id="rId2" imgW="2126160" imgH="1303200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BD8DE3E-0305-9C99-5867-DC1F399EEC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8445" y="1757222"/>
                        <a:ext cx="3377431" cy="20708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28">
                <a:extLst>
                  <a:ext uri="{FF2B5EF4-FFF2-40B4-BE49-F238E27FC236}">
                    <a16:creationId xmlns:a16="http://schemas.microsoft.com/office/drawing/2014/main" id="{F6CF0115-927A-C8C6-F250-274A85FF598B}"/>
                  </a:ext>
                </a:extLst>
              </p:cNvPr>
              <p:cNvSpPr txBox="1"/>
              <p:nvPr/>
            </p:nvSpPr>
            <p:spPr>
              <a:xfrm>
                <a:off x="4003172" y="2036672"/>
                <a:ext cx="4900314" cy="1535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[AB] // [DE] olduğuna göre yandaki şekildeki verilere göre </a:t>
                </a:r>
                <a14:m>
                  <m:oMath xmlns:m="http://schemas.openxmlformats.org/officeDocument/2006/math"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açısı kaç derecedir?</a:t>
                </a: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A)30 	B)35	C)40	D)45	E)50</a:t>
                </a:r>
              </a:p>
            </p:txBody>
          </p:sp>
        </mc:Choice>
        <mc:Fallback xmlns="">
          <p:sp>
            <p:nvSpPr>
              <p:cNvPr id="6" name="Metin kutusu 28">
                <a:extLst>
                  <a:ext uri="{FF2B5EF4-FFF2-40B4-BE49-F238E27FC236}">
                    <a16:creationId xmlns:a16="http://schemas.microsoft.com/office/drawing/2014/main" id="{F6CF0115-927A-C8C6-F250-274A85FF5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172" y="2036672"/>
                <a:ext cx="4900314" cy="1535036"/>
              </a:xfrm>
              <a:prstGeom prst="rect">
                <a:avLst/>
              </a:prstGeom>
              <a:blipFill>
                <a:blip r:embed="rId4"/>
                <a:stretch>
                  <a:fillRect l="-1119" t="-1984" b="-55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A3DDBFD-86E1-DB3C-10BB-B7B08014558B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50990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BD8DE3E-0305-9C99-5867-DC1F399EEC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6314" y="1876187"/>
          <a:ext cx="4504103" cy="276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126160" imgH="1303200" progId="Paint.Picture">
                  <p:embed/>
                </p:oleObj>
              </mc:Choice>
              <mc:Fallback>
                <p:oleObj name="Bitmap Image" r:id="rId2" imgW="2126160" imgH="1303200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BD8DE3E-0305-9C99-5867-DC1F399EEC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6314" y="1876187"/>
                        <a:ext cx="4504103" cy="2761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39237CF1-182A-E3D5-A0C8-0425CF1E786D}"/>
              </a:ext>
            </a:extLst>
          </p:cNvPr>
          <p:cNvCxnSpPr>
            <a:cxnSpLocks/>
          </p:cNvCxnSpPr>
          <p:nvPr/>
        </p:nvCxnSpPr>
        <p:spPr>
          <a:xfrm>
            <a:off x="2539792" y="4012905"/>
            <a:ext cx="2890625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1">
            <a:extLst>
              <a:ext uri="{FF2B5EF4-FFF2-40B4-BE49-F238E27FC236}">
                <a16:creationId xmlns:a16="http://schemas.microsoft.com/office/drawing/2014/main" id="{404D8277-D47A-055B-269D-B8EF81AC44EE}"/>
              </a:ext>
            </a:extLst>
          </p:cNvPr>
          <p:cNvCxnSpPr>
            <a:cxnSpLocks/>
          </p:cNvCxnSpPr>
          <p:nvPr/>
        </p:nvCxnSpPr>
        <p:spPr>
          <a:xfrm flipH="1">
            <a:off x="818761" y="3490391"/>
            <a:ext cx="3038981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274BA1F6-AD92-30BA-ADEF-C10B0901B505}"/>
              </a:ext>
            </a:extLst>
          </p:cNvPr>
          <p:cNvSpPr/>
          <p:nvPr/>
        </p:nvSpPr>
        <p:spPr>
          <a:xfrm>
            <a:off x="2560320" y="3820966"/>
            <a:ext cx="244928" cy="1838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012D66F9-F296-603E-DEDE-827F78D56913}"/>
              </a:ext>
            </a:extLst>
          </p:cNvPr>
          <p:cNvSpPr/>
          <p:nvPr/>
        </p:nvSpPr>
        <p:spPr>
          <a:xfrm>
            <a:off x="3079802" y="4163845"/>
            <a:ext cx="933527" cy="340619"/>
          </a:xfrm>
          <a:prstGeom prst="borderCallout1">
            <a:avLst>
              <a:gd name="adj1" fmla="val 54798"/>
              <a:gd name="adj2" fmla="val -3913"/>
              <a:gd name="adj3" fmla="val -77750"/>
              <a:gd name="adj4" fmla="val -48130"/>
            </a:avLst>
          </a:prstGeom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75" dirty="0"/>
              <a:t>2) 50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2FD0F0-9F2B-EE67-104D-1D174A0C7C95}"/>
              </a:ext>
            </a:extLst>
          </p:cNvPr>
          <p:cNvSpPr/>
          <p:nvPr/>
        </p:nvSpPr>
        <p:spPr>
          <a:xfrm>
            <a:off x="2834874" y="3288537"/>
            <a:ext cx="244928" cy="1838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Callout: Line 14">
            <a:extLst>
              <a:ext uri="{FF2B5EF4-FFF2-40B4-BE49-F238E27FC236}">
                <a16:creationId xmlns:a16="http://schemas.microsoft.com/office/drawing/2014/main" id="{87AF797E-8D77-D41A-8EA7-AA83B345BCC6}"/>
              </a:ext>
            </a:extLst>
          </p:cNvPr>
          <p:cNvSpPr/>
          <p:nvPr/>
        </p:nvSpPr>
        <p:spPr>
          <a:xfrm>
            <a:off x="1752290" y="2524828"/>
            <a:ext cx="837888" cy="340619"/>
          </a:xfrm>
          <a:prstGeom prst="borderCallout1">
            <a:avLst>
              <a:gd name="adj1" fmla="val 102051"/>
              <a:gd name="adj2" fmla="val 71034"/>
              <a:gd name="adj3" fmla="val 257131"/>
              <a:gd name="adj4" fmla="val 145044"/>
            </a:avLst>
          </a:prstGeom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75" dirty="0"/>
              <a:t>3) 50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FAF68DB7-48B6-7503-29A3-C696FE15BADA}"/>
              </a:ext>
            </a:extLst>
          </p:cNvPr>
          <p:cNvSpPr/>
          <p:nvPr/>
        </p:nvSpPr>
        <p:spPr>
          <a:xfrm>
            <a:off x="4520682" y="1729130"/>
            <a:ext cx="2211355" cy="340619"/>
          </a:xfrm>
          <a:prstGeom prst="borderCallout1">
            <a:avLst>
              <a:gd name="adj1" fmla="val 97942"/>
              <a:gd name="adj2" fmla="val -189"/>
              <a:gd name="adj3" fmla="val 265349"/>
              <a:gd name="adj4" fmla="val -55076"/>
            </a:avLst>
          </a:prstGeom>
          <a:solidFill>
            <a:srgbClr val="FF0000"/>
          </a:solidFill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75" b="1" dirty="0"/>
              <a:t>4) 180-(80+50)=50</a:t>
            </a:r>
            <a:r>
              <a:rPr lang="tr-TR" sz="1875" b="1" baseline="30000" dirty="0"/>
              <a:t>0</a:t>
            </a:r>
            <a:endParaRPr lang="en-US" sz="1875" b="1" baseline="300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6AD304D-7AF9-872E-66F3-B240135465E7}"/>
              </a:ext>
            </a:extLst>
          </p:cNvPr>
          <p:cNvSpPr/>
          <p:nvPr/>
        </p:nvSpPr>
        <p:spPr>
          <a:xfrm>
            <a:off x="3538633" y="3306534"/>
            <a:ext cx="244928" cy="18385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Callout: Line 17">
            <a:extLst>
              <a:ext uri="{FF2B5EF4-FFF2-40B4-BE49-F238E27FC236}">
                <a16:creationId xmlns:a16="http://schemas.microsoft.com/office/drawing/2014/main" id="{4D2C6861-E393-7CF5-7785-52B4E67F75C7}"/>
              </a:ext>
            </a:extLst>
          </p:cNvPr>
          <p:cNvSpPr/>
          <p:nvPr/>
        </p:nvSpPr>
        <p:spPr>
          <a:xfrm>
            <a:off x="3857742" y="2603928"/>
            <a:ext cx="837889" cy="340619"/>
          </a:xfrm>
          <a:prstGeom prst="borderCallout1">
            <a:avLst>
              <a:gd name="adj1" fmla="val 54798"/>
              <a:gd name="adj2" fmla="val -3913"/>
              <a:gd name="adj3" fmla="val 240695"/>
              <a:gd name="adj4" fmla="val -29129"/>
            </a:avLst>
          </a:prstGeom>
          <a:solidFill>
            <a:srgbClr val="7030A0"/>
          </a:solidFill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75" dirty="0"/>
              <a:t>1) 80</a:t>
            </a:r>
            <a:r>
              <a:rPr lang="tr-TR" sz="1875" baseline="30000" dirty="0"/>
              <a:t>0</a:t>
            </a:r>
            <a:endParaRPr lang="en-US" sz="1875" baseline="30000" dirty="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9EB8117B-F539-830B-29B0-B731038B2179}"/>
              </a:ext>
            </a:extLst>
          </p:cNvPr>
          <p:cNvSpPr txBox="1"/>
          <p:nvPr/>
        </p:nvSpPr>
        <p:spPr>
          <a:xfrm>
            <a:off x="514784" y="464846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10</a:t>
            </a:r>
            <a:endParaRPr dirty="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4DB73178-86BC-2B58-5D8C-8D4F82CFC1BD}"/>
              </a:ext>
            </a:extLst>
          </p:cNvPr>
          <p:cNvSpPr txBox="1"/>
          <p:nvPr/>
        </p:nvSpPr>
        <p:spPr>
          <a:xfrm>
            <a:off x="514785" y="1097798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9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840492" y="1515280"/>
            <a:ext cx="686116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5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25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50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Boyutu</a:t>
            </a:r>
            <a:r>
              <a:rPr lang="en-US" sz="225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Yoktur</a:t>
            </a:r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FFD55-8A56-11C5-6C4E-4BBB7115EAA5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NOKTA</a:t>
            </a:r>
            <a:endParaRPr dirty="0"/>
          </a:p>
        </p:txBody>
      </p:sp>
      <p:pic>
        <p:nvPicPr>
          <p:cNvPr id="3" name="7_5">
            <a:hlinkClick r:id="" action="ppaction://media"/>
            <a:extLst>
              <a:ext uri="{FF2B5EF4-FFF2-40B4-BE49-F238E27FC236}">
                <a16:creationId xmlns:a16="http://schemas.microsoft.com/office/drawing/2014/main" id="{8EB71D61-8A75-F285-0510-C9F901E92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3299" y="6146386"/>
            <a:ext cx="487363" cy="48736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82E4DF0-596D-5FD0-85A1-DEF6AAA0959C}"/>
              </a:ext>
            </a:extLst>
          </p:cNvPr>
          <p:cNvSpPr txBox="1"/>
          <p:nvPr/>
        </p:nvSpPr>
        <p:spPr>
          <a:xfrm>
            <a:off x="721385" y="3195979"/>
            <a:ext cx="7701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effectLst/>
              </a:rPr>
              <a:t>Nokta, geometride en temel kavramlardan biridir. Bir noktanın herhangi bir boyutu, derinliği yoktur.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00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28">
                <a:extLst>
                  <a:ext uri="{FF2B5EF4-FFF2-40B4-BE49-F238E27FC236}">
                    <a16:creationId xmlns:a16="http://schemas.microsoft.com/office/drawing/2014/main" id="{F6CF0115-927A-C8C6-F250-274A85FF598B}"/>
                  </a:ext>
                </a:extLst>
              </p:cNvPr>
              <p:cNvSpPr txBox="1"/>
              <p:nvPr/>
            </p:nvSpPr>
            <p:spPr>
              <a:xfrm>
                <a:off x="1286628" y="4185046"/>
                <a:ext cx="6570745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Yandaki şekildeki verilere göre </a:t>
                </a:r>
                <a14:m>
                  <m:oMath xmlns:m="http://schemas.openxmlformats.org/officeDocument/2006/math">
                    <m:r>
                      <a:rPr lang="tr-TR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açısı kaç derecedir?</a:t>
                </a: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tr-TR" sz="1875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tr-TR" sz="1875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A)145 	B)154		C)158		D)160		E)164</a:t>
                </a:r>
              </a:p>
            </p:txBody>
          </p:sp>
        </mc:Choice>
        <mc:Fallback xmlns="">
          <p:sp>
            <p:nvSpPr>
              <p:cNvPr id="6" name="Metin kutusu 28">
                <a:extLst>
                  <a:ext uri="{FF2B5EF4-FFF2-40B4-BE49-F238E27FC236}">
                    <a16:creationId xmlns:a16="http://schemas.microsoft.com/office/drawing/2014/main" id="{F6CF0115-927A-C8C6-F250-274A85FF5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628" y="4185046"/>
                <a:ext cx="6570745" cy="1246495"/>
              </a:xfrm>
              <a:prstGeom prst="rect">
                <a:avLst/>
              </a:prstGeom>
              <a:blipFill>
                <a:blip r:embed="rId2"/>
                <a:stretch>
                  <a:fillRect l="-835" t="-2451" b="-735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D6770A3-6C73-F2CC-923D-4F3220E241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8888" y="1658541"/>
          <a:ext cx="3649266" cy="20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3093840" imgH="1767960" progId="Paint.Picture">
                  <p:embed/>
                </p:oleObj>
              </mc:Choice>
              <mc:Fallback>
                <p:oleObj name="Bitmap Image" r:id="rId3" imgW="3093840" imgH="176796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D6770A3-6C73-F2CC-923D-4F3220E241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8888" y="1658541"/>
                        <a:ext cx="3649266" cy="208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F35EA7A8-6F85-F3C2-578D-F06A3185E1FF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06693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D47CA4-7BF7-FCCB-A89B-7A3659DC29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63260" y="1696051"/>
          <a:ext cx="2334111" cy="1672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5676840" imgH="4069080" progId="Paint.Picture">
                  <p:embed/>
                </p:oleObj>
              </mc:Choice>
              <mc:Fallback>
                <p:oleObj name="Bitmap Image" r:id="rId2" imgW="5676840" imgH="4069080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D47CA4-7BF7-FCCB-A89B-7A3659DC29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63260" y="1696051"/>
                        <a:ext cx="2334111" cy="1672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CA5C86B-62B2-5D5A-E999-32B7B46C96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05162" y="1674633"/>
          <a:ext cx="2070947" cy="1608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4739760" imgH="3680640" progId="Paint.Picture">
                  <p:embed/>
                </p:oleObj>
              </mc:Choice>
              <mc:Fallback>
                <p:oleObj name="Bitmap Image" r:id="rId4" imgW="4739760" imgH="3680640" progId="Paint.Picture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CA5C86B-62B2-5D5A-E999-32B7B46C9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05162" y="1674633"/>
                        <a:ext cx="2070947" cy="1608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AD7E816-68FE-4314-9CFE-14E8C26350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59225" y="3489040"/>
          <a:ext cx="2495064" cy="2328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6" imgW="1714680" imgH="1600200" progId="Paint.Picture">
                  <p:embed/>
                </p:oleObj>
              </mc:Choice>
              <mc:Fallback>
                <p:oleObj name="Bitmap Image" r:id="rId6" imgW="1714680" imgH="1600200" progId="Paint.Picture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AD7E816-68FE-4314-9CFE-14E8C26350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59225" y="3489040"/>
                        <a:ext cx="2495064" cy="2328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Metin kutusu 28">
            <a:extLst>
              <a:ext uri="{FF2B5EF4-FFF2-40B4-BE49-F238E27FC236}">
                <a16:creationId xmlns:a16="http://schemas.microsoft.com/office/drawing/2014/main" id="{FDD4AD4D-7851-76DE-D351-B4628027297F}"/>
              </a:ext>
            </a:extLst>
          </p:cNvPr>
          <p:cNvSpPr txBox="1"/>
          <p:nvPr/>
        </p:nvSpPr>
        <p:spPr>
          <a:xfrm>
            <a:off x="4360467" y="3753156"/>
            <a:ext cx="3886684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2x +2y + </a:t>
            </a:r>
            <a:r>
              <a:rPr lang="el-G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=360</a:t>
            </a:r>
            <a:r>
              <a:rPr lang="tr-TR" sz="1875" b="1" baseline="30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</a:p>
          <a:p>
            <a:r>
              <a:rPr lang="tr-T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x + y=103</a:t>
            </a:r>
            <a:r>
              <a:rPr lang="tr-TR" sz="1875" b="1" baseline="30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  <a:endParaRPr lang="tr-TR" sz="1875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tr-TR" sz="1875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tr-T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2.103 + </a:t>
            </a:r>
            <a:r>
              <a:rPr lang="el-G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=360</a:t>
            </a:r>
            <a:r>
              <a:rPr lang="tr-TR" sz="1875" b="1" baseline="30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  <a:endParaRPr lang="tr-TR" sz="1875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l-G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=360</a:t>
            </a:r>
            <a:r>
              <a:rPr lang="tr-TR" sz="1875" b="1" baseline="30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0 </a:t>
            </a:r>
            <a:r>
              <a:rPr lang="tr-T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- 206</a:t>
            </a:r>
            <a:r>
              <a:rPr lang="tr-TR" sz="1875" b="1" baseline="30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  <a:r>
              <a:rPr lang="tr-TR" sz="1875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 154</a:t>
            </a:r>
            <a:r>
              <a:rPr lang="tr-TR" sz="1875" b="1" baseline="30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</a:p>
          <a:p>
            <a:r>
              <a:rPr lang="el-GR" sz="1875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 154</a:t>
            </a:r>
            <a:r>
              <a:rPr lang="tr-TR" sz="1875" b="1" baseline="300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  <a:endParaRPr lang="tr-TR" sz="1875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6A1FE1-0B59-F794-2275-BDA690E34247}"/>
              </a:ext>
            </a:extLst>
          </p:cNvPr>
          <p:cNvSpPr txBox="1"/>
          <p:nvPr/>
        </p:nvSpPr>
        <p:spPr>
          <a:xfrm>
            <a:off x="412879" y="1756090"/>
            <a:ext cx="97033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/>
              <a:t>Kural-1)</a:t>
            </a:r>
            <a:endParaRPr lang="en-US" sz="1875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5C072A-DEAE-9210-8935-5AF3D6DAFA73}"/>
              </a:ext>
            </a:extLst>
          </p:cNvPr>
          <p:cNvSpPr txBox="1"/>
          <p:nvPr/>
        </p:nvSpPr>
        <p:spPr>
          <a:xfrm>
            <a:off x="5246631" y="1696050"/>
            <a:ext cx="97033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/>
              <a:t>Kural-2)</a:t>
            </a:r>
            <a:endParaRPr lang="en-US" sz="1875" b="1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F4F092-C090-D4F3-350E-2C8B2EA5C24E}"/>
              </a:ext>
            </a:extLst>
          </p:cNvPr>
          <p:cNvCxnSpPr/>
          <p:nvPr/>
        </p:nvCxnSpPr>
        <p:spPr>
          <a:xfrm flipV="1">
            <a:off x="342900" y="3429000"/>
            <a:ext cx="8684468" cy="600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EED0979-1436-8C53-37EB-5AA19A83CC65}"/>
              </a:ext>
            </a:extLst>
          </p:cNvPr>
          <p:cNvSpPr txBox="1"/>
          <p:nvPr/>
        </p:nvSpPr>
        <p:spPr>
          <a:xfrm>
            <a:off x="454541" y="500718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11</a:t>
            </a:r>
            <a:endParaRPr dirty="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71876ED2-D7B5-C420-58C0-5389773CCEDD}"/>
              </a:ext>
            </a:extLst>
          </p:cNvPr>
          <p:cNvSpPr txBox="1"/>
          <p:nvPr/>
        </p:nvSpPr>
        <p:spPr>
          <a:xfrm>
            <a:off x="454541" y="119071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719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A8204FE-C424-47CB-629E-E3EE7577BC71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12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37CF7D-4675-9C7E-86DD-73BE6702CBF4}"/>
              </a:ext>
            </a:extLst>
          </p:cNvPr>
          <p:cNvSpPr txBox="1"/>
          <p:nvPr/>
        </p:nvSpPr>
        <p:spPr>
          <a:xfrm>
            <a:off x="478445" y="180661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E509F4B-7C21-AC05-0C29-ECA90E7EC31E}"/>
              </a:ext>
            </a:extLst>
          </p:cNvPr>
          <p:cNvSpPr txBox="1"/>
          <p:nvPr/>
        </p:nvSpPr>
        <p:spPr>
          <a:xfrm>
            <a:off x="478444" y="1302064"/>
            <a:ext cx="7293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Bir açının ölçüsü </a:t>
            </a:r>
            <a:r>
              <a:rPr lang="tr-TR" b="1" dirty="0"/>
              <a:t>72°</a:t>
            </a:r>
            <a:r>
              <a:rPr lang="tr-TR" dirty="0"/>
              <a:t>’dir. Bu açı hangi tür açıya girer?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53C0316-3530-328F-9AB5-5BF99D7C3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3" y="2438261"/>
            <a:ext cx="5169743" cy="229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558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EDC7-EB32-5199-AE1B-0A16B1A37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576157AD-3105-B761-CDBD-318D2325EF0D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13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418CEA-B918-2D65-9CF9-135F99DA1A1F}"/>
              </a:ext>
            </a:extLst>
          </p:cNvPr>
          <p:cNvSpPr txBox="1"/>
          <p:nvPr/>
        </p:nvSpPr>
        <p:spPr>
          <a:xfrm>
            <a:off x="478445" y="180661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35F0B8E-BBEB-03AF-DAE6-BABBFE106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45" y="1286675"/>
            <a:ext cx="5418625" cy="40011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8FE116D-78EF-054E-A272-F85A24C9C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00" y="2502056"/>
            <a:ext cx="3697145" cy="207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6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DA103-D5ED-9E73-D8B4-31BE4D84C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99F481D-7529-8887-700F-CD16EB91FCA9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14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46A444-3AEC-570E-8F1A-EF0EE10D95D5}"/>
              </a:ext>
            </a:extLst>
          </p:cNvPr>
          <p:cNvSpPr txBox="1"/>
          <p:nvPr/>
        </p:nvSpPr>
        <p:spPr>
          <a:xfrm>
            <a:off x="478445" y="180661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A26FDCE-65E5-A84C-C8E8-E5EB67D35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45" y="1287714"/>
            <a:ext cx="6538868" cy="483112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6A83CEF0-FE81-7CA8-C5F7-0B96F773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96" y="2295366"/>
            <a:ext cx="3508651" cy="278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998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5ADD0-9D6E-EABA-E119-2FC2B7E60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C25DEA08-0FD8-0CDF-902D-23DE2EF2C367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15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EFC248-7851-5F43-AC14-6A6C48CBAE31}"/>
              </a:ext>
            </a:extLst>
          </p:cNvPr>
          <p:cNvSpPr txBox="1"/>
          <p:nvPr/>
        </p:nvSpPr>
        <p:spPr>
          <a:xfrm>
            <a:off x="514784" y="2187024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DAC6704-DC48-2803-014B-F2BF2ED6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45" y="1353039"/>
            <a:ext cx="8164064" cy="64779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5C696CCA-0444-55FF-3FC7-4A48D26DB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75" y="2876472"/>
            <a:ext cx="7611721" cy="156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555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D73EE-040F-7D67-4BD4-7C7578C78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AAFD9E31-D5B7-E19A-6EC2-90F123740BA7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16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B0F0C-8B7C-7BC7-4037-522113FA7C56}"/>
              </a:ext>
            </a:extLst>
          </p:cNvPr>
          <p:cNvSpPr txBox="1"/>
          <p:nvPr/>
        </p:nvSpPr>
        <p:spPr>
          <a:xfrm>
            <a:off x="478445" y="1806617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4AF282A-F401-A4F1-168B-6586303B2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45" y="1291439"/>
            <a:ext cx="7436182" cy="40011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4188733E-E4C2-8678-2963-40EC2BC70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83" y="2453485"/>
            <a:ext cx="4411607" cy="131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23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537711" y="1949949"/>
            <a:ext cx="768509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Sonsuzdan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gelip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sonsuza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giden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noktalar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kümesi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</p:txBody>
      </p:sp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EA202A04-5DE0-9C3B-180E-D86DE82C9507}"/>
              </a:ext>
            </a:extLst>
          </p:cNvPr>
          <p:cNvCxnSpPr>
            <a:cxnSpLocks/>
          </p:cNvCxnSpPr>
          <p:nvPr/>
        </p:nvCxnSpPr>
        <p:spPr>
          <a:xfrm>
            <a:off x="1913467" y="3177117"/>
            <a:ext cx="5054600" cy="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97DAF3D-4CE2-70BB-0FB6-DD2A5E443670}"/>
              </a:ext>
            </a:extLst>
          </p:cNvPr>
          <p:cNvSpPr/>
          <p:nvPr/>
        </p:nvSpPr>
        <p:spPr>
          <a:xfrm>
            <a:off x="2709334" y="3075515"/>
            <a:ext cx="160867" cy="18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F07C09-8692-2896-8B30-71DFAE39C6E2}"/>
              </a:ext>
            </a:extLst>
          </p:cNvPr>
          <p:cNvSpPr/>
          <p:nvPr/>
        </p:nvSpPr>
        <p:spPr>
          <a:xfrm>
            <a:off x="5909735" y="3075516"/>
            <a:ext cx="160867" cy="18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DAC077E0-95BF-4EDB-A777-28EB0E94A922}"/>
              </a:ext>
            </a:extLst>
          </p:cNvPr>
          <p:cNvSpPr txBox="1"/>
          <p:nvPr/>
        </p:nvSpPr>
        <p:spPr>
          <a:xfrm>
            <a:off x="2667001" y="2682762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0B255C9-D58D-4AD0-1B41-380B76F85B0A}"/>
              </a:ext>
            </a:extLst>
          </p:cNvPr>
          <p:cNvSpPr txBox="1"/>
          <p:nvPr/>
        </p:nvSpPr>
        <p:spPr>
          <a:xfrm>
            <a:off x="5848181" y="2666924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A8FE9FE-FD68-F172-8A98-9CCB7B1765F1}"/>
              </a:ext>
            </a:extLst>
          </p:cNvPr>
          <p:cNvSpPr txBox="1"/>
          <p:nvPr/>
        </p:nvSpPr>
        <p:spPr>
          <a:xfrm>
            <a:off x="7149658" y="2989750"/>
            <a:ext cx="31290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F0B27AD-AAE4-47E5-9901-8E46504E8135}"/>
              </a:ext>
            </a:extLst>
          </p:cNvPr>
          <p:cNvSpPr txBox="1"/>
          <p:nvPr/>
        </p:nvSpPr>
        <p:spPr>
          <a:xfrm>
            <a:off x="598221" y="3737901"/>
            <a:ext cx="768509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75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AB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veya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doğrusu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olarak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okunur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53257B-A2B5-C005-2C7C-92AE02B35891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DOĞRU</a:t>
            </a:r>
            <a:endParaRPr dirty="0"/>
          </a:p>
        </p:txBody>
      </p:sp>
      <p:pic>
        <p:nvPicPr>
          <p:cNvPr id="4" name="7_6">
            <a:hlinkClick r:id="" action="ppaction://media"/>
            <a:extLst>
              <a:ext uri="{FF2B5EF4-FFF2-40B4-BE49-F238E27FC236}">
                <a16:creationId xmlns:a16="http://schemas.microsoft.com/office/drawing/2014/main" id="{2F3BB329-8470-3F11-9703-624027FBD2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607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  <a:stCxn id="3" idx="2"/>
            <a:endCxn id="6" idx="6"/>
          </p:cNvCxnSpPr>
          <p:nvPr/>
        </p:nvCxnSpPr>
        <p:spPr>
          <a:xfrm>
            <a:off x="2540000" y="3312579"/>
            <a:ext cx="3361268" cy="1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C03A6103-FE22-C769-FE43-75622C7476AC}"/>
              </a:ext>
            </a:extLst>
          </p:cNvPr>
          <p:cNvSpPr/>
          <p:nvPr/>
        </p:nvSpPr>
        <p:spPr>
          <a:xfrm>
            <a:off x="2540001" y="3219448"/>
            <a:ext cx="160867" cy="18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3C69A33-2D41-D4EA-AF90-49B8D4F7D074}"/>
              </a:ext>
            </a:extLst>
          </p:cNvPr>
          <p:cNvSpPr/>
          <p:nvPr/>
        </p:nvSpPr>
        <p:spPr>
          <a:xfrm>
            <a:off x="5740401" y="3219449"/>
            <a:ext cx="160867" cy="18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9C94F5C-4A5B-E6DB-299B-B14C70572CCA}"/>
              </a:ext>
            </a:extLst>
          </p:cNvPr>
          <p:cNvSpPr txBox="1"/>
          <p:nvPr/>
        </p:nvSpPr>
        <p:spPr>
          <a:xfrm>
            <a:off x="6290344" y="3149126"/>
            <a:ext cx="31290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537711" y="1949949"/>
            <a:ext cx="843820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Bir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doğru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üzerinde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ik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faklı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nokta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arasında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kalan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parçaya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2436115" y="280717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F1A149B-1328-70B5-5FAD-7B754D868505}"/>
              </a:ext>
            </a:extLst>
          </p:cNvPr>
          <p:cNvSpPr txBox="1"/>
          <p:nvPr/>
        </p:nvSpPr>
        <p:spPr>
          <a:xfrm>
            <a:off x="5617295" y="279133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D977BEEC-B536-9F25-0A35-98B733B61008}"/>
              </a:ext>
            </a:extLst>
          </p:cNvPr>
          <p:cNvSpPr txBox="1"/>
          <p:nvPr/>
        </p:nvSpPr>
        <p:spPr>
          <a:xfrm>
            <a:off x="417644" y="3941055"/>
            <a:ext cx="830871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75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[AB]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sembolüyle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gösterilir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 AB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doğru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parçası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olarak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okunur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E1390E29-1A85-56DA-2042-7B45CF36B7DC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DOĞRU PARÇASI</a:t>
            </a:r>
            <a:endParaRPr dirty="0"/>
          </a:p>
        </p:txBody>
      </p:sp>
      <p:pic>
        <p:nvPicPr>
          <p:cNvPr id="4" name="7_7">
            <a:hlinkClick r:id="" action="ppaction://media"/>
            <a:extLst>
              <a:ext uri="{FF2B5EF4-FFF2-40B4-BE49-F238E27FC236}">
                <a16:creationId xmlns:a16="http://schemas.microsoft.com/office/drawing/2014/main" id="{3F606AD6-E4BF-4038-F132-2A9D37A74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8427" y="62489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1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  <a:stCxn id="3" idx="2"/>
            <a:endCxn id="7" idx="1"/>
          </p:cNvCxnSpPr>
          <p:nvPr/>
        </p:nvCxnSpPr>
        <p:spPr>
          <a:xfrm>
            <a:off x="2540001" y="3312579"/>
            <a:ext cx="3903133" cy="9482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C03A6103-FE22-C769-FE43-75622C7476AC}"/>
              </a:ext>
            </a:extLst>
          </p:cNvPr>
          <p:cNvSpPr/>
          <p:nvPr/>
        </p:nvSpPr>
        <p:spPr>
          <a:xfrm>
            <a:off x="2540001" y="3219448"/>
            <a:ext cx="160867" cy="18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3C69A33-2D41-D4EA-AF90-49B8D4F7D074}"/>
              </a:ext>
            </a:extLst>
          </p:cNvPr>
          <p:cNvSpPr/>
          <p:nvPr/>
        </p:nvSpPr>
        <p:spPr>
          <a:xfrm>
            <a:off x="5740401" y="3219449"/>
            <a:ext cx="160867" cy="18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9C94F5C-4A5B-E6DB-299B-B14C70572CCA}"/>
              </a:ext>
            </a:extLst>
          </p:cNvPr>
          <p:cNvSpPr txBox="1"/>
          <p:nvPr/>
        </p:nvSpPr>
        <p:spPr>
          <a:xfrm>
            <a:off x="6443134" y="3131624"/>
            <a:ext cx="31290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949949"/>
            <a:ext cx="849746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Bir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başlangıç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noktası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olup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diğer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taraftan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sonsuza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giden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noktalar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kümesine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2436115" y="280717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F1A149B-1328-70B5-5FAD-7B754D868505}"/>
              </a:ext>
            </a:extLst>
          </p:cNvPr>
          <p:cNvSpPr txBox="1"/>
          <p:nvPr/>
        </p:nvSpPr>
        <p:spPr>
          <a:xfrm>
            <a:off x="5617295" y="279133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D977BEEC-B536-9F25-0A35-98B733B61008}"/>
              </a:ext>
            </a:extLst>
          </p:cNvPr>
          <p:cNvSpPr txBox="1"/>
          <p:nvPr/>
        </p:nvSpPr>
        <p:spPr>
          <a:xfrm>
            <a:off x="417644" y="3941055"/>
            <a:ext cx="830871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75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[AB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sembolüyle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gösterilir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 AB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ışını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olarak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okunur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9D0032E9-DEC1-1BC1-5947-78386578F231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IŞIN</a:t>
            </a:r>
            <a:endParaRPr dirty="0"/>
          </a:p>
        </p:txBody>
      </p:sp>
      <p:pic>
        <p:nvPicPr>
          <p:cNvPr id="4" name="7_8">
            <a:hlinkClick r:id="" action="ppaction://media"/>
            <a:extLst>
              <a:ext uri="{FF2B5EF4-FFF2-40B4-BE49-F238E27FC236}">
                <a16:creationId xmlns:a16="http://schemas.microsoft.com/office/drawing/2014/main" id="{7807B2F8-80C4-C93E-30CA-DB0687344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549" y="62560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4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7B9E510C-F1D0-6F3B-295B-7B986F11A2E1}"/>
              </a:ext>
            </a:extLst>
          </p:cNvPr>
          <p:cNvCxnSpPr>
            <a:cxnSpLocks/>
            <a:stCxn id="3" idx="6"/>
            <a:endCxn id="7" idx="1"/>
          </p:cNvCxnSpPr>
          <p:nvPr/>
        </p:nvCxnSpPr>
        <p:spPr>
          <a:xfrm>
            <a:off x="2700868" y="3312579"/>
            <a:ext cx="3742266" cy="9482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C03A6103-FE22-C769-FE43-75622C7476AC}"/>
              </a:ext>
            </a:extLst>
          </p:cNvPr>
          <p:cNvSpPr/>
          <p:nvPr/>
        </p:nvSpPr>
        <p:spPr>
          <a:xfrm>
            <a:off x="2540001" y="3219448"/>
            <a:ext cx="160867" cy="186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3C69A33-2D41-D4EA-AF90-49B8D4F7D074}"/>
              </a:ext>
            </a:extLst>
          </p:cNvPr>
          <p:cNvSpPr/>
          <p:nvPr/>
        </p:nvSpPr>
        <p:spPr>
          <a:xfrm>
            <a:off x="5740401" y="3219449"/>
            <a:ext cx="160867" cy="18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9C94F5C-4A5B-E6DB-299B-B14C70572CCA}"/>
              </a:ext>
            </a:extLst>
          </p:cNvPr>
          <p:cNvSpPr txBox="1"/>
          <p:nvPr/>
        </p:nvSpPr>
        <p:spPr>
          <a:xfrm>
            <a:off x="6443134" y="3131624"/>
            <a:ext cx="31290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8444BE3-B667-5743-825F-7E34B63F8D8A}"/>
              </a:ext>
            </a:extLst>
          </p:cNvPr>
          <p:cNvSpPr txBox="1"/>
          <p:nvPr/>
        </p:nvSpPr>
        <p:spPr>
          <a:xfrm>
            <a:off x="478445" y="1949949"/>
            <a:ext cx="849746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[AB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ışınından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A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noktası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çıkarılırsa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elde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edilen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kümeye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AB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yarı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doğrusu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4410873-C85A-87CD-4B72-FEBF1D579BA3}"/>
              </a:ext>
            </a:extLst>
          </p:cNvPr>
          <p:cNvSpPr txBox="1"/>
          <p:nvPr/>
        </p:nvSpPr>
        <p:spPr>
          <a:xfrm>
            <a:off x="2436115" y="280717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F1A149B-1328-70B5-5FAD-7B754D868505}"/>
              </a:ext>
            </a:extLst>
          </p:cNvPr>
          <p:cNvSpPr txBox="1"/>
          <p:nvPr/>
        </p:nvSpPr>
        <p:spPr>
          <a:xfrm>
            <a:off x="5617295" y="279133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D977BEEC-B536-9F25-0A35-98B733B61008}"/>
              </a:ext>
            </a:extLst>
          </p:cNvPr>
          <p:cNvSpPr txBox="1"/>
          <p:nvPr/>
        </p:nvSpPr>
        <p:spPr>
          <a:xfrm>
            <a:off x="417644" y="3941055"/>
            <a:ext cx="830871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75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]AB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sembolüyle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gösterilir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 AB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yarı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doğrusu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olarak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okunur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45EDA2AE-C89D-4668-9E55-48231050BD4A}"/>
              </a:ext>
            </a:extLst>
          </p:cNvPr>
          <p:cNvSpPr txBox="1"/>
          <p:nvPr/>
        </p:nvSpPr>
        <p:spPr>
          <a:xfrm>
            <a:off x="537711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YARI DOĞRU</a:t>
            </a:r>
            <a:endParaRPr dirty="0"/>
          </a:p>
        </p:txBody>
      </p:sp>
      <p:pic>
        <p:nvPicPr>
          <p:cNvPr id="4" name="7_9">
            <a:hlinkClick r:id="" action="ppaction://media"/>
            <a:extLst>
              <a:ext uri="{FF2B5EF4-FFF2-40B4-BE49-F238E27FC236}">
                <a16:creationId xmlns:a16="http://schemas.microsoft.com/office/drawing/2014/main" id="{92F07B80-D335-A100-1F6A-659508EA2D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4249" y="62824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8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1322</Words>
  <Application>Microsoft Office PowerPoint</Application>
  <PresentationFormat>Ekran Gösterisi (4:3)</PresentationFormat>
  <Paragraphs>380</Paragraphs>
  <Slides>56</Slides>
  <Notes>0</Notes>
  <HiddenSlides>0</HiddenSlides>
  <MMClips>28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2" baseType="lpstr">
      <vt:lpstr>Arial</vt:lpstr>
      <vt:lpstr>Arial Black</vt:lpstr>
      <vt:lpstr>Calibri</vt:lpstr>
      <vt:lpstr>Cambria Math</vt:lpstr>
      <vt:lpstr>Office Theme</vt:lpstr>
      <vt:lpstr>Bitmap Image</vt:lpstr>
      <vt:lpstr>TEMEL MATEMATİK-I</vt:lpstr>
      <vt:lpstr>GEOMETRİK KAVRAMLAR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ÖLÇÜLERİNE GÖRE AÇILAR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ALIŞTIRMALAR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Ayşe Cansev Özdemir</dc:creator>
  <cp:keywords/>
  <dc:description>generated using python-pptx</dc:description>
  <cp:lastModifiedBy>qwer öz</cp:lastModifiedBy>
  <cp:revision>361</cp:revision>
  <dcterms:created xsi:type="dcterms:W3CDTF">2013-01-27T09:14:16Z</dcterms:created>
  <dcterms:modified xsi:type="dcterms:W3CDTF">2025-09-21T13:23:22Z</dcterms:modified>
  <cp:category/>
</cp:coreProperties>
</file>