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312" r:id="rId2"/>
    <p:sldId id="267" r:id="rId3"/>
    <p:sldId id="313" r:id="rId4"/>
    <p:sldId id="257" r:id="rId5"/>
    <p:sldId id="379" r:id="rId6"/>
    <p:sldId id="380" r:id="rId7"/>
    <p:sldId id="381" r:id="rId8"/>
    <p:sldId id="382" r:id="rId9"/>
    <p:sldId id="383" r:id="rId10"/>
    <p:sldId id="384" r:id="rId11"/>
    <p:sldId id="385" r:id="rId12"/>
    <p:sldId id="386" r:id="rId13"/>
    <p:sldId id="387" r:id="rId14"/>
    <p:sldId id="388" r:id="rId15"/>
    <p:sldId id="435" r:id="rId16"/>
    <p:sldId id="389" r:id="rId17"/>
    <p:sldId id="390" r:id="rId18"/>
    <p:sldId id="391" r:id="rId19"/>
    <p:sldId id="392" r:id="rId20"/>
    <p:sldId id="393" r:id="rId21"/>
    <p:sldId id="394" r:id="rId22"/>
    <p:sldId id="395" r:id="rId23"/>
    <p:sldId id="397" r:id="rId24"/>
    <p:sldId id="399" r:id="rId25"/>
    <p:sldId id="400" r:id="rId26"/>
    <p:sldId id="421" r:id="rId27"/>
    <p:sldId id="423" r:id="rId28"/>
    <p:sldId id="424" r:id="rId29"/>
    <p:sldId id="422" r:id="rId30"/>
    <p:sldId id="396" r:id="rId31"/>
    <p:sldId id="429" r:id="rId32"/>
    <p:sldId id="402" r:id="rId33"/>
    <p:sldId id="431" r:id="rId34"/>
    <p:sldId id="403" r:id="rId35"/>
    <p:sldId id="432" r:id="rId36"/>
    <p:sldId id="404" r:id="rId37"/>
    <p:sldId id="433" r:id="rId38"/>
    <p:sldId id="405" r:id="rId39"/>
    <p:sldId id="434" r:id="rId40"/>
    <p:sldId id="406" r:id="rId41"/>
    <p:sldId id="430" r:id="rId42"/>
    <p:sldId id="408" r:id="rId43"/>
    <p:sldId id="409" r:id="rId44"/>
    <p:sldId id="410" r:id="rId45"/>
    <p:sldId id="411" r:id="rId46"/>
    <p:sldId id="412" r:id="rId47"/>
    <p:sldId id="413" r:id="rId48"/>
    <p:sldId id="401" r:id="rId49"/>
    <p:sldId id="378" r:id="rId50"/>
    <p:sldId id="414" r:id="rId51"/>
    <p:sldId id="415" r:id="rId52"/>
    <p:sldId id="416" r:id="rId53"/>
    <p:sldId id="417" r:id="rId54"/>
    <p:sldId id="420" r:id="rId55"/>
    <p:sldId id="419" r:id="rId56"/>
    <p:sldId id="425" r:id="rId57"/>
    <p:sldId id="426" r:id="rId58"/>
    <p:sldId id="427" r:id="rId59"/>
    <p:sldId id="428" r:id="rId6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725" autoAdjust="0"/>
  </p:normalViewPr>
  <p:slideViewPr>
    <p:cSldViewPr snapToGrid="0" snapToObjects="1">
      <p:cViewPr varScale="1">
        <p:scale>
          <a:sx n="77" d="100"/>
          <a:sy n="77" d="100"/>
        </p:scale>
        <p:origin x="161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12/7/2025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5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image" Target="../media/image11.png"/><Relationship Id="rId4" Type="http://schemas.openxmlformats.org/officeDocument/2006/relationships/image" Target="../media/image10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2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2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5" Type="http://schemas.openxmlformats.org/officeDocument/2006/relationships/image" Target="../media/image2.png"/><Relationship Id="rId4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image" Target="../media/image1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image" Target="../media/image1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image" Target="../media/image1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image" Target="../media/image2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.png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6" Type="http://schemas.openxmlformats.org/officeDocument/2006/relationships/image" Target="../media/image22.png"/><Relationship Id="rId5" Type="http://schemas.openxmlformats.org/officeDocument/2006/relationships/image" Target="../media/image21.wmf"/><Relationship Id="rId4" Type="http://schemas.openxmlformats.org/officeDocument/2006/relationships/oleObject" Target="../embeddings/oleObject1.bin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6" Type="http://schemas.openxmlformats.org/officeDocument/2006/relationships/image" Target="../media/image2.png"/><Relationship Id="rId5" Type="http://schemas.openxmlformats.org/officeDocument/2006/relationships/image" Target="../media/image23.wmf"/><Relationship Id="rId4" Type="http://schemas.openxmlformats.org/officeDocument/2006/relationships/oleObject" Target="../embeddings/oleObject2.bin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6" Type="http://schemas.openxmlformats.org/officeDocument/2006/relationships/image" Target="../media/image2.png"/><Relationship Id="rId5" Type="http://schemas.openxmlformats.org/officeDocument/2006/relationships/image" Target="../media/image26.wmf"/><Relationship Id="rId4" Type="http://schemas.openxmlformats.org/officeDocument/2006/relationships/oleObject" Target="../embeddings/oleObject4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5" Type="http://schemas.openxmlformats.org/officeDocument/2006/relationships/image" Target="../media/image2.png"/><Relationship Id="rId4" Type="http://schemas.openxmlformats.org/officeDocument/2006/relationships/image" Target="../media/image27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6" Type="http://schemas.openxmlformats.org/officeDocument/2006/relationships/image" Target="../media/image2.png"/><Relationship Id="rId5" Type="http://schemas.openxmlformats.org/officeDocument/2006/relationships/image" Target="../media/image28.png"/><Relationship Id="rId4" Type="http://schemas.openxmlformats.org/officeDocument/2006/relationships/image" Target="../media/image27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5" Type="http://schemas.openxmlformats.org/officeDocument/2006/relationships/image" Target="../media/image2.png"/><Relationship Id="rId4" Type="http://schemas.openxmlformats.org/officeDocument/2006/relationships/image" Target="../media/image2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5" Type="http://schemas.openxmlformats.org/officeDocument/2006/relationships/image" Target="../media/image2.png"/><Relationship Id="rId4" Type="http://schemas.openxmlformats.org/officeDocument/2006/relationships/image" Target="../media/image3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5" Type="http://schemas.openxmlformats.org/officeDocument/2006/relationships/image" Target="../media/image2.png"/><Relationship Id="rId4" Type="http://schemas.openxmlformats.org/officeDocument/2006/relationships/image" Target="../media/image3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1.mp3"/><Relationship Id="rId1" Type="http://schemas.microsoft.com/office/2007/relationships/media" Target="../media/media31.mp3"/><Relationship Id="rId6" Type="http://schemas.openxmlformats.org/officeDocument/2006/relationships/image" Target="../media/image2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5" Type="http://schemas.openxmlformats.org/officeDocument/2006/relationships/image" Target="../media/image2.png"/><Relationship Id="rId4" Type="http://schemas.openxmlformats.org/officeDocument/2006/relationships/image" Target="../media/image3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5" Type="http://schemas.openxmlformats.org/officeDocument/2006/relationships/image" Target="../media/image2.png"/><Relationship Id="rId4" Type="http://schemas.openxmlformats.org/officeDocument/2006/relationships/image" Target="../media/image3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5" Type="http://schemas.openxmlformats.org/officeDocument/2006/relationships/image" Target="../media/image2.png"/><Relationship Id="rId4" Type="http://schemas.openxmlformats.org/officeDocument/2006/relationships/image" Target="../media/image3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6" Type="http://schemas.openxmlformats.org/officeDocument/2006/relationships/image" Target="../media/image2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2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5" Type="http://schemas.openxmlformats.org/officeDocument/2006/relationships/image" Target="../media/image38.wmf"/><Relationship Id="rId4" Type="http://schemas.openxmlformats.org/officeDocument/2006/relationships/oleObject" Target="../embeddings/oleObject6.bin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37.wmf"/><Relationship Id="rId7" Type="http://schemas.openxmlformats.org/officeDocument/2006/relationships/image" Target="../media/image46.png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png"/><Relationship Id="rId5" Type="http://schemas.openxmlformats.org/officeDocument/2006/relationships/image" Target="../media/image38.wmf"/><Relationship Id="rId4" Type="http://schemas.openxmlformats.org/officeDocument/2006/relationships/oleObject" Target="../embeddings/oleObject6.bin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9.wmf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oleObject" Target="../embeddings/oleObject7.bin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0.wmf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5.png"/><Relationship Id="rId4" Type="http://schemas.openxmlformats.org/officeDocument/2006/relationships/image" Target="../media/image40.wmf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wmf"/><Relationship Id="rId2" Type="http://schemas.openxmlformats.org/officeDocument/2006/relationships/oleObject" Target="../embeddings/oleObject9.bin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wmf"/><Relationship Id="rId2" Type="http://schemas.openxmlformats.org/officeDocument/2006/relationships/oleObject" Target="../embeddings/oleObject10.bin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2" Type="http://schemas.openxmlformats.org/officeDocument/2006/relationships/oleObject" Target="../embeddings/oleObject11.bin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2" Type="http://schemas.openxmlformats.org/officeDocument/2006/relationships/oleObject" Target="../embeddings/oleObject11.bin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3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6C294EA-8C5F-D241-B622-6ECBB3F55A8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/>
              <a:t>TEMEL MATEMATİK-I</a:t>
            </a: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3CBE3F7-9009-BAEE-9662-FE5607FEBD8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Ayşe Cansev ÖZDEMİR</a:t>
            </a:r>
          </a:p>
        </p:txBody>
      </p:sp>
    </p:spTree>
    <p:extLst>
      <p:ext uri="{BB962C8B-B14F-4D97-AF65-F5344CB8AC3E}">
        <p14:creationId xmlns:p14="http://schemas.microsoft.com/office/powerpoint/2010/main" val="25206831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Metin kutusu 4">
                <a:extLst>
                  <a:ext uri="{FF2B5EF4-FFF2-40B4-BE49-F238E27FC236}">
                    <a16:creationId xmlns:a16="http://schemas.microsoft.com/office/drawing/2014/main" id="{DD3CA966-B692-DA8A-33B7-2724367A29D6}"/>
                  </a:ext>
                </a:extLst>
              </p:cNvPr>
              <p:cNvSpPr txBox="1"/>
              <p:nvPr/>
            </p:nvSpPr>
            <p:spPr>
              <a:xfrm>
                <a:off x="582069" y="2011802"/>
                <a:ext cx="5626850" cy="44064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2250" b="1" dirty="0">
                    <a:cs typeface="Arial" panose="020B0604020202020204" pitchFamily="34" charset="0"/>
                  </a:rPr>
                  <a:t> 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5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25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num>
                      <m:den>
                        <m:r>
                          <a:rPr lang="en-US" sz="225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250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5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25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𝒃</m:t>
                        </m:r>
                      </m:num>
                      <m:den>
                        <m:r>
                          <a:rPr lang="en-US" sz="225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2250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5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25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𝒄</m:t>
                        </m:r>
                      </m:num>
                      <m:den>
                        <m:r>
                          <a:rPr lang="en-US" sz="225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2250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 = k</a:t>
                </a:r>
              </a:p>
              <a:p>
                <a:endParaRPr lang="en-US" sz="2250" dirty="0">
                  <a:latin typeface="Arial Black" panose="020B0A040201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250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a=2k</a:t>
                </a:r>
              </a:p>
              <a:p>
                <a:r>
                  <a:rPr lang="en-US" sz="2250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b=3k</a:t>
                </a:r>
              </a:p>
              <a:p>
                <a:r>
                  <a:rPr lang="en-US" sz="2250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c=4k</a:t>
                </a:r>
              </a:p>
              <a:p>
                <a:pPr algn="just"/>
                <a:endParaRPr lang="en-US" sz="2250" dirty="0">
                  <a:latin typeface="Arial Black" panose="020B0A040201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en-US" sz="2250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2k+3k+4k=180</a:t>
                </a:r>
              </a:p>
              <a:p>
                <a:pPr algn="just"/>
                <a:r>
                  <a:rPr lang="en-US" sz="2250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9k=180</a:t>
                </a:r>
              </a:p>
              <a:p>
                <a:pPr algn="just"/>
                <a:r>
                  <a:rPr lang="en-US" sz="2250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k=180/9</a:t>
                </a:r>
              </a:p>
              <a:p>
                <a:pPr algn="just"/>
                <a:r>
                  <a:rPr lang="en-US" sz="2250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k=20</a:t>
                </a:r>
              </a:p>
              <a:p>
                <a:pPr algn="just"/>
                <a:endParaRPr lang="en-US" sz="2250" dirty="0">
                  <a:latin typeface="Arial Black" panose="020B0A040201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en-US" sz="2250" dirty="0">
                    <a:solidFill>
                      <a:srgbClr val="C00000"/>
                    </a:solidFill>
                    <a:latin typeface="Arial Black" panose="020B0A04020102020204" pitchFamily="34" charset="0"/>
                    <a:cs typeface="Arial" panose="020B0604020202020204" pitchFamily="34" charset="0"/>
                  </a:rPr>
                  <a:t>a=2.20=40; b=3.20=60; c=4.20=80</a:t>
                </a:r>
              </a:p>
            </p:txBody>
          </p:sp>
        </mc:Choice>
        <mc:Fallback xmlns="">
          <p:sp>
            <p:nvSpPr>
              <p:cNvPr id="5" name="Metin kutusu 4">
                <a:extLst>
                  <a:ext uri="{FF2B5EF4-FFF2-40B4-BE49-F238E27FC236}">
                    <a16:creationId xmlns:a16="http://schemas.microsoft.com/office/drawing/2014/main" id="{DD3CA966-B692-DA8A-33B7-2724367A29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069" y="2011802"/>
                <a:ext cx="5626850" cy="4406463"/>
              </a:xfrm>
              <a:prstGeom prst="rect">
                <a:avLst/>
              </a:prstGeom>
              <a:blipFill>
                <a:blip r:embed="rId2"/>
                <a:stretch>
                  <a:fillRect l="-1407" b="-207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İkizkenar Üçgen 2">
            <a:extLst>
              <a:ext uri="{FF2B5EF4-FFF2-40B4-BE49-F238E27FC236}">
                <a16:creationId xmlns:a16="http://schemas.microsoft.com/office/drawing/2014/main" id="{8924C3CC-0BD8-4989-B531-2AF16B970AF5}"/>
              </a:ext>
            </a:extLst>
          </p:cNvPr>
          <p:cNvSpPr/>
          <p:nvPr/>
        </p:nvSpPr>
        <p:spPr>
          <a:xfrm>
            <a:off x="5875215" y="1879016"/>
            <a:ext cx="2776818" cy="1761564"/>
          </a:xfrm>
          <a:prstGeom prst="triangle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3" name="Ay 12">
            <a:extLst>
              <a:ext uri="{FF2B5EF4-FFF2-40B4-BE49-F238E27FC236}">
                <a16:creationId xmlns:a16="http://schemas.microsoft.com/office/drawing/2014/main" id="{C2F7BC0A-097C-6D71-E8E4-AC5E7AEA8FEA}"/>
              </a:ext>
            </a:extLst>
          </p:cNvPr>
          <p:cNvSpPr/>
          <p:nvPr/>
        </p:nvSpPr>
        <p:spPr>
          <a:xfrm rot="8239973">
            <a:off x="6065469" y="3378540"/>
            <a:ext cx="143926" cy="246622"/>
          </a:xfrm>
          <a:prstGeom prst="mo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4" name="Ay 13">
            <a:extLst>
              <a:ext uri="{FF2B5EF4-FFF2-40B4-BE49-F238E27FC236}">
                <a16:creationId xmlns:a16="http://schemas.microsoft.com/office/drawing/2014/main" id="{FE818FA6-A23A-5306-3E37-18D39630E953}"/>
              </a:ext>
            </a:extLst>
          </p:cNvPr>
          <p:cNvSpPr/>
          <p:nvPr/>
        </p:nvSpPr>
        <p:spPr>
          <a:xfrm rot="15714453">
            <a:off x="7172517" y="1997341"/>
            <a:ext cx="182215" cy="243617"/>
          </a:xfrm>
          <a:prstGeom prst="mo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6" name="Ay 15">
            <a:extLst>
              <a:ext uri="{FF2B5EF4-FFF2-40B4-BE49-F238E27FC236}">
                <a16:creationId xmlns:a16="http://schemas.microsoft.com/office/drawing/2014/main" id="{B016C714-3C80-1899-8AB0-B52CCAD21C27}"/>
              </a:ext>
            </a:extLst>
          </p:cNvPr>
          <p:cNvSpPr/>
          <p:nvPr/>
        </p:nvSpPr>
        <p:spPr>
          <a:xfrm rot="1182401">
            <a:off x="8297052" y="3367372"/>
            <a:ext cx="143926" cy="246622"/>
          </a:xfrm>
          <a:prstGeom prst="mo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1" name="Metin kutusu 20">
            <a:extLst>
              <a:ext uri="{FF2B5EF4-FFF2-40B4-BE49-F238E27FC236}">
                <a16:creationId xmlns:a16="http://schemas.microsoft.com/office/drawing/2014/main" id="{5557E5E0-4AF4-6F61-AE89-935EBF122F13}"/>
              </a:ext>
            </a:extLst>
          </p:cNvPr>
          <p:cNvSpPr txBox="1"/>
          <p:nvPr/>
        </p:nvSpPr>
        <p:spPr>
          <a:xfrm>
            <a:off x="7158146" y="2154427"/>
            <a:ext cx="26684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solidFill>
                  <a:srgbClr val="0070C0"/>
                </a:solidFill>
              </a:rPr>
              <a:t>a</a:t>
            </a:r>
          </a:p>
        </p:txBody>
      </p:sp>
      <p:sp>
        <p:nvSpPr>
          <p:cNvPr id="22" name="Metin kutusu 21">
            <a:extLst>
              <a:ext uri="{FF2B5EF4-FFF2-40B4-BE49-F238E27FC236}">
                <a16:creationId xmlns:a16="http://schemas.microsoft.com/office/drawing/2014/main" id="{0DF3867C-EBDE-6B87-A949-18D99E3BDE43}"/>
              </a:ext>
            </a:extLst>
          </p:cNvPr>
          <p:cNvSpPr txBox="1"/>
          <p:nvPr/>
        </p:nvSpPr>
        <p:spPr>
          <a:xfrm>
            <a:off x="8008446" y="3250346"/>
            <a:ext cx="26684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solidFill>
                  <a:srgbClr val="0070C0"/>
                </a:solidFill>
              </a:rPr>
              <a:t>c</a:t>
            </a:r>
          </a:p>
        </p:txBody>
      </p:sp>
      <p:sp>
        <p:nvSpPr>
          <p:cNvPr id="23" name="Metin kutusu 22">
            <a:extLst>
              <a:ext uri="{FF2B5EF4-FFF2-40B4-BE49-F238E27FC236}">
                <a16:creationId xmlns:a16="http://schemas.microsoft.com/office/drawing/2014/main" id="{00D45BEE-ADA7-5D5D-1755-FBD206630DF3}"/>
              </a:ext>
            </a:extLst>
          </p:cNvPr>
          <p:cNvSpPr txBox="1"/>
          <p:nvPr/>
        </p:nvSpPr>
        <p:spPr>
          <a:xfrm>
            <a:off x="6231229" y="3308772"/>
            <a:ext cx="26684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solidFill>
                  <a:srgbClr val="0070C0"/>
                </a:solidFill>
              </a:rPr>
              <a:t>b</a:t>
            </a:r>
          </a:p>
        </p:txBody>
      </p:sp>
      <p:sp>
        <p:nvSpPr>
          <p:cNvPr id="24" name="Metin kutusu 23">
            <a:extLst>
              <a:ext uri="{FF2B5EF4-FFF2-40B4-BE49-F238E27FC236}">
                <a16:creationId xmlns:a16="http://schemas.microsoft.com/office/drawing/2014/main" id="{8A97E2E2-71CF-EB94-EFE2-EB9ED1C4D2D5}"/>
              </a:ext>
            </a:extLst>
          </p:cNvPr>
          <p:cNvSpPr txBox="1"/>
          <p:nvPr/>
        </p:nvSpPr>
        <p:spPr>
          <a:xfrm>
            <a:off x="6988216" y="1594017"/>
            <a:ext cx="330540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</a:p>
        </p:txBody>
      </p:sp>
      <p:sp>
        <p:nvSpPr>
          <p:cNvPr id="37" name="Metin kutusu 36">
            <a:extLst>
              <a:ext uri="{FF2B5EF4-FFF2-40B4-BE49-F238E27FC236}">
                <a16:creationId xmlns:a16="http://schemas.microsoft.com/office/drawing/2014/main" id="{DAAFC6E8-2A44-3432-666C-E1B03F99D6B3}"/>
              </a:ext>
            </a:extLst>
          </p:cNvPr>
          <p:cNvSpPr txBox="1"/>
          <p:nvPr/>
        </p:nvSpPr>
        <p:spPr>
          <a:xfrm>
            <a:off x="5570512" y="3501851"/>
            <a:ext cx="319318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</a:p>
        </p:txBody>
      </p:sp>
      <p:sp>
        <p:nvSpPr>
          <p:cNvPr id="38" name="Metin kutusu 37">
            <a:extLst>
              <a:ext uri="{FF2B5EF4-FFF2-40B4-BE49-F238E27FC236}">
                <a16:creationId xmlns:a16="http://schemas.microsoft.com/office/drawing/2014/main" id="{1743FBC0-9F66-0727-256D-1EE42287C538}"/>
              </a:ext>
            </a:extLst>
          </p:cNvPr>
          <p:cNvSpPr txBox="1"/>
          <p:nvPr/>
        </p:nvSpPr>
        <p:spPr>
          <a:xfrm>
            <a:off x="8673815" y="3363482"/>
            <a:ext cx="311304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8924D83-1B5A-AFA0-5EF6-F5D8E86FECE2}"/>
              </a:ext>
            </a:extLst>
          </p:cNvPr>
          <p:cNvSpPr txBox="1"/>
          <p:nvPr/>
        </p:nvSpPr>
        <p:spPr>
          <a:xfrm>
            <a:off x="582069" y="582069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ÖRNEK-1</a:t>
            </a:r>
            <a:endParaRPr dirty="0"/>
          </a:p>
        </p:txBody>
      </p:sp>
      <p:sp>
        <p:nvSpPr>
          <p:cNvPr id="6" name="TextBox 4">
            <a:extLst>
              <a:ext uri="{FF2B5EF4-FFF2-40B4-BE49-F238E27FC236}">
                <a16:creationId xmlns:a16="http://schemas.microsoft.com/office/drawing/2014/main" id="{6EE11D74-FD9D-4D70-2E02-2E344AC10DC2}"/>
              </a:ext>
            </a:extLst>
          </p:cNvPr>
          <p:cNvSpPr txBox="1"/>
          <p:nvPr/>
        </p:nvSpPr>
        <p:spPr>
          <a:xfrm>
            <a:off x="548426" y="1251788"/>
            <a:ext cx="8461186" cy="400110"/>
          </a:xfrm>
          <a:prstGeom prst="rect">
            <a:avLst/>
          </a:prstGeom>
          <a:solidFill>
            <a:srgbClr val="C80000"/>
          </a:solidFill>
        </p:spPr>
        <p:txBody>
          <a:bodyPr wrap="square">
            <a:spAutoFit/>
          </a:bodyPr>
          <a:lstStyle/>
          <a:p>
            <a:r>
              <a:rPr lang="tr-TR" sz="2000" b="1" dirty="0">
                <a:solidFill>
                  <a:srgbClr val="FFFFFF"/>
                </a:solidFill>
              </a:rPr>
              <a:t>ÇÖZÜM YÖNTEMİ</a:t>
            </a:r>
            <a:endParaRPr sz="20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51482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>
            <a:extLst>
              <a:ext uri="{FF2B5EF4-FFF2-40B4-BE49-F238E27FC236}">
                <a16:creationId xmlns:a16="http://schemas.microsoft.com/office/drawing/2014/main" id="{DD3CA966-B692-DA8A-33B7-2724367A29D6}"/>
              </a:ext>
            </a:extLst>
          </p:cNvPr>
          <p:cNvSpPr txBox="1"/>
          <p:nvPr/>
        </p:nvSpPr>
        <p:spPr>
          <a:xfrm>
            <a:off x="431380" y="1592275"/>
            <a:ext cx="6854235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50" b="1" dirty="0">
                <a:cs typeface="Arial" panose="020B0604020202020204" pitchFamily="34" charset="0"/>
              </a:rPr>
              <a:t> </a:t>
            </a:r>
            <a:r>
              <a:rPr lang="en-US" sz="2250" b="1" dirty="0" err="1">
                <a:cs typeface="Arial" panose="020B0604020202020204" pitchFamily="34" charset="0"/>
              </a:rPr>
              <a:t>Üçgenin</a:t>
            </a:r>
            <a:r>
              <a:rPr lang="en-US" sz="2250" b="1" dirty="0">
                <a:cs typeface="Arial" panose="020B0604020202020204" pitchFamily="34" charset="0"/>
              </a:rPr>
              <a:t> </a:t>
            </a:r>
            <a:r>
              <a:rPr lang="en-US" sz="2250" b="1" dirty="0" err="1">
                <a:cs typeface="Arial" panose="020B0604020202020204" pitchFamily="34" charset="0"/>
              </a:rPr>
              <a:t>kenarlarına</a:t>
            </a:r>
            <a:r>
              <a:rPr lang="en-US" sz="2250" b="1" dirty="0">
                <a:cs typeface="Arial" panose="020B0604020202020204" pitchFamily="34" charset="0"/>
              </a:rPr>
              <a:t> </a:t>
            </a:r>
            <a:r>
              <a:rPr lang="en-US" sz="2250" b="1" dirty="0" err="1">
                <a:cs typeface="Arial" panose="020B0604020202020204" pitchFamily="34" charset="0"/>
              </a:rPr>
              <a:t>ve</a:t>
            </a:r>
            <a:r>
              <a:rPr lang="en-US" sz="2250" b="1" dirty="0">
                <a:cs typeface="Arial" panose="020B0604020202020204" pitchFamily="34" charset="0"/>
              </a:rPr>
              <a:t> </a:t>
            </a:r>
            <a:r>
              <a:rPr lang="en-US" sz="2250" b="1" dirty="0" err="1">
                <a:cs typeface="Arial" panose="020B0604020202020204" pitchFamily="34" charset="0"/>
              </a:rPr>
              <a:t>açılarına</a:t>
            </a:r>
            <a:r>
              <a:rPr lang="en-US" sz="2250" b="1" dirty="0">
                <a:cs typeface="Arial" panose="020B0604020202020204" pitchFamily="34" charset="0"/>
              </a:rPr>
              <a:t> </a:t>
            </a:r>
            <a:r>
              <a:rPr lang="en-US" sz="2250" b="1" i="1" u="sng" dirty="0" err="1">
                <a:solidFill>
                  <a:srgbClr val="C00000"/>
                </a:solidFill>
                <a:cs typeface="Arial" panose="020B0604020202020204" pitchFamily="34" charset="0"/>
              </a:rPr>
              <a:t>temel</a:t>
            </a:r>
            <a:r>
              <a:rPr lang="en-US" sz="2250" b="1" i="1" u="sng" dirty="0">
                <a:solidFill>
                  <a:srgbClr val="C00000"/>
                </a:solidFill>
                <a:cs typeface="Arial" panose="020B0604020202020204" pitchFamily="34" charset="0"/>
              </a:rPr>
              <a:t> </a:t>
            </a:r>
            <a:r>
              <a:rPr lang="en-US" sz="2250" b="1" i="1" u="sng" dirty="0" err="1">
                <a:solidFill>
                  <a:srgbClr val="C00000"/>
                </a:solidFill>
                <a:cs typeface="Arial" panose="020B0604020202020204" pitchFamily="34" charset="0"/>
              </a:rPr>
              <a:t>elemanlar</a:t>
            </a:r>
            <a:r>
              <a:rPr lang="en-US" sz="2250" b="1" i="1" u="sng" dirty="0">
                <a:solidFill>
                  <a:srgbClr val="C00000"/>
                </a:solidFill>
                <a:cs typeface="Arial" panose="020B0604020202020204" pitchFamily="34" charset="0"/>
              </a:rPr>
              <a:t> </a:t>
            </a:r>
            <a:r>
              <a:rPr lang="en-US" sz="2250" b="1" dirty="0" err="1">
                <a:cs typeface="Arial" panose="020B0604020202020204" pitchFamily="34" charset="0"/>
              </a:rPr>
              <a:t>denir</a:t>
            </a:r>
            <a:r>
              <a:rPr lang="en-US" sz="2250" b="1" dirty="0">
                <a:cs typeface="Arial" panose="020B0604020202020204" pitchFamily="34" charset="0"/>
              </a:rPr>
              <a:t>.</a:t>
            </a:r>
            <a:endParaRPr lang="en-US" sz="225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kizkenar Üçgen 2">
            <a:extLst>
              <a:ext uri="{FF2B5EF4-FFF2-40B4-BE49-F238E27FC236}">
                <a16:creationId xmlns:a16="http://schemas.microsoft.com/office/drawing/2014/main" id="{8924C3CC-0BD8-4989-B531-2AF16B970AF5}"/>
              </a:ext>
            </a:extLst>
          </p:cNvPr>
          <p:cNvSpPr/>
          <p:nvPr/>
        </p:nvSpPr>
        <p:spPr>
          <a:xfrm>
            <a:off x="5875215" y="2322770"/>
            <a:ext cx="2776818" cy="1761564"/>
          </a:xfrm>
          <a:prstGeom prst="triangle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3" name="Ay 12">
            <a:extLst>
              <a:ext uri="{FF2B5EF4-FFF2-40B4-BE49-F238E27FC236}">
                <a16:creationId xmlns:a16="http://schemas.microsoft.com/office/drawing/2014/main" id="{C2F7BC0A-097C-6D71-E8E4-AC5E7AEA8FEA}"/>
              </a:ext>
            </a:extLst>
          </p:cNvPr>
          <p:cNvSpPr/>
          <p:nvPr/>
        </p:nvSpPr>
        <p:spPr>
          <a:xfrm rot="8239973">
            <a:off x="6065469" y="3822294"/>
            <a:ext cx="143926" cy="246622"/>
          </a:xfrm>
          <a:prstGeom prst="mo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4" name="Ay 13">
            <a:extLst>
              <a:ext uri="{FF2B5EF4-FFF2-40B4-BE49-F238E27FC236}">
                <a16:creationId xmlns:a16="http://schemas.microsoft.com/office/drawing/2014/main" id="{FE818FA6-A23A-5306-3E37-18D39630E953}"/>
              </a:ext>
            </a:extLst>
          </p:cNvPr>
          <p:cNvSpPr/>
          <p:nvPr/>
        </p:nvSpPr>
        <p:spPr>
          <a:xfrm rot="15714453">
            <a:off x="7172517" y="2441095"/>
            <a:ext cx="182215" cy="243617"/>
          </a:xfrm>
          <a:prstGeom prst="mo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6" name="Ay 15">
            <a:extLst>
              <a:ext uri="{FF2B5EF4-FFF2-40B4-BE49-F238E27FC236}">
                <a16:creationId xmlns:a16="http://schemas.microsoft.com/office/drawing/2014/main" id="{B016C714-3C80-1899-8AB0-B52CCAD21C27}"/>
              </a:ext>
            </a:extLst>
          </p:cNvPr>
          <p:cNvSpPr/>
          <p:nvPr/>
        </p:nvSpPr>
        <p:spPr>
          <a:xfrm rot="1182401">
            <a:off x="8297052" y="3811126"/>
            <a:ext cx="143926" cy="246622"/>
          </a:xfrm>
          <a:prstGeom prst="mo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1" name="Metin kutusu 20">
            <a:extLst>
              <a:ext uri="{FF2B5EF4-FFF2-40B4-BE49-F238E27FC236}">
                <a16:creationId xmlns:a16="http://schemas.microsoft.com/office/drawing/2014/main" id="{5557E5E0-4AF4-6F61-AE89-935EBF122F13}"/>
              </a:ext>
            </a:extLst>
          </p:cNvPr>
          <p:cNvSpPr txBox="1"/>
          <p:nvPr/>
        </p:nvSpPr>
        <p:spPr>
          <a:xfrm>
            <a:off x="6983335" y="2510772"/>
            <a:ext cx="26684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solidFill>
                  <a:srgbClr val="0070C0"/>
                </a:solidFill>
              </a:rPr>
              <a:t>a</a:t>
            </a:r>
          </a:p>
        </p:txBody>
      </p:sp>
      <p:sp>
        <p:nvSpPr>
          <p:cNvPr id="22" name="Metin kutusu 21">
            <a:extLst>
              <a:ext uri="{FF2B5EF4-FFF2-40B4-BE49-F238E27FC236}">
                <a16:creationId xmlns:a16="http://schemas.microsoft.com/office/drawing/2014/main" id="{0DF3867C-EBDE-6B87-A949-18D99E3BDE43}"/>
              </a:ext>
            </a:extLst>
          </p:cNvPr>
          <p:cNvSpPr txBox="1"/>
          <p:nvPr/>
        </p:nvSpPr>
        <p:spPr>
          <a:xfrm>
            <a:off x="8008446" y="3694100"/>
            <a:ext cx="26684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solidFill>
                  <a:srgbClr val="0070C0"/>
                </a:solidFill>
              </a:rPr>
              <a:t>c</a:t>
            </a:r>
          </a:p>
        </p:txBody>
      </p:sp>
      <p:sp>
        <p:nvSpPr>
          <p:cNvPr id="23" name="Metin kutusu 22">
            <a:extLst>
              <a:ext uri="{FF2B5EF4-FFF2-40B4-BE49-F238E27FC236}">
                <a16:creationId xmlns:a16="http://schemas.microsoft.com/office/drawing/2014/main" id="{00D45BEE-ADA7-5D5D-1755-FBD206630DF3}"/>
              </a:ext>
            </a:extLst>
          </p:cNvPr>
          <p:cNvSpPr txBox="1"/>
          <p:nvPr/>
        </p:nvSpPr>
        <p:spPr>
          <a:xfrm>
            <a:off x="6231229" y="3752526"/>
            <a:ext cx="26684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solidFill>
                  <a:srgbClr val="0070C0"/>
                </a:solidFill>
              </a:rPr>
              <a:t>b</a:t>
            </a:r>
          </a:p>
        </p:txBody>
      </p:sp>
      <p:sp>
        <p:nvSpPr>
          <p:cNvPr id="24" name="Metin kutusu 23">
            <a:extLst>
              <a:ext uri="{FF2B5EF4-FFF2-40B4-BE49-F238E27FC236}">
                <a16:creationId xmlns:a16="http://schemas.microsoft.com/office/drawing/2014/main" id="{8A97E2E2-71CF-EB94-EFE2-EB9ED1C4D2D5}"/>
              </a:ext>
            </a:extLst>
          </p:cNvPr>
          <p:cNvSpPr txBox="1"/>
          <p:nvPr/>
        </p:nvSpPr>
        <p:spPr>
          <a:xfrm>
            <a:off x="6988216" y="2037771"/>
            <a:ext cx="330540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</a:p>
        </p:txBody>
      </p:sp>
      <p:sp>
        <p:nvSpPr>
          <p:cNvPr id="37" name="Metin kutusu 36">
            <a:extLst>
              <a:ext uri="{FF2B5EF4-FFF2-40B4-BE49-F238E27FC236}">
                <a16:creationId xmlns:a16="http://schemas.microsoft.com/office/drawing/2014/main" id="{DAAFC6E8-2A44-3432-666C-E1B03F99D6B3}"/>
              </a:ext>
            </a:extLst>
          </p:cNvPr>
          <p:cNvSpPr txBox="1"/>
          <p:nvPr/>
        </p:nvSpPr>
        <p:spPr>
          <a:xfrm>
            <a:off x="5570512" y="3945605"/>
            <a:ext cx="319318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</a:p>
        </p:txBody>
      </p:sp>
      <p:sp>
        <p:nvSpPr>
          <p:cNvPr id="38" name="Metin kutusu 37">
            <a:extLst>
              <a:ext uri="{FF2B5EF4-FFF2-40B4-BE49-F238E27FC236}">
                <a16:creationId xmlns:a16="http://schemas.microsoft.com/office/drawing/2014/main" id="{1743FBC0-9F66-0727-256D-1EE42287C538}"/>
              </a:ext>
            </a:extLst>
          </p:cNvPr>
          <p:cNvSpPr txBox="1"/>
          <p:nvPr/>
        </p:nvSpPr>
        <p:spPr>
          <a:xfrm>
            <a:off x="8673815" y="3807236"/>
            <a:ext cx="311304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</a:p>
        </p:txBody>
      </p:sp>
      <p:sp>
        <p:nvSpPr>
          <p:cNvPr id="2" name="Metin kutusu 1">
            <a:extLst>
              <a:ext uri="{FF2B5EF4-FFF2-40B4-BE49-F238E27FC236}">
                <a16:creationId xmlns:a16="http://schemas.microsoft.com/office/drawing/2014/main" id="{022F4894-5412-F261-A085-5C1E2967E119}"/>
              </a:ext>
            </a:extLst>
          </p:cNvPr>
          <p:cNvSpPr txBox="1"/>
          <p:nvPr/>
        </p:nvSpPr>
        <p:spPr>
          <a:xfrm>
            <a:off x="437332" y="2522495"/>
            <a:ext cx="2979218" cy="18235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50" b="1" i="1" u="sng" dirty="0" err="1">
                <a:solidFill>
                  <a:srgbClr val="C00000"/>
                </a:solidFill>
                <a:cs typeface="Arial" panose="020B0604020202020204" pitchFamily="34" charset="0"/>
              </a:rPr>
              <a:t>Yardımcı</a:t>
            </a:r>
            <a:r>
              <a:rPr lang="en-US" sz="2250" b="1" i="1" u="sng" dirty="0">
                <a:solidFill>
                  <a:srgbClr val="C00000"/>
                </a:solidFill>
                <a:cs typeface="Arial" panose="020B0604020202020204" pitchFamily="34" charset="0"/>
              </a:rPr>
              <a:t> </a:t>
            </a:r>
            <a:r>
              <a:rPr lang="en-US" sz="2250" b="1" i="1" u="sng" dirty="0" err="1">
                <a:solidFill>
                  <a:srgbClr val="C00000"/>
                </a:solidFill>
                <a:cs typeface="Arial" panose="020B0604020202020204" pitchFamily="34" charset="0"/>
              </a:rPr>
              <a:t>Elemanlar</a:t>
            </a:r>
            <a:endParaRPr lang="en-US" sz="2250" b="1" i="1" u="sng" dirty="0">
              <a:solidFill>
                <a:srgbClr val="C00000"/>
              </a:solidFill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50" b="1" dirty="0" err="1">
                <a:cs typeface="Arial" panose="020B0604020202020204" pitchFamily="34" charset="0"/>
              </a:rPr>
              <a:t>Yükseklik</a:t>
            </a:r>
            <a:endParaRPr lang="en-US" sz="2250" b="1" dirty="0"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50" b="1" dirty="0" err="1">
                <a:cs typeface="Arial" panose="020B0604020202020204" pitchFamily="34" charset="0"/>
              </a:rPr>
              <a:t>Kenar</a:t>
            </a:r>
            <a:r>
              <a:rPr lang="en-US" sz="2250" b="1" dirty="0">
                <a:cs typeface="Arial" panose="020B0604020202020204" pitchFamily="34" charset="0"/>
              </a:rPr>
              <a:t> </a:t>
            </a:r>
            <a:r>
              <a:rPr lang="en-US" sz="2250" b="1" dirty="0" err="1">
                <a:cs typeface="Arial" panose="020B0604020202020204" pitchFamily="34" charset="0"/>
              </a:rPr>
              <a:t>Ortay</a:t>
            </a:r>
            <a:endParaRPr lang="en-US" sz="2250" b="1" dirty="0"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50" b="1" dirty="0" err="1">
                <a:cs typeface="Arial" panose="020B0604020202020204" pitchFamily="34" charset="0"/>
              </a:rPr>
              <a:t>Açı</a:t>
            </a:r>
            <a:r>
              <a:rPr lang="en-US" sz="2250" b="1" dirty="0">
                <a:cs typeface="Arial" panose="020B0604020202020204" pitchFamily="34" charset="0"/>
              </a:rPr>
              <a:t> </a:t>
            </a:r>
            <a:r>
              <a:rPr lang="en-US" sz="2250" b="1" dirty="0" err="1">
                <a:cs typeface="Arial" panose="020B0604020202020204" pitchFamily="34" charset="0"/>
              </a:rPr>
              <a:t>Ortay</a:t>
            </a:r>
            <a:endParaRPr lang="en-US" sz="2250" b="1" dirty="0"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50" b="1" dirty="0" err="1">
                <a:cs typeface="Arial" panose="020B0604020202020204" pitchFamily="34" charset="0"/>
              </a:rPr>
              <a:t>Orta</a:t>
            </a:r>
            <a:r>
              <a:rPr lang="en-US" sz="2250" b="1" dirty="0">
                <a:cs typeface="Arial" panose="020B0604020202020204" pitchFamily="34" charset="0"/>
              </a:rPr>
              <a:t> </a:t>
            </a:r>
            <a:r>
              <a:rPr lang="en-US" sz="2250" b="1" dirty="0" err="1">
                <a:cs typeface="Arial" panose="020B0604020202020204" pitchFamily="34" charset="0"/>
              </a:rPr>
              <a:t>Dikme</a:t>
            </a:r>
            <a:endParaRPr lang="en-US" sz="2250" b="1" dirty="0">
              <a:cs typeface="Arial" panose="020B0604020202020204" pitchFamily="34" charset="0"/>
            </a:endParaRPr>
          </a:p>
        </p:txBody>
      </p:sp>
      <p:cxnSp>
        <p:nvCxnSpPr>
          <p:cNvPr id="7" name="Düz Bağlayıcı 6">
            <a:extLst>
              <a:ext uri="{FF2B5EF4-FFF2-40B4-BE49-F238E27FC236}">
                <a16:creationId xmlns:a16="http://schemas.microsoft.com/office/drawing/2014/main" id="{0B9136A3-61F6-4533-B602-8E6629E51449}"/>
              </a:ext>
            </a:extLst>
          </p:cNvPr>
          <p:cNvCxnSpPr>
            <a:cxnSpLocks/>
            <a:endCxn id="3" idx="3"/>
          </p:cNvCxnSpPr>
          <p:nvPr/>
        </p:nvCxnSpPr>
        <p:spPr>
          <a:xfrm>
            <a:off x="7263624" y="2322056"/>
            <a:ext cx="1" cy="1762278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Metin kutusu 7">
            <a:extLst>
              <a:ext uri="{FF2B5EF4-FFF2-40B4-BE49-F238E27FC236}">
                <a16:creationId xmlns:a16="http://schemas.microsoft.com/office/drawing/2014/main" id="{5A610075-1E82-872E-AC2F-E72BC25357BA}"/>
              </a:ext>
            </a:extLst>
          </p:cNvPr>
          <p:cNvSpPr txBox="1"/>
          <p:nvPr/>
        </p:nvSpPr>
        <p:spPr>
          <a:xfrm>
            <a:off x="7263623" y="3186184"/>
            <a:ext cx="26684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solidFill>
                  <a:schemeClr val="accent2">
                    <a:lumMod val="75000"/>
                  </a:schemeClr>
                </a:solidFill>
              </a:rPr>
              <a:t>h</a:t>
            </a:r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C9770280-C66B-9F78-F8F7-B790822D07BC}"/>
              </a:ext>
            </a:extLst>
          </p:cNvPr>
          <p:cNvSpPr/>
          <p:nvPr/>
        </p:nvSpPr>
        <p:spPr>
          <a:xfrm>
            <a:off x="7265444" y="3872995"/>
            <a:ext cx="208517" cy="211340"/>
          </a:xfrm>
          <a:prstGeom prst="rect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FCA76F2-EEA0-A77A-ABE2-E2FE0541F325}"/>
              </a:ext>
            </a:extLst>
          </p:cNvPr>
          <p:cNvSpPr txBox="1"/>
          <p:nvPr/>
        </p:nvSpPr>
        <p:spPr>
          <a:xfrm>
            <a:off x="582069" y="582069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ÜÇGENDE TEMEL VE YARDIMCI ELEMANLAR</a:t>
            </a:r>
            <a:endParaRPr dirty="0"/>
          </a:p>
        </p:txBody>
      </p:sp>
      <p:pic>
        <p:nvPicPr>
          <p:cNvPr id="4" name="8_11">
            <a:hlinkClick r:id="" action="ppaction://media"/>
            <a:extLst>
              <a:ext uri="{FF2B5EF4-FFF2-40B4-BE49-F238E27FC236}">
                <a16:creationId xmlns:a16="http://schemas.microsoft.com/office/drawing/2014/main" id="{ABF0B3A7-33F3-960C-E561-A7BEFE7307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18102" y="623736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466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85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Düz Bağlayıcı 6">
            <a:extLst>
              <a:ext uri="{FF2B5EF4-FFF2-40B4-BE49-F238E27FC236}">
                <a16:creationId xmlns:a16="http://schemas.microsoft.com/office/drawing/2014/main" id="{0B9136A3-61F6-4533-B602-8E6629E51449}"/>
              </a:ext>
            </a:extLst>
          </p:cNvPr>
          <p:cNvCxnSpPr>
            <a:cxnSpLocks/>
            <a:endCxn id="3" idx="3"/>
          </p:cNvCxnSpPr>
          <p:nvPr/>
        </p:nvCxnSpPr>
        <p:spPr>
          <a:xfrm>
            <a:off x="4295945" y="2116055"/>
            <a:ext cx="1" cy="1762278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Dikdörtgen 8">
            <a:extLst>
              <a:ext uri="{FF2B5EF4-FFF2-40B4-BE49-F238E27FC236}">
                <a16:creationId xmlns:a16="http://schemas.microsoft.com/office/drawing/2014/main" id="{C9770280-C66B-9F78-F8F7-B790822D07BC}"/>
              </a:ext>
            </a:extLst>
          </p:cNvPr>
          <p:cNvSpPr/>
          <p:nvPr/>
        </p:nvSpPr>
        <p:spPr>
          <a:xfrm>
            <a:off x="4297766" y="3666993"/>
            <a:ext cx="208517" cy="211340"/>
          </a:xfrm>
          <a:prstGeom prst="rect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DD3CA966-B692-DA8A-33B7-2724367A29D6}"/>
              </a:ext>
            </a:extLst>
          </p:cNvPr>
          <p:cNvSpPr txBox="1"/>
          <p:nvPr/>
        </p:nvSpPr>
        <p:spPr>
          <a:xfrm>
            <a:off x="2556237" y="1317330"/>
            <a:ext cx="4335602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50" b="1" dirty="0">
                <a:cs typeface="Arial" panose="020B0604020202020204" pitchFamily="34" charset="0"/>
              </a:rPr>
              <a:t> h</a:t>
            </a:r>
            <a:r>
              <a:rPr lang="en-US" sz="2250" b="1" baseline="-25000" dirty="0">
                <a:cs typeface="Arial" panose="020B0604020202020204" pitchFamily="34" charset="0"/>
              </a:rPr>
              <a:t>a</a:t>
            </a:r>
            <a:r>
              <a:rPr lang="en-US" sz="2250" b="1" dirty="0">
                <a:cs typeface="Arial" panose="020B0604020202020204" pitchFamily="34" charset="0"/>
              </a:rPr>
              <a:t> =&gt; a </a:t>
            </a:r>
            <a:r>
              <a:rPr lang="en-US" sz="2250" b="1" dirty="0" err="1">
                <a:cs typeface="Arial" panose="020B0604020202020204" pitchFamily="34" charset="0"/>
              </a:rPr>
              <a:t>kenarına</a:t>
            </a:r>
            <a:r>
              <a:rPr lang="en-US" sz="2250" b="1" dirty="0">
                <a:cs typeface="Arial" panose="020B0604020202020204" pitchFamily="34" charset="0"/>
              </a:rPr>
              <a:t> </a:t>
            </a:r>
            <a:r>
              <a:rPr lang="en-US" sz="2250" b="1" dirty="0" err="1">
                <a:cs typeface="Arial" panose="020B0604020202020204" pitchFamily="34" charset="0"/>
              </a:rPr>
              <a:t>ait</a:t>
            </a:r>
            <a:r>
              <a:rPr lang="en-US" sz="2250" b="1" dirty="0">
                <a:cs typeface="Arial" panose="020B0604020202020204" pitchFamily="34" charset="0"/>
              </a:rPr>
              <a:t> </a:t>
            </a:r>
            <a:r>
              <a:rPr lang="en-US" sz="2250" b="1" dirty="0" err="1">
                <a:cs typeface="Arial" panose="020B0604020202020204" pitchFamily="34" charset="0"/>
              </a:rPr>
              <a:t>yükseliktir</a:t>
            </a:r>
            <a:r>
              <a:rPr lang="en-US" sz="2250" b="1" dirty="0">
                <a:cs typeface="Arial" panose="020B0604020202020204" pitchFamily="34" charset="0"/>
              </a:rPr>
              <a:t>.</a:t>
            </a:r>
            <a:endParaRPr lang="en-US" sz="225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kizkenar Üçgen 2">
            <a:extLst>
              <a:ext uri="{FF2B5EF4-FFF2-40B4-BE49-F238E27FC236}">
                <a16:creationId xmlns:a16="http://schemas.microsoft.com/office/drawing/2014/main" id="{8924C3CC-0BD8-4989-B531-2AF16B970AF5}"/>
              </a:ext>
            </a:extLst>
          </p:cNvPr>
          <p:cNvSpPr/>
          <p:nvPr/>
        </p:nvSpPr>
        <p:spPr>
          <a:xfrm>
            <a:off x="2907537" y="2116769"/>
            <a:ext cx="2776818" cy="1761564"/>
          </a:xfrm>
          <a:prstGeom prst="triangl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4" name="Metin kutusu 23">
            <a:extLst>
              <a:ext uri="{FF2B5EF4-FFF2-40B4-BE49-F238E27FC236}">
                <a16:creationId xmlns:a16="http://schemas.microsoft.com/office/drawing/2014/main" id="{8A97E2E2-71CF-EB94-EFE2-EB9ED1C4D2D5}"/>
              </a:ext>
            </a:extLst>
          </p:cNvPr>
          <p:cNvSpPr txBox="1"/>
          <p:nvPr/>
        </p:nvSpPr>
        <p:spPr>
          <a:xfrm>
            <a:off x="4020537" y="1831769"/>
            <a:ext cx="330540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</a:p>
        </p:txBody>
      </p:sp>
      <p:sp>
        <p:nvSpPr>
          <p:cNvPr id="37" name="Metin kutusu 36">
            <a:extLst>
              <a:ext uri="{FF2B5EF4-FFF2-40B4-BE49-F238E27FC236}">
                <a16:creationId xmlns:a16="http://schemas.microsoft.com/office/drawing/2014/main" id="{DAAFC6E8-2A44-3432-666C-E1B03F99D6B3}"/>
              </a:ext>
            </a:extLst>
          </p:cNvPr>
          <p:cNvSpPr txBox="1"/>
          <p:nvPr/>
        </p:nvSpPr>
        <p:spPr>
          <a:xfrm>
            <a:off x="2602833" y="3739603"/>
            <a:ext cx="319318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</a:p>
        </p:txBody>
      </p:sp>
      <p:sp>
        <p:nvSpPr>
          <p:cNvPr id="38" name="Metin kutusu 37">
            <a:extLst>
              <a:ext uri="{FF2B5EF4-FFF2-40B4-BE49-F238E27FC236}">
                <a16:creationId xmlns:a16="http://schemas.microsoft.com/office/drawing/2014/main" id="{1743FBC0-9F66-0727-256D-1EE42287C538}"/>
              </a:ext>
            </a:extLst>
          </p:cNvPr>
          <p:cNvSpPr txBox="1"/>
          <p:nvPr/>
        </p:nvSpPr>
        <p:spPr>
          <a:xfrm>
            <a:off x="5706137" y="3601234"/>
            <a:ext cx="311304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5A610075-1E82-872E-AC2F-E72BC25357BA}"/>
              </a:ext>
            </a:extLst>
          </p:cNvPr>
          <p:cNvSpPr txBox="1"/>
          <p:nvPr/>
        </p:nvSpPr>
        <p:spPr>
          <a:xfrm>
            <a:off x="4295944" y="2980182"/>
            <a:ext cx="428092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solidFill>
                  <a:schemeClr val="accent2">
                    <a:lumMod val="75000"/>
                  </a:schemeClr>
                </a:solidFill>
              </a:rPr>
              <a:t>h</a:t>
            </a:r>
            <a:r>
              <a:rPr lang="en-US" sz="1875" b="1" baseline="-25000" dirty="0">
                <a:solidFill>
                  <a:schemeClr val="accent2">
                    <a:lumMod val="75000"/>
                  </a:schemeClr>
                </a:solidFill>
              </a:rPr>
              <a:t>a</a:t>
            </a:r>
          </a:p>
        </p:txBody>
      </p:sp>
      <p:sp>
        <p:nvSpPr>
          <p:cNvPr id="10" name="Metin kutusu 9">
            <a:extLst>
              <a:ext uri="{FF2B5EF4-FFF2-40B4-BE49-F238E27FC236}">
                <a16:creationId xmlns:a16="http://schemas.microsoft.com/office/drawing/2014/main" id="{BE9AE654-F78F-DF9B-A941-997D310BBF80}"/>
              </a:ext>
            </a:extLst>
          </p:cNvPr>
          <p:cNvSpPr txBox="1"/>
          <p:nvPr/>
        </p:nvSpPr>
        <p:spPr>
          <a:xfrm>
            <a:off x="4203037" y="3915472"/>
            <a:ext cx="359630" cy="496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25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90AB0217-9F88-55AA-8B88-8BF48BB8963E}"/>
              </a:ext>
            </a:extLst>
          </p:cNvPr>
          <p:cNvSpPr txBox="1"/>
          <p:nvPr/>
        </p:nvSpPr>
        <p:spPr>
          <a:xfrm>
            <a:off x="5058610" y="2590937"/>
            <a:ext cx="359630" cy="496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25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</a:p>
        </p:txBody>
      </p:sp>
      <p:sp>
        <p:nvSpPr>
          <p:cNvPr id="12" name="Metin kutusu 11">
            <a:extLst>
              <a:ext uri="{FF2B5EF4-FFF2-40B4-BE49-F238E27FC236}">
                <a16:creationId xmlns:a16="http://schemas.microsoft.com/office/drawing/2014/main" id="{496CE6E0-B575-4AF8-6918-707FE20E16DA}"/>
              </a:ext>
            </a:extLst>
          </p:cNvPr>
          <p:cNvSpPr txBox="1"/>
          <p:nvPr/>
        </p:nvSpPr>
        <p:spPr>
          <a:xfrm>
            <a:off x="3242110" y="2639082"/>
            <a:ext cx="359630" cy="496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25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4C4140D-282E-1F72-A501-3E22636ED7A6}"/>
              </a:ext>
            </a:extLst>
          </p:cNvPr>
          <p:cNvSpPr txBox="1"/>
          <p:nvPr/>
        </p:nvSpPr>
        <p:spPr>
          <a:xfrm>
            <a:off x="582069" y="582069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1)YÜKSEKLİK</a:t>
            </a:r>
            <a:endParaRPr dirty="0"/>
          </a:p>
        </p:txBody>
      </p:sp>
      <p:pic>
        <p:nvPicPr>
          <p:cNvPr id="13" name="Resim 12">
            <a:extLst>
              <a:ext uri="{FF2B5EF4-FFF2-40B4-BE49-F238E27FC236}">
                <a16:creationId xmlns:a16="http://schemas.microsoft.com/office/drawing/2014/main" id="{7224FD6B-A60A-A569-7977-4354E7A7A8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5025" y="4956697"/>
            <a:ext cx="7658021" cy="943379"/>
          </a:xfrm>
          <a:prstGeom prst="rect">
            <a:avLst/>
          </a:prstGeom>
        </p:spPr>
      </p:pic>
      <p:pic>
        <p:nvPicPr>
          <p:cNvPr id="4" name="8_12">
            <a:hlinkClick r:id="" action="ppaction://media"/>
            <a:extLst>
              <a:ext uri="{FF2B5EF4-FFF2-40B4-BE49-F238E27FC236}">
                <a16:creationId xmlns:a16="http://schemas.microsoft.com/office/drawing/2014/main" id="{CE23B690-57C8-838D-41CC-F5BE3566BE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88607" y="625056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197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2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y 13">
            <a:extLst>
              <a:ext uri="{FF2B5EF4-FFF2-40B4-BE49-F238E27FC236}">
                <a16:creationId xmlns:a16="http://schemas.microsoft.com/office/drawing/2014/main" id="{FE818FA6-A23A-5306-3E37-18D39630E953}"/>
              </a:ext>
            </a:extLst>
          </p:cNvPr>
          <p:cNvSpPr/>
          <p:nvPr/>
        </p:nvSpPr>
        <p:spPr>
          <a:xfrm rot="14003669">
            <a:off x="4416904" y="2900827"/>
            <a:ext cx="182215" cy="243617"/>
          </a:xfrm>
          <a:prstGeom prst="mo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Ay 9">
            <a:extLst>
              <a:ext uri="{FF2B5EF4-FFF2-40B4-BE49-F238E27FC236}">
                <a16:creationId xmlns:a16="http://schemas.microsoft.com/office/drawing/2014/main" id="{031E44FA-588A-DE13-2E03-5E9F1995A7CF}"/>
              </a:ext>
            </a:extLst>
          </p:cNvPr>
          <p:cNvSpPr/>
          <p:nvPr/>
        </p:nvSpPr>
        <p:spPr>
          <a:xfrm rot="17108353">
            <a:off x="4130142" y="2943034"/>
            <a:ext cx="182215" cy="243617"/>
          </a:xfrm>
          <a:prstGeom prst="mo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cxnSp>
        <p:nvCxnSpPr>
          <p:cNvPr id="7" name="Düz Bağlayıcı 6">
            <a:extLst>
              <a:ext uri="{FF2B5EF4-FFF2-40B4-BE49-F238E27FC236}">
                <a16:creationId xmlns:a16="http://schemas.microsoft.com/office/drawing/2014/main" id="{0B9136A3-61F6-4533-B602-8E6629E51449}"/>
              </a:ext>
            </a:extLst>
          </p:cNvPr>
          <p:cNvCxnSpPr>
            <a:cxnSpLocks/>
          </p:cNvCxnSpPr>
          <p:nvPr/>
        </p:nvCxnSpPr>
        <p:spPr>
          <a:xfrm flipH="1">
            <a:off x="4265330" y="2689783"/>
            <a:ext cx="115538" cy="1784525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" name="Metin kutusu 4">
            <a:extLst>
              <a:ext uri="{FF2B5EF4-FFF2-40B4-BE49-F238E27FC236}">
                <a16:creationId xmlns:a16="http://schemas.microsoft.com/office/drawing/2014/main" id="{DD3CA966-B692-DA8A-33B7-2724367A29D6}"/>
              </a:ext>
            </a:extLst>
          </p:cNvPr>
          <p:cNvSpPr txBox="1"/>
          <p:nvPr/>
        </p:nvSpPr>
        <p:spPr>
          <a:xfrm>
            <a:off x="2454822" y="1585001"/>
            <a:ext cx="4383008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50" b="1" dirty="0">
                <a:cs typeface="Arial" panose="020B0604020202020204" pitchFamily="34" charset="0"/>
              </a:rPr>
              <a:t> </a:t>
            </a:r>
            <a:r>
              <a:rPr lang="en-US" sz="2250" b="1" dirty="0" err="1">
                <a:cs typeface="Arial" panose="020B0604020202020204" pitchFamily="34" charset="0"/>
              </a:rPr>
              <a:t>n</a:t>
            </a:r>
            <a:r>
              <a:rPr lang="en-US" sz="2250" b="1" baseline="-25000" dirty="0" err="1">
                <a:cs typeface="Arial" panose="020B0604020202020204" pitchFamily="34" charset="0"/>
              </a:rPr>
              <a:t>a</a:t>
            </a:r>
            <a:r>
              <a:rPr lang="en-US" sz="2250" b="1" dirty="0">
                <a:cs typeface="Arial" panose="020B0604020202020204" pitchFamily="34" charset="0"/>
              </a:rPr>
              <a:t> =&gt; A </a:t>
            </a:r>
            <a:r>
              <a:rPr lang="en-US" sz="2250" b="1" dirty="0" err="1">
                <a:cs typeface="Arial" panose="020B0604020202020204" pitchFamily="34" charset="0"/>
              </a:rPr>
              <a:t>köşesine</a:t>
            </a:r>
            <a:r>
              <a:rPr lang="en-US" sz="2250" b="1" dirty="0">
                <a:cs typeface="Arial" panose="020B0604020202020204" pitchFamily="34" charset="0"/>
              </a:rPr>
              <a:t> </a:t>
            </a:r>
            <a:r>
              <a:rPr lang="en-US" sz="2250" b="1" dirty="0" err="1">
                <a:cs typeface="Arial" panose="020B0604020202020204" pitchFamily="34" charset="0"/>
              </a:rPr>
              <a:t>ait</a:t>
            </a:r>
            <a:r>
              <a:rPr lang="en-US" sz="2250" b="1" dirty="0">
                <a:cs typeface="Arial" panose="020B0604020202020204" pitchFamily="34" charset="0"/>
              </a:rPr>
              <a:t> </a:t>
            </a:r>
            <a:r>
              <a:rPr lang="en-US" sz="2250" b="1" i="1" u="sng" dirty="0" err="1">
                <a:solidFill>
                  <a:srgbClr val="C00000"/>
                </a:solidFill>
                <a:cs typeface="Arial" panose="020B0604020202020204" pitchFamily="34" charset="0"/>
              </a:rPr>
              <a:t>iç</a:t>
            </a:r>
            <a:r>
              <a:rPr lang="en-US" sz="2250" b="1" i="1" u="sng" dirty="0">
                <a:solidFill>
                  <a:srgbClr val="C00000"/>
                </a:solidFill>
                <a:cs typeface="Arial" panose="020B0604020202020204" pitchFamily="34" charset="0"/>
              </a:rPr>
              <a:t> </a:t>
            </a:r>
            <a:r>
              <a:rPr lang="en-US" sz="2250" b="1" i="1" u="sng" dirty="0" err="1">
                <a:solidFill>
                  <a:srgbClr val="C00000"/>
                </a:solidFill>
                <a:cs typeface="Arial" panose="020B0604020202020204" pitchFamily="34" charset="0"/>
              </a:rPr>
              <a:t>açı</a:t>
            </a:r>
            <a:r>
              <a:rPr lang="en-US" sz="2250" b="1" i="1" u="sng" dirty="0">
                <a:solidFill>
                  <a:srgbClr val="C00000"/>
                </a:solidFill>
                <a:cs typeface="Arial" panose="020B0604020202020204" pitchFamily="34" charset="0"/>
              </a:rPr>
              <a:t> </a:t>
            </a:r>
            <a:r>
              <a:rPr lang="en-US" sz="2250" b="1" i="1" u="sng" dirty="0" err="1">
                <a:solidFill>
                  <a:srgbClr val="C00000"/>
                </a:solidFill>
                <a:cs typeface="Arial" panose="020B0604020202020204" pitchFamily="34" charset="0"/>
              </a:rPr>
              <a:t>ortayıdır</a:t>
            </a:r>
            <a:r>
              <a:rPr lang="en-US" sz="2250" b="1" i="1" u="sng" dirty="0">
                <a:solidFill>
                  <a:srgbClr val="C00000"/>
                </a:solidFill>
                <a:cs typeface="Arial" panose="020B0604020202020204" pitchFamily="34" charset="0"/>
              </a:rPr>
              <a:t>.</a:t>
            </a:r>
          </a:p>
        </p:txBody>
      </p:sp>
      <p:sp>
        <p:nvSpPr>
          <p:cNvPr id="3" name="İkizkenar Üçgen 2">
            <a:extLst>
              <a:ext uri="{FF2B5EF4-FFF2-40B4-BE49-F238E27FC236}">
                <a16:creationId xmlns:a16="http://schemas.microsoft.com/office/drawing/2014/main" id="{8924C3CC-0BD8-4989-B531-2AF16B970AF5}"/>
              </a:ext>
            </a:extLst>
          </p:cNvPr>
          <p:cNvSpPr/>
          <p:nvPr/>
        </p:nvSpPr>
        <p:spPr>
          <a:xfrm>
            <a:off x="2830606" y="2686762"/>
            <a:ext cx="3101180" cy="1787546"/>
          </a:xfrm>
          <a:prstGeom prst="triangl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4" name="Metin kutusu 23">
            <a:extLst>
              <a:ext uri="{FF2B5EF4-FFF2-40B4-BE49-F238E27FC236}">
                <a16:creationId xmlns:a16="http://schemas.microsoft.com/office/drawing/2014/main" id="{8A97E2E2-71CF-EB94-EFE2-EB9ED1C4D2D5}"/>
              </a:ext>
            </a:extLst>
          </p:cNvPr>
          <p:cNvSpPr txBox="1"/>
          <p:nvPr/>
        </p:nvSpPr>
        <p:spPr>
          <a:xfrm>
            <a:off x="4218122" y="2347053"/>
            <a:ext cx="330540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</a:p>
        </p:txBody>
      </p:sp>
      <p:sp>
        <p:nvSpPr>
          <p:cNvPr id="37" name="Metin kutusu 36">
            <a:extLst>
              <a:ext uri="{FF2B5EF4-FFF2-40B4-BE49-F238E27FC236}">
                <a16:creationId xmlns:a16="http://schemas.microsoft.com/office/drawing/2014/main" id="{DAAFC6E8-2A44-3432-666C-E1B03F99D6B3}"/>
              </a:ext>
            </a:extLst>
          </p:cNvPr>
          <p:cNvSpPr txBox="1"/>
          <p:nvPr/>
        </p:nvSpPr>
        <p:spPr>
          <a:xfrm>
            <a:off x="2602262" y="4419617"/>
            <a:ext cx="319318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</a:p>
        </p:txBody>
      </p:sp>
      <p:sp>
        <p:nvSpPr>
          <p:cNvPr id="38" name="Metin kutusu 37">
            <a:extLst>
              <a:ext uri="{FF2B5EF4-FFF2-40B4-BE49-F238E27FC236}">
                <a16:creationId xmlns:a16="http://schemas.microsoft.com/office/drawing/2014/main" id="{1743FBC0-9F66-0727-256D-1EE42287C538}"/>
              </a:ext>
            </a:extLst>
          </p:cNvPr>
          <p:cNvSpPr txBox="1"/>
          <p:nvPr/>
        </p:nvSpPr>
        <p:spPr>
          <a:xfrm>
            <a:off x="5931786" y="4295413"/>
            <a:ext cx="311304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5A610075-1E82-872E-AC2F-E72BC25357BA}"/>
              </a:ext>
            </a:extLst>
          </p:cNvPr>
          <p:cNvSpPr txBox="1"/>
          <p:nvPr/>
        </p:nvSpPr>
        <p:spPr>
          <a:xfrm>
            <a:off x="4258750" y="3553897"/>
            <a:ext cx="421364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 err="1">
                <a:solidFill>
                  <a:schemeClr val="accent2">
                    <a:lumMod val="75000"/>
                  </a:schemeClr>
                </a:solidFill>
              </a:rPr>
              <a:t>n</a:t>
            </a:r>
            <a:r>
              <a:rPr lang="en-US" sz="1875" b="1" baseline="-25000" dirty="0" err="1">
                <a:solidFill>
                  <a:schemeClr val="accent2">
                    <a:lumMod val="75000"/>
                  </a:schemeClr>
                </a:solidFill>
              </a:rPr>
              <a:t>a</a:t>
            </a:r>
            <a:endParaRPr lang="en-US" sz="1875" b="1" baseline="-25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465B815-6C56-B747-4D56-DEB109ABD0BE}"/>
              </a:ext>
            </a:extLst>
          </p:cNvPr>
          <p:cNvSpPr txBox="1"/>
          <p:nvPr/>
        </p:nvSpPr>
        <p:spPr>
          <a:xfrm>
            <a:off x="582069" y="582069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2) AÇI ORTAY</a:t>
            </a:r>
            <a:endParaRPr dirty="0"/>
          </a:p>
        </p:txBody>
      </p:sp>
      <p:pic>
        <p:nvPicPr>
          <p:cNvPr id="9" name="Resim 8">
            <a:extLst>
              <a:ext uri="{FF2B5EF4-FFF2-40B4-BE49-F238E27FC236}">
                <a16:creationId xmlns:a16="http://schemas.microsoft.com/office/drawing/2014/main" id="{6814306A-3289-3190-5151-C5473B8654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0650" y="5233971"/>
            <a:ext cx="8166062" cy="1041960"/>
          </a:xfrm>
          <a:prstGeom prst="rect">
            <a:avLst/>
          </a:prstGeom>
        </p:spPr>
      </p:pic>
      <p:pic>
        <p:nvPicPr>
          <p:cNvPr id="4" name="8_13">
            <a:hlinkClick r:id="" action="ppaction://media"/>
            <a:extLst>
              <a:ext uri="{FF2B5EF4-FFF2-40B4-BE49-F238E27FC236}">
                <a16:creationId xmlns:a16="http://schemas.microsoft.com/office/drawing/2014/main" id="{D7A9FFEA-A0BE-6155-EECB-D2409FA6F6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88607" y="622204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694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9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y 13">
            <a:extLst>
              <a:ext uri="{FF2B5EF4-FFF2-40B4-BE49-F238E27FC236}">
                <a16:creationId xmlns:a16="http://schemas.microsoft.com/office/drawing/2014/main" id="{FE818FA6-A23A-5306-3E37-18D39630E953}"/>
              </a:ext>
            </a:extLst>
          </p:cNvPr>
          <p:cNvSpPr/>
          <p:nvPr/>
        </p:nvSpPr>
        <p:spPr>
          <a:xfrm rot="15110570">
            <a:off x="4417414" y="3218639"/>
            <a:ext cx="110352" cy="221705"/>
          </a:xfrm>
          <a:prstGeom prst="mo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Ay 9">
            <a:extLst>
              <a:ext uri="{FF2B5EF4-FFF2-40B4-BE49-F238E27FC236}">
                <a16:creationId xmlns:a16="http://schemas.microsoft.com/office/drawing/2014/main" id="{031E44FA-588A-DE13-2E03-5E9F1995A7CF}"/>
              </a:ext>
            </a:extLst>
          </p:cNvPr>
          <p:cNvSpPr/>
          <p:nvPr/>
        </p:nvSpPr>
        <p:spPr>
          <a:xfrm rot="10800000">
            <a:off x="4520896" y="2911322"/>
            <a:ext cx="115538" cy="243617"/>
          </a:xfrm>
          <a:prstGeom prst="mo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cxnSp>
        <p:nvCxnSpPr>
          <p:cNvPr id="7" name="Düz Bağlayıcı 6">
            <a:extLst>
              <a:ext uri="{FF2B5EF4-FFF2-40B4-BE49-F238E27FC236}">
                <a16:creationId xmlns:a16="http://schemas.microsoft.com/office/drawing/2014/main" id="{0B9136A3-61F6-4533-B602-8E6629E51449}"/>
              </a:ext>
            </a:extLst>
          </p:cNvPr>
          <p:cNvCxnSpPr>
            <a:cxnSpLocks/>
          </p:cNvCxnSpPr>
          <p:nvPr/>
        </p:nvCxnSpPr>
        <p:spPr>
          <a:xfrm flipH="1">
            <a:off x="3974675" y="3057142"/>
            <a:ext cx="433415" cy="1780237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" name="Metin kutusu 4">
            <a:extLst>
              <a:ext uri="{FF2B5EF4-FFF2-40B4-BE49-F238E27FC236}">
                <a16:creationId xmlns:a16="http://schemas.microsoft.com/office/drawing/2014/main" id="{DD3CA966-B692-DA8A-33B7-2724367A29D6}"/>
              </a:ext>
            </a:extLst>
          </p:cNvPr>
          <p:cNvSpPr txBox="1"/>
          <p:nvPr/>
        </p:nvSpPr>
        <p:spPr>
          <a:xfrm>
            <a:off x="2454821" y="1585001"/>
            <a:ext cx="4961232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50" b="1" dirty="0">
                <a:cs typeface="Arial" panose="020B0604020202020204" pitchFamily="34" charset="0"/>
              </a:rPr>
              <a:t> </a:t>
            </a:r>
            <a:r>
              <a:rPr lang="en-US" sz="2250" b="1" dirty="0" err="1">
                <a:cs typeface="Arial" panose="020B0604020202020204" pitchFamily="34" charset="0"/>
              </a:rPr>
              <a:t>n’</a:t>
            </a:r>
            <a:r>
              <a:rPr lang="en-US" sz="2250" b="1" baseline="-25000" dirty="0" err="1">
                <a:cs typeface="Arial" panose="020B0604020202020204" pitchFamily="34" charset="0"/>
              </a:rPr>
              <a:t>a</a:t>
            </a:r>
            <a:r>
              <a:rPr lang="en-US" sz="2250" b="1" dirty="0">
                <a:cs typeface="Arial" panose="020B0604020202020204" pitchFamily="34" charset="0"/>
              </a:rPr>
              <a:t> =&gt; A </a:t>
            </a:r>
            <a:r>
              <a:rPr lang="en-US" sz="2250" b="1" dirty="0" err="1">
                <a:cs typeface="Arial" panose="020B0604020202020204" pitchFamily="34" charset="0"/>
              </a:rPr>
              <a:t>köşesine</a:t>
            </a:r>
            <a:r>
              <a:rPr lang="en-US" sz="2250" b="1" dirty="0">
                <a:cs typeface="Arial" panose="020B0604020202020204" pitchFamily="34" charset="0"/>
              </a:rPr>
              <a:t> </a:t>
            </a:r>
            <a:r>
              <a:rPr lang="en-US" sz="2250" b="1" dirty="0" err="1">
                <a:cs typeface="Arial" panose="020B0604020202020204" pitchFamily="34" charset="0"/>
              </a:rPr>
              <a:t>ait</a:t>
            </a:r>
            <a:r>
              <a:rPr lang="en-US" sz="2250" b="1" dirty="0">
                <a:cs typeface="Arial" panose="020B0604020202020204" pitchFamily="34" charset="0"/>
              </a:rPr>
              <a:t> </a:t>
            </a:r>
            <a:r>
              <a:rPr lang="en-US" sz="2250" b="1" i="1" u="sng" dirty="0" err="1">
                <a:solidFill>
                  <a:srgbClr val="C00000"/>
                </a:solidFill>
                <a:cs typeface="Arial" panose="020B0604020202020204" pitchFamily="34" charset="0"/>
              </a:rPr>
              <a:t>dış</a:t>
            </a:r>
            <a:r>
              <a:rPr lang="en-US" sz="2250" b="1" i="1" u="sng" dirty="0">
                <a:solidFill>
                  <a:srgbClr val="C00000"/>
                </a:solidFill>
                <a:cs typeface="Arial" panose="020B0604020202020204" pitchFamily="34" charset="0"/>
              </a:rPr>
              <a:t> </a:t>
            </a:r>
            <a:r>
              <a:rPr lang="en-US" sz="2250" b="1" i="1" u="sng" dirty="0" err="1">
                <a:solidFill>
                  <a:srgbClr val="C00000"/>
                </a:solidFill>
                <a:cs typeface="Arial" panose="020B0604020202020204" pitchFamily="34" charset="0"/>
              </a:rPr>
              <a:t>açı</a:t>
            </a:r>
            <a:r>
              <a:rPr lang="en-US" sz="2250" b="1" i="1" u="sng" dirty="0">
                <a:solidFill>
                  <a:srgbClr val="C00000"/>
                </a:solidFill>
                <a:cs typeface="Arial" panose="020B0604020202020204" pitchFamily="34" charset="0"/>
              </a:rPr>
              <a:t> </a:t>
            </a:r>
            <a:r>
              <a:rPr lang="en-US" sz="2250" b="1" i="1" u="sng" dirty="0" err="1">
                <a:solidFill>
                  <a:srgbClr val="C00000"/>
                </a:solidFill>
                <a:cs typeface="Arial" panose="020B0604020202020204" pitchFamily="34" charset="0"/>
              </a:rPr>
              <a:t>ortayıdır</a:t>
            </a:r>
            <a:r>
              <a:rPr lang="en-US" sz="2250" b="1" i="1" u="sng" dirty="0">
                <a:solidFill>
                  <a:srgbClr val="C00000"/>
                </a:solidFill>
                <a:cs typeface="Arial" panose="020B0604020202020204" pitchFamily="34" charset="0"/>
              </a:rPr>
              <a:t>.</a:t>
            </a:r>
          </a:p>
        </p:txBody>
      </p:sp>
      <p:sp>
        <p:nvSpPr>
          <p:cNvPr id="3" name="İkizkenar Üçgen 2">
            <a:extLst>
              <a:ext uri="{FF2B5EF4-FFF2-40B4-BE49-F238E27FC236}">
                <a16:creationId xmlns:a16="http://schemas.microsoft.com/office/drawing/2014/main" id="{8924C3CC-0BD8-4989-B531-2AF16B970AF5}"/>
              </a:ext>
            </a:extLst>
          </p:cNvPr>
          <p:cNvSpPr/>
          <p:nvPr/>
        </p:nvSpPr>
        <p:spPr>
          <a:xfrm>
            <a:off x="2857500" y="3049833"/>
            <a:ext cx="3101180" cy="1787546"/>
          </a:xfrm>
          <a:prstGeom prst="triangl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4" name="Metin kutusu 23">
            <a:extLst>
              <a:ext uri="{FF2B5EF4-FFF2-40B4-BE49-F238E27FC236}">
                <a16:creationId xmlns:a16="http://schemas.microsoft.com/office/drawing/2014/main" id="{8A97E2E2-71CF-EB94-EFE2-EB9ED1C4D2D5}"/>
              </a:ext>
            </a:extLst>
          </p:cNvPr>
          <p:cNvSpPr txBox="1"/>
          <p:nvPr/>
        </p:nvSpPr>
        <p:spPr>
          <a:xfrm>
            <a:off x="4245015" y="2710123"/>
            <a:ext cx="330540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</a:p>
        </p:txBody>
      </p:sp>
      <p:sp>
        <p:nvSpPr>
          <p:cNvPr id="37" name="Metin kutusu 36">
            <a:extLst>
              <a:ext uri="{FF2B5EF4-FFF2-40B4-BE49-F238E27FC236}">
                <a16:creationId xmlns:a16="http://schemas.microsoft.com/office/drawing/2014/main" id="{DAAFC6E8-2A44-3432-666C-E1B03F99D6B3}"/>
              </a:ext>
            </a:extLst>
          </p:cNvPr>
          <p:cNvSpPr txBox="1"/>
          <p:nvPr/>
        </p:nvSpPr>
        <p:spPr>
          <a:xfrm>
            <a:off x="2629156" y="4782687"/>
            <a:ext cx="319318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</a:p>
        </p:txBody>
      </p:sp>
      <p:sp>
        <p:nvSpPr>
          <p:cNvPr id="38" name="Metin kutusu 37">
            <a:extLst>
              <a:ext uri="{FF2B5EF4-FFF2-40B4-BE49-F238E27FC236}">
                <a16:creationId xmlns:a16="http://schemas.microsoft.com/office/drawing/2014/main" id="{1743FBC0-9F66-0727-256D-1EE42287C538}"/>
              </a:ext>
            </a:extLst>
          </p:cNvPr>
          <p:cNvSpPr txBox="1"/>
          <p:nvPr/>
        </p:nvSpPr>
        <p:spPr>
          <a:xfrm>
            <a:off x="5958680" y="4658484"/>
            <a:ext cx="311304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</a:p>
        </p:txBody>
      </p:sp>
      <p:cxnSp>
        <p:nvCxnSpPr>
          <p:cNvPr id="6" name="Düz Bağlayıcı 5">
            <a:extLst>
              <a:ext uri="{FF2B5EF4-FFF2-40B4-BE49-F238E27FC236}">
                <a16:creationId xmlns:a16="http://schemas.microsoft.com/office/drawing/2014/main" id="{D8EFF528-947E-3D05-FCCE-CF4D84E477B6}"/>
              </a:ext>
            </a:extLst>
          </p:cNvPr>
          <p:cNvCxnSpPr>
            <a:cxnSpLocks/>
            <a:stCxn id="3" idx="0"/>
          </p:cNvCxnSpPr>
          <p:nvPr/>
        </p:nvCxnSpPr>
        <p:spPr>
          <a:xfrm flipV="1">
            <a:off x="4408090" y="2363571"/>
            <a:ext cx="654728" cy="686263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Metin kutusu 15">
            <a:extLst>
              <a:ext uri="{FF2B5EF4-FFF2-40B4-BE49-F238E27FC236}">
                <a16:creationId xmlns:a16="http://schemas.microsoft.com/office/drawing/2014/main" id="{203D9051-03AD-AC46-A832-DD9170F138B2}"/>
              </a:ext>
            </a:extLst>
          </p:cNvPr>
          <p:cNvSpPr txBox="1"/>
          <p:nvPr/>
        </p:nvSpPr>
        <p:spPr>
          <a:xfrm>
            <a:off x="5103900" y="3482789"/>
            <a:ext cx="783059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 err="1">
                <a:solidFill>
                  <a:schemeClr val="accent2">
                    <a:lumMod val="75000"/>
                  </a:schemeClr>
                </a:solidFill>
              </a:rPr>
              <a:t>n’</a:t>
            </a:r>
            <a:r>
              <a:rPr lang="en-US" sz="1875" b="1" baseline="-25000" dirty="0" err="1">
                <a:solidFill>
                  <a:schemeClr val="accent2">
                    <a:lumMod val="75000"/>
                  </a:schemeClr>
                </a:solidFill>
              </a:rPr>
              <a:t>a</a:t>
            </a:r>
            <a:endParaRPr lang="en-US" sz="1875" b="1" baseline="-25000" dirty="0"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17" name="Düz Bağlayıcı 16">
            <a:extLst>
              <a:ext uri="{FF2B5EF4-FFF2-40B4-BE49-F238E27FC236}">
                <a16:creationId xmlns:a16="http://schemas.microsoft.com/office/drawing/2014/main" id="{FDB841C1-2822-D0C1-ABA3-03E4ABD52CD4}"/>
              </a:ext>
            </a:extLst>
          </p:cNvPr>
          <p:cNvCxnSpPr>
            <a:cxnSpLocks/>
            <a:endCxn id="38" idx="1"/>
          </p:cNvCxnSpPr>
          <p:nvPr/>
        </p:nvCxnSpPr>
        <p:spPr>
          <a:xfrm>
            <a:off x="4427344" y="3067914"/>
            <a:ext cx="1531336" cy="1781007"/>
          </a:xfrm>
          <a:prstGeom prst="line">
            <a:avLst/>
          </a:prstGeom>
          <a:ln w="57150">
            <a:solidFill>
              <a:schemeClr val="accent2">
                <a:lumMod val="7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68BC34E6-EB3F-3444-E1A5-94C900E2CFAD}"/>
              </a:ext>
            </a:extLst>
          </p:cNvPr>
          <p:cNvSpPr txBox="1"/>
          <p:nvPr/>
        </p:nvSpPr>
        <p:spPr>
          <a:xfrm>
            <a:off x="582069" y="582069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2) AÇI ORTAY</a:t>
            </a:r>
            <a:endParaRPr dirty="0"/>
          </a:p>
        </p:txBody>
      </p:sp>
      <p:pic>
        <p:nvPicPr>
          <p:cNvPr id="9" name="Resim 8">
            <a:extLst>
              <a:ext uri="{FF2B5EF4-FFF2-40B4-BE49-F238E27FC236}">
                <a16:creationId xmlns:a16="http://schemas.microsoft.com/office/drawing/2014/main" id="{4222BFAA-D769-2E7C-0EB8-0E66846138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069" y="5354370"/>
            <a:ext cx="8093193" cy="921561"/>
          </a:xfrm>
          <a:prstGeom prst="rect">
            <a:avLst/>
          </a:prstGeom>
        </p:spPr>
      </p:pic>
      <p:pic>
        <p:nvPicPr>
          <p:cNvPr id="4" name="8_14">
            <a:hlinkClick r:id="" action="ppaction://media"/>
            <a:extLst>
              <a:ext uri="{FF2B5EF4-FFF2-40B4-BE49-F238E27FC236}">
                <a16:creationId xmlns:a16="http://schemas.microsoft.com/office/drawing/2014/main" id="{6AC3E820-D6B9-2A55-7449-0CC8E913BC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249" y="622305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448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22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>
            <a:extLst>
              <a:ext uri="{FF2B5EF4-FFF2-40B4-BE49-F238E27FC236}">
                <a16:creationId xmlns:a16="http://schemas.microsoft.com/office/drawing/2014/main" id="{AD27F63C-7334-01CD-F370-6C85A42822BA}"/>
              </a:ext>
            </a:extLst>
          </p:cNvPr>
          <p:cNvSpPr txBox="1"/>
          <p:nvPr/>
        </p:nvSpPr>
        <p:spPr>
          <a:xfrm>
            <a:off x="298174" y="582069"/>
            <a:ext cx="8552928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İç Açıortay ve Dış Açıortay Karşılaştırması</a:t>
            </a:r>
            <a:endParaRPr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Metin kutusu 5">
                <a:extLst>
                  <a:ext uri="{FF2B5EF4-FFF2-40B4-BE49-F238E27FC236}">
                    <a16:creationId xmlns:a16="http://schemas.microsoft.com/office/drawing/2014/main" id="{2736AF0A-C606-1890-95B9-BAA6D80A410A}"/>
                  </a:ext>
                </a:extLst>
              </p:cNvPr>
              <p:cNvSpPr txBox="1"/>
              <p:nvPr/>
            </p:nvSpPr>
            <p:spPr>
              <a:xfrm>
                <a:off x="298173" y="1315591"/>
                <a:ext cx="8711953" cy="532453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buNone/>
                </a:pPr>
                <a:r>
                  <a:rPr lang="tr-TR" sz="2000" b="1" dirty="0"/>
                  <a:t>1) İç Açıortay</a:t>
                </a:r>
              </a:p>
              <a:p>
                <a:pPr lvl="1">
                  <a:buFont typeface="Arial" panose="020B0604020202020204" pitchFamily="34" charset="0"/>
                  <a:buChar char="•"/>
                </a:pPr>
                <a:r>
                  <a:rPr lang="tr-TR" sz="2000" dirty="0"/>
                  <a:t>Bir üçgenin herhangi bir köşesindeki </a:t>
                </a:r>
                <a:r>
                  <a:rPr lang="tr-TR" sz="2000" b="1" dirty="0"/>
                  <a:t>iç açıyı iki eşit parçaya bölen doğru parçasına</a:t>
                </a:r>
                <a:r>
                  <a:rPr lang="tr-TR" sz="2000" dirty="0"/>
                  <a:t> iç açıortay denir.</a:t>
                </a:r>
              </a:p>
              <a:p>
                <a:pPr lvl="1">
                  <a:buFont typeface="Arial" panose="020B0604020202020204" pitchFamily="34" charset="0"/>
                  <a:buChar char="•"/>
                </a:pPr>
                <a:r>
                  <a:rPr lang="tr-TR" sz="2000" dirty="0"/>
                  <a:t>Örneğin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ar-AE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sz="2000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ar-AE" sz="2000" i="1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</m:oMath>
                </a14:m>
                <a:r>
                  <a:rPr lang="ar-AE" sz="2000" dirty="0"/>
                  <a:t>, </a:t>
                </a:r>
                <a:r>
                  <a:rPr lang="tr-TR" sz="2000" dirty="0"/>
                  <a:t>A köşesinden çıkan iç açıortayıdır.</a:t>
                </a:r>
              </a:p>
              <a:p>
                <a:pPr lvl="1">
                  <a:buFont typeface="Arial" panose="020B0604020202020204" pitchFamily="34" charset="0"/>
                  <a:buChar char="•"/>
                </a:pPr>
                <a:r>
                  <a:rPr lang="tr-TR" sz="2000" dirty="0"/>
                  <a:t>Bu doğru parçası sayesinde A açısı, iki eşit açıya bölünür.</a:t>
                </a:r>
              </a:p>
              <a:p>
                <a:pPr lvl="1">
                  <a:buFont typeface="Arial" panose="020B0604020202020204" pitchFamily="34" charset="0"/>
                  <a:buChar char="•"/>
                </a:pPr>
                <a:r>
                  <a:rPr lang="tr-TR" sz="2000" dirty="0"/>
                  <a:t>İç açıortay her zaman üçgenin içinde kalır.</a:t>
                </a:r>
              </a:p>
              <a:p>
                <a:pPr>
                  <a:buNone/>
                </a:pPr>
                <a:r>
                  <a:rPr lang="tr-TR" sz="2000" b="1" dirty="0"/>
                  <a:t>2) Dış Açıortay</a:t>
                </a:r>
              </a:p>
              <a:p>
                <a:pPr lvl="1">
                  <a:buFont typeface="Arial" panose="020B0604020202020204" pitchFamily="34" charset="0"/>
                  <a:buChar char="•"/>
                </a:pPr>
                <a:r>
                  <a:rPr lang="tr-TR" sz="2000" dirty="0"/>
                  <a:t>Bir üçgenin köşelerinden çıkan </a:t>
                </a:r>
                <a:r>
                  <a:rPr lang="tr-TR" sz="2000" b="1" dirty="0"/>
                  <a:t>dış açıyı iki eşit parçaya bölen doğru parçasına</a:t>
                </a:r>
                <a:r>
                  <a:rPr lang="tr-TR" sz="2000" dirty="0"/>
                  <a:t> dış açıortay denir.</a:t>
                </a:r>
              </a:p>
              <a:p>
                <a:pPr lvl="1">
                  <a:buFont typeface="Arial" panose="020B0604020202020204" pitchFamily="34" charset="0"/>
                  <a:buChar char="•"/>
                </a:pPr>
                <a:r>
                  <a:rPr lang="tr-TR" sz="2000" dirty="0"/>
                  <a:t>Örneğin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ar-AE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ar-AE" sz="2000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ar-AE" sz="2000" i="1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  <m:sup>
                        <m:r>
                          <a:rPr lang="ar-AE" sz="2000" i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</m:oMath>
                </a14:m>
                <a:r>
                  <a:rPr lang="ar-AE" sz="2000" dirty="0"/>
                  <a:t>, </a:t>
                </a:r>
                <a:r>
                  <a:rPr lang="tr-TR" sz="2000" dirty="0"/>
                  <a:t>A köşesinden çıkan dış açıortayıdır.</a:t>
                </a:r>
              </a:p>
              <a:p>
                <a:pPr lvl="1">
                  <a:buFont typeface="Arial" panose="020B0604020202020204" pitchFamily="34" charset="0"/>
                  <a:buChar char="•"/>
                </a:pPr>
                <a:r>
                  <a:rPr lang="tr-TR" sz="2000" dirty="0"/>
                  <a:t>Bu doğru parçası, üçgenin dış açısını iki eşit parçaya böler.</a:t>
                </a:r>
              </a:p>
              <a:p>
                <a:pPr lvl="1">
                  <a:buFont typeface="Arial" panose="020B0604020202020204" pitchFamily="34" charset="0"/>
                  <a:buChar char="•"/>
                </a:pPr>
                <a:r>
                  <a:rPr lang="tr-TR" sz="2000" dirty="0"/>
                  <a:t>Dış açıortay, üçgenin dışında bulunur.</a:t>
                </a:r>
              </a:p>
              <a:p>
                <a:pPr>
                  <a:buNone/>
                </a:pPr>
                <a:r>
                  <a:rPr lang="tr-TR" sz="2000" b="1" dirty="0"/>
                  <a:t>3) İç ve Dış Açıortayın Farkı</a:t>
                </a:r>
              </a:p>
              <a:p>
                <a:pPr lvl="1">
                  <a:buFont typeface="Arial" panose="020B0604020202020204" pitchFamily="34" charset="0"/>
                  <a:buChar char="•"/>
                </a:pPr>
                <a:r>
                  <a:rPr lang="tr-TR" sz="2000" dirty="0"/>
                  <a:t>İç açıortay → iç açıyı böler, üçgenin içinde yer alır.</a:t>
                </a:r>
              </a:p>
              <a:p>
                <a:pPr lvl="1">
                  <a:buFont typeface="Arial" panose="020B0604020202020204" pitchFamily="34" charset="0"/>
                  <a:buChar char="•"/>
                </a:pPr>
                <a:r>
                  <a:rPr lang="tr-TR" sz="2000" dirty="0"/>
                  <a:t>Dış açıortay → dış açıyı böler, üçgenin dışında yer alır.</a:t>
                </a:r>
              </a:p>
              <a:p>
                <a:pPr lvl="1">
                  <a:buFont typeface="Arial" panose="020B0604020202020204" pitchFamily="34" charset="0"/>
                  <a:buChar char="•"/>
                </a:pPr>
                <a:r>
                  <a:rPr lang="tr-TR" sz="2000" dirty="0"/>
                  <a:t>İkisi de "bir açıyı iki eşit parçaya ayıran doğru </a:t>
                </a:r>
                <a:r>
                  <a:rPr lang="tr-TR" sz="2000" dirty="0" err="1"/>
                  <a:t>parçası"dır</a:t>
                </a:r>
                <a:r>
                  <a:rPr lang="tr-TR" sz="2000" dirty="0"/>
                  <a:t>, fakat biri içeride, diğeri dışarıdadır.</a:t>
                </a:r>
              </a:p>
            </p:txBody>
          </p:sp>
        </mc:Choice>
        <mc:Fallback xmlns="">
          <p:sp>
            <p:nvSpPr>
              <p:cNvPr id="6" name="Metin kutusu 5">
                <a:extLst>
                  <a:ext uri="{FF2B5EF4-FFF2-40B4-BE49-F238E27FC236}">
                    <a16:creationId xmlns:a16="http://schemas.microsoft.com/office/drawing/2014/main" id="{2736AF0A-C606-1890-95B9-BAA6D80A41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173" y="1315591"/>
                <a:ext cx="8711953" cy="5324535"/>
              </a:xfrm>
              <a:prstGeom prst="rect">
                <a:avLst/>
              </a:prstGeom>
              <a:blipFill>
                <a:blip r:embed="rId4"/>
                <a:stretch>
                  <a:fillRect l="-770" t="-687" b="-114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8_15">
            <a:hlinkClick r:id="" action="ppaction://media"/>
            <a:extLst>
              <a:ext uri="{FF2B5EF4-FFF2-40B4-BE49-F238E27FC236}">
                <a16:creationId xmlns:a16="http://schemas.microsoft.com/office/drawing/2014/main" id="{4F43AB42-3093-6EEB-08A4-FAD805C83E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58464" y="627593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665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70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Düz Bağlayıcı 6">
            <a:extLst>
              <a:ext uri="{FF2B5EF4-FFF2-40B4-BE49-F238E27FC236}">
                <a16:creationId xmlns:a16="http://schemas.microsoft.com/office/drawing/2014/main" id="{0B9136A3-61F6-4533-B602-8E6629E51449}"/>
              </a:ext>
            </a:extLst>
          </p:cNvPr>
          <p:cNvCxnSpPr>
            <a:cxnSpLocks/>
            <a:endCxn id="3" idx="3"/>
          </p:cNvCxnSpPr>
          <p:nvPr/>
        </p:nvCxnSpPr>
        <p:spPr>
          <a:xfrm>
            <a:off x="4380868" y="2689783"/>
            <a:ext cx="329" cy="1784525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" name="Metin kutusu 4">
            <a:extLst>
              <a:ext uri="{FF2B5EF4-FFF2-40B4-BE49-F238E27FC236}">
                <a16:creationId xmlns:a16="http://schemas.microsoft.com/office/drawing/2014/main" id="{DD3CA966-B692-DA8A-33B7-2724367A29D6}"/>
              </a:ext>
            </a:extLst>
          </p:cNvPr>
          <p:cNvSpPr txBox="1"/>
          <p:nvPr/>
        </p:nvSpPr>
        <p:spPr>
          <a:xfrm>
            <a:off x="2454822" y="1585001"/>
            <a:ext cx="438300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50" b="1" dirty="0">
                <a:cs typeface="Arial" panose="020B0604020202020204" pitchFamily="34" charset="0"/>
              </a:rPr>
              <a:t> </a:t>
            </a:r>
            <a:r>
              <a:rPr lang="en-US" sz="2250" b="1" dirty="0" err="1">
                <a:cs typeface="Arial" panose="020B0604020202020204" pitchFamily="34" charset="0"/>
              </a:rPr>
              <a:t>V</a:t>
            </a:r>
            <a:r>
              <a:rPr lang="en-US" sz="2250" b="1" baseline="-25000" dirty="0" err="1">
                <a:cs typeface="Arial" panose="020B0604020202020204" pitchFamily="34" charset="0"/>
              </a:rPr>
              <a:t>a</a:t>
            </a:r>
            <a:r>
              <a:rPr lang="en-US" sz="2250" b="1" dirty="0">
                <a:cs typeface="Arial" panose="020B0604020202020204" pitchFamily="34" charset="0"/>
              </a:rPr>
              <a:t> </a:t>
            </a:r>
            <a:r>
              <a:rPr lang="en-US" sz="2250" b="1" dirty="0">
                <a:solidFill>
                  <a:srgbClr val="C00000"/>
                </a:solidFill>
                <a:cs typeface="Arial" panose="020B0604020202020204" pitchFamily="34" charset="0"/>
              </a:rPr>
              <a:t>=&gt;</a:t>
            </a:r>
            <a:r>
              <a:rPr lang="en-US" sz="2250" b="1" dirty="0">
                <a:cs typeface="Arial" panose="020B0604020202020204" pitchFamily="34" charset="0"/>
              </a:rPr>
              <a:t> a </a:t>
            </a:r>
            <a:r>
              <a:rPr lang="en-US" sz="2250" b="1" dirty="0" err="1">
                <a:cs typeface="Arial" panose="020B0604020202020204" pitchFamily="34" charset="0"/>
              </a:rPr>
              <a:t>kenarına</a:t>
            </a:r>
            <a:r>
              <a:rPr lang="en-US" sz="2250" b="1" dirty="0">
                <a:cs typeface="Arial" panose="020B0604020202020204" pitchFamily="34" charset="0"/>
              </a:rPr>
              <a:t> </a:t>
            </a:r>
            <a:r>
              <a:rPr lang="en-US" sz="2250" b="1" dirty="0" err="1">
                <a:cs typeface="Arial" panose="020B0604020202020204" pitchFamily="34" charset="0"/>
              </a:rPr>
              <a:t>ait</a:t>
            </a:r>
            <a:r>
              <a:rPr lang="en-US" sz="2250" b="1" dirty="0">
                <a:cs typeface="Arial" panose="020B0604020202020204" pitchFamily="34" charset="0"/>
              </a:rPr>
              <a:t> </a:t>
            </a:r>
            <a:r>
              <a:rPr lang="en-US" sz="2250" b="1" i="1" u="sng" dirty="0" err="1">
                <a:solidFill>
                  <a:srgbClr val="C00000"/>
                </a:solidFill>
                <a:cs typeface="Arial" panose="020B0604020202020204" pitchFamily="34" charset="0"/>
              </a:rPr>
              <a:t>kenar</a:t>
            </a:r>
            <a:r>
              <a:rPr lang="en-US" sz="2250" b="1" i="1" u="sng" dirty="0">
                <a:solidFill>
                  <a:srgbClr val="C00000"/>
                </a:solidFill>
                <a:cs typeface="Arial" panose="020B0604020202020204" pitchFamily="34" charset="0"/>
              </a:rPr>
              <a:t> </a:t>
            </a:r>
            <a:r>
              <a:rPr lang="en-US" sz="2250" b="1" i="1" u="sng" dirty="0" err="1">
                <a:solidFill>
                  <a:srgbClr val="C00000"/>
                </a:solidFill>
                <a:cs typeface="Arial" panose="020B0604020202020204" pitchFamily="34" charset="0"/>
              </a:rPr>
              <a:t>ortayıdır</a:t>
            </a:r>
            <a:r>
              <a:rPr lang="en-US" sz="2250" b="1" i="1" u="sng" dirty="0">
                <a:solidFill>
                  <a:srgbClr val="C00000"/>
                </a:solidFill>
                <a:cs typeface="Arial" panose="020B0604020202020204" pitchFamily="34" charset="0"/>
              </a:rPr>
              <a:t>.</a:t>
            </a:r>
          </a:p>
        </p:txBody>
      </p:sp>
      <p:sp>
        <p:nvSpPr>
          <p:cNvPr id="3" name="İkizkenar Üçgen 2">
            <a:extLst>
              <a:ext uri="{FF2B5EF4-FFF2-40B4-BE49-F238E27FC236}">
                <a16:creationId xmlns:a16="http://schemas.microsoft.com/office/drawing/2014/main" id="{8924C3CC-0BD8-4989-B531-2AF16B970AF5}"/>
              </a:ext>
            </a:extLst>
          </p:cNvPr>
          <p:cNvSpPr/>
          <p:nvPr/>
        </p:nvSpPr>
        <p:spPr>
          <a:xfrm>
            <a:off x="2830606" y="2686762"/>
            <a:ext cx="3101180" cy="1787546"/>
          </a:xfrm>
          <a:prstGeom prst="triangl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4" name="Metin kutusu 23">
            <a:extLst>
              <a:ext uri="{FF2B5EF4-FFF2-40B4-BE49-F238E27FC236}">
                <a16:creationId xmlns:a16="http://schemas.microsoft.com/office/drawing/2014/main" id="{8A97E2E2-71CF-EB94-EFE2-EB9ED1C4D2D5}"/>
              </a:ext>
            </a:extLst>
          </p:cNvPr>
          <p:cNvSpPr txBox="1"/>
          <p:nvPr/>
        </p:nvSpPr>
        <p:spPr>
          <a:xfrm>
            <a:off x="4218122" y="2347053"/>
            <a:ext cx="330540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</a:p>
        </p:txBody>
      </p:sp>
      <p:sp>
        <p:nvSpPr>
          <p:cNvPr id="37" name="Metin kutusu 36">
            <a:extLst>
              <a:ext uri="{FF2B5EF4-FFF2-40B4-BE49-F238E27FC236}">
                <a16:creationId xmlns:a16="http://schemas.microsoft.com/office/drawing/2014/main" id="{DAAFC6E8-2A44-3432-666C-E1B03F99D6B3}"/>
              </a:ext>
            </a:extLst>
          </p:cNvPr>
          <p:cNvSpPr txBox="1"/>
          <p:nvPr/>
        </p:nvSpPr>
        <p:spPr>
          <a:xfrm>
            <a:off x="2602262" y="4419617"/>
            <a:ext cx="319318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</a:p>
        </p:txBody>
      </p:sp>
      <p:sp>
        <p:nvSpPr>
          <p:cNvPr id="38" name="Metin kutusu 37">
            <a:extLst>
              <a:ext uri="{FF2B5EF4-FFF2-40B4-BE49-F238E27FC236}">
                <a16:creationId xmlns:a16="http://schemas.microsoft.com/office/drawing/2014/main" id="{1743FBC0-9F66-0727-256D-1EE42287C538}"/>
              </a:ext>
            </a:extLst>
          </p:cNvPr>
          <p:cNvSpPr txBox="1"/>
          <p:nvPr/>
        </p:nvSpPr>
        <p:spPr>
          <a:xfrm>
            <a:off x="5931786" y="4295413"/>
            <a:ext cx="311304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5A610075-1E82-872E-AC2F-E72BC25357BA}"/>
              </a:ext>
            </a:extLst>
          </p:cNvPr>
          <p:cNvSpPr txBox="1"/>
          <p:nvPr/>
        </p:nvSpPr>
        <p:spPr>
          <a:xfrm>
            <a:off x="4356520" y="3429000"/>
            <a:ext cx="421364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 err="1">
                <a:solidFill>
                  <a:schemeClr val="accent2">
                    <a:lumMod val="75000"/>
                  </a:schemeClr>
                </a:solidFill>
              </a:rPr>
              <a:t>V</a:t>
            </a:r>
            <a:r>
              <a:rPr lang="en-US" sz="1875" b="1" baseline="-25000" dirty="0" err="1">
                <a:solidFill>
                  <a:schemeClr val="accent2">
                    <a:lumMod val="75000"/>
                  </a:schemeClr>
                </a:solidFill>
              </a:rPr>
              <a:t>a</a:t>
            </a:r>
            <a:endParaRPr lang="en-US" sz="1875" b="1" baseline="-25000" dirty="0"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9" name="Düz Bağlayıcı 8">
            <a:extLst>
              <a:ext uri="{FF2B5EF4-FFF2-40B4-BE49-F238E27FC236}">
                <a16:creationId xmlns:a16="http://schemas.microsoft.com/office/drawing/2014/main" id="{1CCEE291-A156-209B-6B7E-4D2954DE6AE6}"/>
              </a:ext>
            </a:extLst>
          </p:cNvPr>
          <p:cNvCxnSpPr>
            <a:cxnSpLocks/>
          </p:cNvCxnSpPr>
          <p:nvPr/>
        </p:nvCxnSpPr>
        <p:spPr>
          <a:xfrm flipH="1">
            <a:off x="3590365" y="4371865"/>
            <a:ext cx="53789" cy="186305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Düz Bağlayıcı 11">
            <a:extLst>
              <a:ext uri="{FF2B5EF4-FFF2-40B4-BE49-F238E27FC236}">
                <a16:creationId xmlns:a16="http://schemas.microsoft.com/office/drawing/2014/main" id="{BD62AC78-F081-EFA3-4C59-1878478474E0}"/>
              </a:ext>
            </a:extLst>
          </p:cNvPr>
          <p:cNvCxnSpPr>
            <a:cxnSpLocks/>
          </p:cNvCxnSpPr>
          <p:nvPr/>
        </p:nvCxnSpPr>
        <p:spPr>
          <a:xfrm flipH="1">
            <a:off x="3657598" y="4378585"/>
            <a:ext cx="53789" cy="186305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Düz Bağlayıcı 12">
            <a:extLst>
              <a:ext uri="{FF2B5EF4-FFF2-40B4-BE49-F238E27FC236}">
                <a16:creationId xmlns:a16="http://schemas.microsoft.com/office/drawing/2014/main" id="{B6598EA5-0500-EE8A-3B46-C13152130D1F}"/>
              </a:ext>
            </a:extLst>
          </p:cNvPr>
          <p:cNvCxnSpPr>
            <a:cxnSpLocks/>
          </p:cNvCxnSpPr>
          <p:nvPr/>
        </p:nvCxnSpPr>
        <p:spPr>
          <a:xfrm flipH="1">
            <a:off x="4928349" y="4371864"/>
            <a:ext cx="53789" cy="186305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Düz Bağlayıcı 14">
            <a:extLst>
              <a:ext uri="{FF2B5EF4-FFF2-40B4-BE49-F238E27FC236}">
                <a16:creationId xmlns:a16="http://schemas.microsoft.com/office/drawing/2014/main" id="{7B68343D-FAFD-E3E5-F0D5-641EADF5DA88}"/>
              </a:ext>
            </a:extLst>
          </p:cNvPr>
          <p:cNvCxnSpPr>
            <a:cxnSpLocks/>
          </p:cNvCxnSpPr>
          <p:nvPr/>
        </p:nvCxnSpPr>
        <p:spPr>
          <a:xfrm flipH="1">
            <a:off x="4995583" y="4378584"/>
            <a:ext cx="53789" cy="186305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EF4D9F5F-5810-3DD2-8079-9EC49911CDD0}"/>
              </a:ext>
            </a:extLst>
          </p:cNvPr>
          <p:cNvSpPr txBox="1"/>
          <p:nvPr/>
        </p:nvSpPr>
        <p:spPr>
          <a:xfrm>
            <a:off x="582069" y="582069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3) KENAR ORTAY</a:t>
            </a:r>
            <a:endParaRPr dirty="0"/>
          </a:p>
        </p:txBody>
      </p:sp>
      <p:pic>
        <p:nvPicPr>
          <p:cNvPr id="10" name="Resim 9">
            <a:extLst>
              <a:ext uri="{FF2B5EF4-FFF2-40B4-BE49-F238E27FC236}">
                <a16:creationId xmlns:a16="http://schemas.microsoft.com/office/drawing/2014/main" id="{33E948EB-1D0E-485B-DA92-E0FE87AD24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3866" y="4999691"/>
            <a:ext cx="7948035" cy="958187"/>
          </a:xfrm>
          <a:prstGeom prst="rect">
            <a:avLst/>
          </a:prstGeom>
        </p:spPr>
      </p:pic>
      <p:pic>
        <p:nvPicPr>
          <p:cNvPr id="4" name="8_16">
            <a:hlinkClick r:id="" action="ppaction://media"/>
            <a:extLst>
              <a:ext uri="{FF2B5EF4-FFF2-40B4-BE49-F238E27FC236}">
                <a16:creationId xmlns:a16="http://schemas.microsoft.com/office/drawing/2014/main" id="{4CF5864F-6B9A-1005-B88A-10661C5E6AF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85147" y="623957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286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95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Düz Bağlayıcı 9">
            <a:extLst>
              <a:ext uri="{FF2B5EF4-FFF2-40B4-BE49-F238E27FC236}">
                <a16:creationId xmlns:a16="http://schemas.microsoft.com/office/drawing/2014/main" id="{EE65FB8E-6826-67BF-CC8D-9601F543040F}"/>
              </a:ext>
            </a:extLst>
          </p:cNvPr>
          <p:cNvCxnSpPr>
            <a:cxnSpLocks/>
            <a:endCxn id="11" idx="3"/>
          </p:cNvCxnSpPr>
          <p:nvPr/>
        </p:nvCxnSpPr>
        <p:spPr>
          <a:xfrm>
            <a:off x="4434655" y="2538248"/>
            <a:ext cx="329" cy="178452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İkizkenar Üçgen 10">
            <a:extLst>
              <a:ext uri="{FF2B5EF4-FFF2-40B4-BE49-F238E27FC236}">
                <a16:creationId xmlns:a16="http://schemas.microsoft.com/office/drawing/2014/main" id="{1C34C60E-A691-FA18-AC28-8E93FB79897A}"/>
              </a:ext>
            </a:extLst>
          </p:cNvPr>
          <p:cNvSpPr/>
          <p:nvPr/>
        </p:nvSpPr>
        <p:spPr>
          <a:xfrm>
            <a:off x="2884394" y="2535227"/>
            <a:ext cx="3101180" cy="1787546"/>
          </a:xfrm>
          <a:prstGeom prst="triangl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4" name="Metin kutusu 13">
            <a:extLst>
              <a:ext uri="{FF2B5EF4-FFF2-40B4-BE49-F238E27FC236}">
                <a16:creationId xmlns:a16="http://schemas.microsoft.com/office/drawing/2014/main" id="{62CAD273-B477-E5B7-A9DD-29F609CA88D4}"/>
              </a:ext>
            </a:extLst>
          </p:cNvPr>
          <p:cNvSpPr txBox="1"/>
          <p:nvPr/>
        </p:nvSpPr>
        <p:spPr>
          <a:xfrm>
            <a:off x="4271909" y="2195517"/>
            <a:ext cx="330540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</a:p>
        </p:txBody>
      </p:sp>
      <p:sp>
        <p:nvSpPr>
          <p:cNvPr id="16" name="Metin kutusu 15">
            <a:extLst>
              <a:ext uri="{FF2B5EF4-FFF2-40B4-BE49-F238E27FC236}">
                <a16:creationId xmlns:a16="http://schemas.microsoft.com/office/drawing/2014/main" id="{26505B4F-BF08-3AFB-4C98-E2994B792366}"/>
              </a:ext>
            </a:extLst>
          </p:cNvPr>
          <p:cNvSpPr txBox="1"/>
          <p:nvPr/>
        </p:nvSpPr>
        <p:spPr>
          <a:xfrm>
            <a:off x="2656050" y="4268082"/>
            <a:ext cx="319318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</a:p>
        </p:txBody>
      </p:sp>
      <p:sp>
        <p:nvSpPr>
          <p:cNvPr id="17" name="Metin kutusu 16">
            <a:extLst>
              <a:ext uri="{FF2B5EF4-FFF2-40B4-BE49-F238E27FC236}">
                <a16:creationId xmlns:a16="http://schemas.microsoft.com/office/drawing/2014/main" id="{6D8FA788-9987-A73B-8D07-332E251FB425}"/>
              </a:ext>
            </a:extLst>
          </p:cNvPr>
          <p:cNvSpPr txBox="1"/>
          <p:nvPr/>
        </p:nvSpPr>
        <p:spPr>
          <a:xfrm>
            <a:off x="5985574" y="4143878"/>
            <a:ext cx="311304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</a:p>
        </p:txBody>
      </p:sp>
      <p:cxnSp>
        <p:nvCxnSpPr>
          <p:cNvPr id="19" name="Düz Bağlayıcı 18">
            <a:extLst>
              <a:ext uri="{FF2B5EF4-FFF2-40B4-BE49-F238E27FC236}">
                <a16:creationId xmlns:a16="http://schemas.microsoft.com/office/drawing/2014/main" id="{F28DDCFD-312E-3795-59A3-4C4950CD0C34}"/>
              </a:ext>
            </a:extLst>
          </p:cNvPr>
          <p:cNvCxnSpPr>
            <a:cxnSpLocks/>
          </p:cNvCxnSpPr>
          <p:nvPr/>
        </p:nvCxnSpPr>
        <p:spPr>
          <a:xfrm flipH="1">
            <a:off x="3644152" y="4220329"/>
            <a:ext cx="53789" cy="186305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Düz Bağlayıcı 19">
            <a:extLst>
              <a:ext uri="{FF2B5EF4-FFF2-40B4-BE49-F238E27FC236}">
                <a16:creationId xmlns:a16="http://schemas.microsoft.com/office/drawing/2014/main" id="{CEA9DCFD-FCE4-ABC9-F00E-3B3CC45A8A6C}"/>
              </a:ext>
            </a:extLst>
          </p:cNvPr>
          <p:cNvCxnSpPr>
            <a:cxnSpLocks/>
          </p:cNvCxnSpPr>
          <p:nvPr/>
        </p:nvCxnSpPr>
        <p:spPr>
          <a:xfrm flipH="1">
            <a:off x="3711386" y="4227049"/>
            <a:ext cx="53789" cy="186305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Düz Bağlayıcı 20">
            <a:extLst>
              <a:ext uri="{FF2B5EF4-FFF2-40B4-BE49-F238E27FC236}">
                <a16:creationId xmlns:a16="http://schemas.microsoft.com/office/drawing/2014/main" id="{E8B767B5-C5A2-DDB9-820E-49B55EE209CF}"/>
              </a:ext>
            </a:extLst>
          </p:cNvPr>
          <p:cNvCxnSpPr>
            <a:cxnSpLocks/>
          </p:cNvCxnSpPr>
          <p:nvPr/>
        </p:nvCxnSpPr>
        <p:spPr>
          <a:xfrm flipH="1">
            <a:off x="4982137" y="4220329"/>
            <a:ext cx="53789" cy="186305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Düz Bağlayıcı 21">
            <a:extLst>
              <a:ext uri="{FF2B5EF4-FFF2-40B4-BE49-F238E27FC236}">
                <a16:creationId xmlns:a16="http://schemas.microsoft.com/office/drawing/2014/main" id="{EFAFD756-CFF1-8406-3833-7DF51181AAC4}"/>
              </a:ext>
            </a:extLst>
          </p:cNvPr>
          <p:cNvCxnSpPr>
            <a:cxnSpLocks/>
          </p:cNvCxnSpPr>
          <p:nvPr/>
        </p:nvCxnSpPr>
        <p:spPr>
          <a:xfrm flipH="1">
            <a:off x="5049370" y="4227049"/>
            <a:ext cx="53789" cy="186305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Düz Bağlayıcı 22">
            <a:extLst>
              <a:ext uri="{FF2B5EF4-FFF2-40B4-BE49-F238E27FC236}">
                <a16:creationId xmlns:a16="http://schemas.microsoft.com/office/drawing/2014/main" id="{2E43CD00-A95C-A7A4-A98F-B8974F6F5644}"/>
              </a:ext>
            </a:extLst>
          </p:cNvPr>
          <p:cNvCxnSpPr>
            <a:cxnSpLocks/>
          </p:cNvCxnSpPr>
          <p:nvPr/>
        </p:nvCxnSpPr>
        <p:spPr>
          <a:xfrm flipH="1">
            <a:off x="4364359" y="3343015"/>
            <a:ext cx="140594" cy="14532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Düz Bağlayıcı 30">
            <a:extLst>
              <a:ext uri="{FF2B5EF4-FFF2-40B4-BE49-F238E27FC236}">
                <a16:creationId xmlns:a16="http://schemas.microsoft.com/office/drawing/2014/main" id="{DBF08F59-C9BF-D6C9-8949-D639574CE4AF}"/>
              </a:ext>
            </a:extLst>
          </p:cNvPr>
          <p:cNvCxnSpPr>
            <a:cxnSpLocks/>
          </p:cNvCxnSpPr>
          <p:nvPr/>
        </p:nvCxnSpPr>
        <p:spPr>
          <a:xfrm flipH="1">
            <a:off x="4364356" y="3416972"/>
            <a:ext cx="140594" cy="14532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Metin kutusu 31">
            <a:extLst>
              <a:ext uri="{FF2B5EF4-FFF2-40B4-BE49-F238E27FC236}">
                <a16:creationId xmlns:a16="http://schemas.microsoft.com/office/drawing/2014/main" id="{C85BBFC0-EC64-F179-D0E6-F5FD76C34F26}"/>
              </a:ext>
            </a:extLst>
          </p:cNvPr>
          <p:cNvSpPr txBox="1"/>
          <p:nvPr/>
        </p:nvSpPr>
        <p:spPr>
          <a:xfrm>
            <a:off x="4324313" y="4352000"/>
            <a:ext cx="336952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</a:p>
        </p:txBody>
      </p:sp>
      <p:sp>
        <p:nvSpPr>
          <p:cNvPr id="33" name="Metin kutusu 32">
            <a:extLst>
              <a:ext uri="{FF2B5EF4-FFF2-40B4-BE49-F238E27FC236}">
                <a16:creationId xmlns:a16="http://schemas.microsoft.com/office/drawing/2014/main" id="{A784E45A-B857-37B0-A51C-58559A6BBF99}"/>
              </a:ext>
            </a:extLst>
          </p:cNvPr>
          <p:cNvSpPr txBox="1"/>
          <p:nvPr/>
        </p:nvSpPr>
        <p:spPr>
          <a:xfrm>
            <a:off x="1255306" y="1555020"/>
            <a:ext cx="3477234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/>
              <a:t>|AD|= |BD| = |DC|  </a:t>
            </a:r>
            <a:r>
              <a:rPr lang="en-US" sz="1875" b="1" dirty="0">
                <a:solidFill>
                  <a:srgbClr val="C00000"/>
                </a:solidFill>
              </a:rPr>
              <a:t>=&gt;</a:t>
            </a:r>
            <a:r>
              <a:rPr lang="en-US" sz="1875" b="1" dirty="0"/>
              <a:t> m(A)=90</a:t>
            </a:r>
            <a:r>
              <a:rPr lang="en-US" sz="1875" b="1" baseline="30000" dirty="0"/>
              <a:t>0</a:t>
            </a: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DB69E4E6-3050-608A-EAE8-3805CCCD15AC}"/>
              </a:ext>
            </a:extLst>
          </p:cNvPr>
          <p:cNvSpPr/>
          <p:nvPr/>
        </p:nvSpPr>
        <p:spPr>
          <a:xfrm rot="19123966">
            <a:off x="4335630" y="2604608"/>
            <a:ext cx="231569" cy="24205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350"/>
          </a:p>
        </p:txBody>
      </p:sp>
      <p:sp>
        <p:nvSpPr>
          <p:cNvPr id="3" name="TextBox 1">
            <a:extLst>
              <a:ext uri="{FF2B5EF4-FFF2-40B4-BE49-F238E27FC236}">
                <a16:creationId xmlns:a16="http://schemas.microsoft.com/office/drawing/2014/main" id="{B035F0FB-8940-56B8-0AFC-767220B45420}"/>
              </a:ext>
            </a:extLst>
          </p:cNvPr>
          <p:cNvSpPr txBox="1"/>
          <p:nvPr/>
        </p:nvSpPr>
        <p:spPr>
          <a:xfrm>
            <a:off x="582069" y="582069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ÜÇGENLER</a:t>
            </a:r>
            <a:endParaRPr dirty="0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B5AA7DF5-98AC-E158-7B15-0E1FDE5D8E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0024" y="4846768"/>
            <a:ext cx="7184849" cy="1664525"/>
          </a:xfrm>
          <a:prstGeom prst="rect">
            <a:avLst/>
          </a:prstGeom>
        </p:spPr>
      </p:pic>
      <p:pic>
        <p:nvPicPr>
          <p:cNvPr id="4" name="8_17">
            <a:hlinkClick r:id="" action="ppaction://media"/>
            <a:extLst>
              <a:ext uri="{FF2B5EF4-FFF2-40B4-BE49-F238E27FC236}">
                <a16:creationId xmlns:a16="http://schemas.microsoft.com/office/drawing/2014/main" id="{160E93FC-390C-491C-A16A-D699C6FF4D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12507" y="626761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890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3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3" name="Metin kutusu 32">
                <a:extLst>
                  <a:ext uri="{FF2B5EF4-FFF2-40B4-BE49-F238E27FC236}">
                    <a16:creationId xmlns:a16="http://schemas.microsoft.com/office/drawing/2014/main" id="{A784E45A-B857-37B0-A51C-58559A6BBF99}"/>
                  </a:ext>
                </a:extLst>
              </p:cNvPr>
              <p:cNvSpPr txBox="1"/>
              <p:nvPr/>
            </p:nvSpPr>
            <p:spPr>
              <a:xfrm>
                <a:off x="1181715" y="1733915"/>
                <a:ext cx="902811" cy="136870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1875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875" b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𝐀</m:t>
                        </m:r>
                      </m:e>
                    </m:acc>
                  </m:oMath>
                </a14:m>
                <a:r>
                  <a:rPr lang="en-US" sz="1875" b="1" dirty="0"/>
                  <a:t> &lt; 90</a:t>
                </a:r>
                <a:r>
                  <a:rPr lang="en-US" sz="1875" b="1" baseline="30000" dirty="0"/>
                  <a:t>0</a:t>
                </a:r>
              </a:p>
              <a:p>
                <a:endParaRPr lang="en-US" sz="1875" b="1" baseline="30000" dirty="0"/>
              </a:p>
              <a:p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1875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875" b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𝐁</m:t>
                        </m:r>
                      </m:e>
                    </m:acc>
                  </m:oMath>
                </a14:m>
                <a:r>
                  <a:rPr lang="en-US" sz="1875" b="1" dirty="0"/>
                  <a:t> &lt; 90</a:t>
                </a:r>
                <a:r>
                  <a:rPr lang="en-US" sz="1875" b="1" baseline="30000" dirty="0"/>
                  <a:t>0</a:t>
                </a:r>
              </a:p>
              <a:p>
                <a:endParaRPr lang="en-US" sz="1875" b="1" baseline="30000" dirty="0"/>
              </a:p>
              <a:p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1875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875" b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𝐂</m:t>
                        </m:r>
                      </m:e>
                    </m:acc>
                  </m:oMath>
                </a14:m>
                <a:r>
                  <a:rPr lang="en-US" sz="1875" b="1" dirty="0"/>
                  <a:t> &lt; 90</a:t>
                </a:r>
                <a:r>
                  <a:rPr lang="en-US" sz="1875" b="1" baseline="30000" dirty="0"/>
                  <a:t>0</a:t>
                </a:r>
              </a:p>
            </p:txBody>
          </p:sp>
        </mc:Choice>
        <mc:Fallback xmlns="">
          <p:sp>
            <p:nvSpPr>
              <p:cNvPr id="33" name="Metin kutusu 32">
                <a:extLst>
                  <a:ext uri="{FF2B5EF4-FFF2-40B4-BE49-F238E27FC236}">
                    <a16:creationId xmlns:a16="http://schemas.microsoft.com/office/drawing/2014/main" id="{A784E45A-B857-37B0-A51C-58559A6BBF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1715" y="1733915"/>
                <a:ext cx="902811" cy="1368708"/>
              </a:xfrm>
              <a:prstGeom prst="rect">
                <a:avLst/>
              </a:prstGeom>
              <a:blipFill>
                <a:blip r:embed="rId4"/>
                <a:stretch>
                  <a:fillRect t="-1333" b="-622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İkizkenar Üçgen 1">
            <a:extLst>
              <a:ext uri="{FF2B5EF4-FFF2-40B4-BE49-F238E27FC236}">
                <a16:creationId xmlns:a16="http://schemas.microsoft.com/office/drawing/2014/main" id="{183353D5-38BB-60E9-8DAC-68EC2445D865}"/>
              </a:ext>
            </a:extLst>
          </p:cNvPr>
          <p:cNvSpPr/>
          <p:nvPr/>
        </p:nvSpPr>
        <p:spPr>
          <a:xfrm>
            <a:off x="2864223" y="2460755"/>
            <a:ext cx="2776818" cy="1761564"/>
          </a:xfrm>
          <a:prstGeom prst="triangle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Ay 2">
            <a:extLst>
              <a:ext uri="{FF2B5EF4-FFF2-40B4-BE49-F238E27FC236}">
                <a16:creationId xmlns:a16="http://schemas.microsoft.com/office/drawing/2014/main" id="{110AE063-D537-FA6D-1245-24513594EBC5}"/>
              </a:ext>
            </a:extLst>
          </p:cNvPr>
          <p:cNvSpPr/>
          <p:nvPr/>
        </p:nvSpPr>
        <p:spPr>
          <a:xfrm rot="8239973">
            <a:off x="3054477" y="3960279"/>
            <a:ext cx="143926" cy="246622"/>
          </a:xfrm>
          <a:prstGeom prst="mo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" name="Ay 4">
            <a:extLst>
              <a:ext uri="{FF2B5EF4-FFF2-40B4-BE49-F238E27FC236}">
                <a16:creationId xmlns:a16="http://schemas.microsoft.com/office/drawing/2014/main" id="{8DE9027D-8281-B95D-DC5D-62A45F8026E6}"/>
              </a:ext>
            </a:extLst>
          </p:cNvPr>
          <p:cNvSpPr/>
          <p:nvPr/>
        </p:nvSpPr>
        <p:spPr>
          <a:xfrm rot="15714453">
            <a:off x="4161525" y="2579080"/>
            <a:ext cx="182215" cy="243617"/>
          </a:xfrm>
          <a:prstGeom prst="mo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Ay 5">
            <a:extLst>
              <a:ext uri="{FF2B5EF4-FFF2-40B4-BE49-F238E27FC236}">
                <a16:creationId xmlns:a16="http://schemas.microsoft.com/office/drawing/2014/main" id="{8B5E20E4-3A6C-065A-5520-AF4D5AA8E80C}"/>
              </a:ext>
            </a:extLst>
          </p:cNvPr>
          <p:cNvSpPr/>
          <p:nvPr/>
        </p:nvSpPr>
        <p:spPr>
          <a:xfrm rot="1182401">
            <a:off x="5286060" y="3949111"/>
            <a:ext cx="143926" cy="246622"/>
          </a:xfrm>
          <a:prstGeom prst="mo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E43516A3-66D6-7A46-8239-8D9CD9F452EE}"/>
              </a:ext>
            </a:extLst>
          </p:cNvPr>
          <p:cNvSpPr txBox="1"/>
          <p:nvPr/>
        </p:nvSpPr>
        <p:spPr>
          <a:xfrm>
            <a:off x="4147154" y="2736166"/>
            <a:ext cx="26684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solidFill>
                  <a:srgbClr val="0070C0"/>
                </a:solidFill>
              </a:rPr>
              <a:t>a</a:t>
            </a: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CB1DC48C-C29F-C666-6430-3575CD66FF74}"/>
              </a:ext>
            </a:extLst>
          </p:cNvPr>
          <p:cNvSpPr txBox="1"/>
          <p:nvPr/>
        </p:nvSpPr>
        <p:spPr>
          <a:xfrm>
            <a:off x="4997454" y="3832085"/>
            <a:ext cx="26684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solidFill>
                  <a:srgbClr val="0070C0"/>
                </a:solidFill>
              </a:rPr>
              <a:t>c</a:t>
            </a:r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7B9DC193-7C43-12D9-8761-5364BA174CDB}"/>
              </a:ext>
            </a:extLst>
          </p:cNvPr>
          <p:cNvSpPr txBox="1"/>
          <p:nvPr/>
        </p:nvSpPr>
        <p:spPr>
          <a:xfrm>
            <a:off x="3220237" y="3890511"/>
            <a:ext cx="26684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solidFill>
                  <a:srgbClr val="0070C0"/>
                </a:solidFill>
              </a:rPr>
              <a:t>b</a:t>
            </a:r>
          </a:p>
        </p:txBody>
      </p:sp>
      <p:sp>
        <p:nvSpPr>
          <p:cNvPr id="12" name="Metin kutusu 11">
            <a:extLst>
              <a:ext uri="{FF2B5EF4-FFF2-40B4-BE49-F238E27FC236}">
                <a16:creationId xmlns:a16="http://schemas.microsoft.com/office/drawing/2014/main" id="{C8EC7D70-5D48-7811-F011-31EBAE668075}"/>
              </a:ext>
            </a:extLst>
          </p:cNvPr>
          <p:cNvSpPr txBox="1"/>
          <p:nvPr/>
        </p:nvSpPr>
        <p:spPr>
          <a:xfrm>
            <a:off x="4095143" y="2048953"/>
            <a:ext cx="330540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</a:p>
        </p:txBody>
      </p:sp>
      <p:sp>
        <p:nvSpPr>
          <p:cNvPr id="13" name="Metin kutusu 12">
            <a:extLst>
              <a:ext uri="{FF2B5EF4-FFF2-40B4-BE49-F238E27FC236}">
                <a16:creationId xmlns:a16="http://schemas.microsoft.com/office/drawing/2014/main" id="{92D0D006-B90B-4006-217C-1AF0AE2CE690}"/>
              </a:ext>
            </a:extLst>
          </p:cNvPr>
          <p:cNvSpPr txBox="1"/>
          <p:nvPr/>
        </p:nvSpPr>
        <p:spPr>
          <a:xfrm>
            <a:off x="2559520" y="4189875"/>
            <a:ext cx="319318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</a:p>
        </p:txBody>
      </p:sp>
      <p:sp>
        <p:nvSpPr>
          <p:cNvPr id="15" name="Metin kutusu 14">
            <a:extLst>
              <a:ext uri="{FF2B5EF4-FFF2-40B4-BE49-F238E27FC236}">
                <a16:creationId xmlns:a16="http://schemas.microsoft.com/office/drawing/2014/main" id="{AFB14A0D-A00A-C395-04AE-1DA1D3BF7666}"/>
              </a:ext>
            </a:extLst>
          </p:cNvPr>
          <p:cNvSpPr txBox="1"/>
          <p:nvPr/>
        </p:nvSpPr>
        <p:spPr>
          <a:xfrm>
            <a:off x="5697479" y="4104384"/>
            <a:ext cx="26684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</a:p>
        </p:txBody>
      </p:sp>
      <p:sp>
        <p:nvSpPr>
          <p:cNvPr id="10" name="TextBox 1">
            <a:extLst>
              <a:ext uri="{FF2B5EF4-FFF2-40B4-BE49-F238E27FC236}">
                <a16:creationId xmlns:a16="http://schemas.microsoft.com/office/drawing/2014/main" id="{698AD193-A088-F36C-A9FC-8134509A9E0A}"/>
              </a:ext>
            </a:extLst>
          </p:cNvPr>
          <p:cNvSpPr txBox="1"/>
          <p:nvPr/>
        </p:nvSpPr>
        <p:spPr>
          <a:xfrm>
            <a:off x="582069" y="582069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DAR AÇILI ÜÇGENLER</a:t>
            </a:r>
            <a:endParaRPr dirty="0"/>
          </a:p>
        </p:txBody>
      </p:sp>
      <p:pic>
        <p:nvPicPr>
          <p:cNvPr id="14" name="Resim 13">
            <a:extLst>
              <a:ext uri="{FF2B5EF4-FFF2-40B4-BE49-F238E27FC236}">
                <a16:creationId xmlns:a16="http://schemas.microsoft.com/office/drawing/2014/main" id="{93CA993E-0BB0-D96A-BAE3-D3E7F5D0EC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0568" y="5021600"/>
            <a:ext cx="7418218" cy="621114"/>
          </a:xfrm>
          <a:prstGeom prst="rect">
            <a:avLst/>
          </a:prstGeom>
        </p:spPr>
      </p:pic>
      <p:pic>
        <p:nvPicPr>
          <p:cNvPr id="4" name="8_18">
            <a:hlinkClick r:id="" action="ppaction://media"/>
            <a:extLst>
              <a:ext uri="{FF2B5EF4-FFF2-40B4-BE49-F238E27FC236}">
                <a16:creationId xmlns:a16="http://schemas.microsoft.com/office/drawing/2014/main" id="{09E9D38D-63D1-8907-2B99-FA9C0BA4F4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78786" y="619759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026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07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3" name="Metin kutusu 32">
                <a:extLst>
                  <a:ext uri="{FF2B5EF4-FFF2-40B4-BE49-F238E27FC236}">
                    <a16:creationId xmlns:a16="http://schemas.microsoft.com/office/drawing/2014/main" id="{A784E45A-B857-37B0-A51C-58559A6BBF99}"/>
                  </a:ext>
                </a:extLst>
              </p:cNvPr>
              <p:cNvSpPr txBox="1"/>
              <p:nvPr/>
            </p:nvSpPr>
            <p:spPr>
              <a:xfrm>
                <a:off x="1641616" y="1809329"/>
                <a:ext cx="902811" cy="17534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1875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875" b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𝐀</m:t>
                        </m:r>
                      </m:e>
                    </m:acc>
                  </m:oMath>
                </a14:m>
                <a:r>
                  <a:rPr lang="en-US" sz="1875" b="1" dirty="0"/>
                  <a:t> = 90</a:t>
                </a:r>
                <a:r>
                  <a:rPr lang="en-US" sz="1875" b="1" baseline="30000" dirty="0"/>
                  <a:t>0</a:t>
                </a:r>
              </a:p>
              <a:p>
                <a:endParaRPr lang="en-US" sz="1875" b="1" baseline="30000" dirty="0"/>
              </a:p>
              <a:p>
                <a:r>
                  <a:rPr lang="en-US" sz="1875" b="1" baseline="30000" dirty="0"/>
                  <a:t>VEYA</a:t>
                </a:r>
              </a:p>
              <a:p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1875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875" b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𝐁</m:t>
                        </m:r>
                      </m:e>
                    </m:acc>
                  </m:oMath>
                </a14:m>
                <a:r>
                  <a:rPr lang="en-US" sz="1875" b="1" dirty="0"/>
                  <a:t> = 90</a:t>
                </a:r>
                <a:r>
                  <a:rPr lang="en-US" sz="1875" b="1" baseline="30000" dirty="0"/>
                  <a:t>0</a:t>
                </a:r>
              </a:p>
              <a:p>
                <a:endParaRPr lang="en-US" sz="1875" b="1" baseline="30000" dirty="0"/>
              </a:p>
              <a:p>
                <a:r>
                  <a:rPr lang="en-US" sz="1875" b="1" baseline="30000" dirty="0"/>
                  <a:t>VEYA</a:t>
                </a:r>
              </a:p>
              <a:p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1875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875" b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𝐂</m:t>
                        </m:r>
                      </m:e>
                    </m:acc>
                  </m:oMath>
                </a14:m>
                <a:r>
                  <a:rPr lang="en-US" sz="1875" b="1" dirty="0"/>
                  <a:t> = 90</a:t>
                </a:r>
                <a:r>
                  <a:rPr lang="en-US" sz="1875" b="1" baseline="30000" dirty="0"/>
                  <a:t>0</a:t>
                </a:r>
              </a:p>
            </p:txBody>
          </p:sp>
        </mc:Choice>
        <mc:Fallback xmlns="">
          <p:sp>
            <p:nvSpPr>
              <p:cNvPr id="33" name="Metin kutusu 32">
                <a:extLst>
                  <a:ext uri="{FF2B5EF4-FFF2-40B4-BE49-F238E27FC236}">
                    <a16:creationId xmlns:a16="http://schemas.microsoft.com/office/drawing/2014/main" id="{A784E45A-B857-37B0-A51C-58559A6BBF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1616" y="1809329"/>
                <a:ext cx="902811" cy="1753429"/>
              </a:xfrm>
              <a:prstGeom prst="rect">
                <a:avLst/>
              </a:prstGeom>
              <a:blipFill>
                <a:blip r:embed="rId4"/>
                <a:stretch>
                  <a:fillRect l="-676" t="-1394" b="-487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Dik Üçgen 9">
            <a:extLst>
              <a:ext uri="{FF2B5EF4-FFF2-40B4-BE49-F238E27FC236}">
                <a16:creationId xmlns:a16="http://schemas.microsoft.com/office/drawing/2014/main" id="{FA9D9AD0-490A-7517-EC9C-372D152B679D}"/>
              </a:ext>
            </a:extLst>
          </p:cNvPr>
          <p:cNvSpPr/>
          <p:nvPr/>
        </p:nvSpPr>
        <p:spPr>
          <a:xfrm>
            <a:off x="3953437" y="1984246"/>
            <a:ext cx="1788458" cy="2443200"/>
          </a:xfrm>
          <a:prstGeom prst="rtTriangl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BE8EFCC5-80C0-817D-F669-E7041FA3B5DA}"/>
              </a:ext>
            </a:extLst>
          </p:cNvPr>
          <p:cNvSpPr/>
          <p:nvPr/>
        </p:nvSpPr>
        <p:spPr>
          <a:xfrm>
            <a:off x="3953437" y="4232463"/>
            <a:ext cx="181535" cy="194983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4" name="Metin kutusu 13">
            <a:extLst>
              <a:ext uri="{FF2B5EF4-FFF2-40B4-BE49-F238E27FC236}">
                <a16:creationId xmlns:a16="http://schemas.microsoft.com/office/drawing/2014/main" id="{C36E7AA8-B5DE-0DD2-6480-E87668695E52}"/>
              </a:ext>
            </a:extLst>
          </p:cNvPr>
          <p:cNvSpPr txBox="1"/>
          <p:nvPr/>
        </p:nvSpPr>
        <p:spPr>
          <a:xfrm>
            <a:off x="3811450" y="1630434"/>
            <a:ext cx="330540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</a:p>
        </p:txBody>
      </p:sp>
      <p:sp>
        <p:nvSpPr>
          <p:cNvPr id="16" name="Metin kutusu 15">
            <a:extLst>
              <a:ext uri="{FF2B5EF4-FFF2-40B4-BE49-F238E27FC236}">
                <a16:creationId xmlns:a16="http://schemas.microsoft.com/office/drawing/2014/main" id="{AA84736F-0161-2C40-1BD0-E7818C3D8F68}"/>
              </a:ext>
            </a:extLst>
          </p:cNvPr>
          <p:cNvSpPr txBox="1"/>
          <p:nvPr/>
        </p:nvSpPr>
        <p:spPr>
          <a:xfrm>
            <a:off x="3745867" y="4329954"/>
            <a:ext cx="319318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</a:p>
        </p:txBody>
      </p:sp>
      <p:sp>
        <p:nvSpPr>
          <p:cNvPr id="17" name="Metin kutusu 16">
            <a:extLst>
              <a:ext uri="{FF2B5EF4-FFF2-40B4-BE49-F238E27FC236}">
                <a16:creationId xmlns:a16="http://schemas.microsoft.com/office/drawing/2014/main" id="{C279D313-44B6-0426-AF9B-20FFCD26E405}"/>
              </a:ext>
            </a:extLst>
          </p:cNvPr>
          <p:cNvSpPr txBox="1"/>
          <p:nvPr/>
        </p:nvSpPr>
        <p:spPr>
          <a:xfrm>
            <a:off x="5741894" y="4378701"/>
            <a:ext cx="311304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</a:p>
        </p:txBody>
      </p:sp>
      <p:sp>
        <p:nvSpPr>
          <p:cNvPr id="18" name="Metin kutusu 17">
            <a:extLst>
              <a:ext uri="{FF2B5EF4-FFF2-40B4-BE49-F238E27FC236}">
                <a16:creationId xmlns:a16="http://schemas.microsoft.com/office/drawing/2014/main" id="{C8AFDF68-EAB7-2B82-0D74-2670CF80089A}"/>
              </a:ext>
            </a:extLst>
          </p:cNvPr>
          <p:cNvSpPr txBox="1"/>
          <p:nvPr/>
        </p:nvSpPr>
        <p:spPr>
          <a:xfrm>
            <a:off x="3932661" y="4056826"/>
            <a:ext cx="265938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50" b="1" dirty="0"/>
              <a:t>.</a:t>
            </a:r>
          </a:p>
        </p:txBody>
      </p:sp>
      <p:cxnSp>
        <p:nvCxnSpPr>
          <p:cNvPr id="25" name="Düz Ok Bağlayıcısı 24">
            <a:extLst>
              <a:ext uri="{FF2B5EF4-FFF2-40B4-BE49-F238E27FC236}">
                <a16:creationId xmlns:a16="http://schemas.microsoft.com/office/drawing/2014/main" id="{9EA02DF7-620D-E334-CF5F-F9FF42D77878}"/>
              </a:ext>
            </a:extLst>
          </p:cNvPr>
          <p:cNvCxnSpPr>
            <a:cxnSpLocks/>
            <a:stCxn id="33" idx="3"/>
            <a:endCxn id="18" idx="1"/>
          </p:cNvCxnSpPr>
          <p:nvPr/>
        </p:nvCxnSpPr>
        <p:spPr>
          <a:xfrm>
            <a:off x="2544427" y="2686044"/>
            <a:ext cx="1388234" cy="159007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C5EA1D9-AB0C-7289-EB55-779A55B7EC9C}"/>
              </a:ext>
            </a:extLst>
          </p:cNvPr>
          <p:cNvSpPr txBox="1"/>
          <p:nvPr/>
        </p:nvSpPr>
        <p:spPr>
          <a:xfrm>
            <a:off x="582069" y="582069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DİK AÇILI ÜÇGENLER</a:t>
            </a:r>
            <a:endParaRPr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969023F5-C10D-EBE4-B990-C81D1F4395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3190" y="5081958"/>
            <a:ext cx="8482417" cy="811362"/>
          </a:xfrm>
          <a:prstGeom prst="rect">
            <a:avLst/>
          </a:prstGeom>
        </p:spPr>
      </p:pic>
      <p:pic>
        <p:nvPicPr>
          <p:cNvPr id="3" name="8_19">
            <a:hlinkClick r:id="" action="ppaction://media"/>
            <a:extLst>
              <a:ext uri="{FF2B5EF4-FFF2-40B4-BE49-F238E27FC236}">
                <a16:creationId xmlns:a16="http://schemas.microsoft.com/office/drawing/2014/main" id="{3C1D2485-0776-10D2-6550-8304D557325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18424" y="626445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792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97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180CEC-7991-DA9F-8F2B-5985A52BF1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7A9F68A-C25A-2AAB-1F5E-0FB33C84E2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877" y="2005115"/>
            <a:ext cx="8229600" cy="1143000"/>
          </a:xfrm>
        </p:spPr>
        <p:txBody>
          <a:bodyPr/>
          <a:lstStyle/>
          <a:p>
            <a:r>
              <a:rPr lang="tr-TR" b="1" dirty="0"/>
              <a:t>ÜÇGENDE AÇILAR</a:t>
            </a:r>
          </a:p>
        </p:txBody>
      </p:sp>
    </p:spTree>
    <p:extLst>
      <p:ext uri="{BB962C8B-B14F-4D97-AF65-F5344CB8AC3E}">
        <p14:creationId xmlns:p14="http://schemas.microsoft.com/office/powerpoint/2010/main" val="9776402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3" name="Metin kutusu 32">
                <a:extLst>
                  <a:ext uri="{FF2B5EF4-FFF2-40B4-BE49-F238E27FC236}">
                    <a16:creationId xmlns:a16="http://schemas.microsoft.com/office/drawing/2014/main" id="{A784E45A-B857-37B0-A51C-58559A6BBF99}"/>
                  </a:ext>
                </a:extLst>
              </p:cNvPr>
              <p:cNvSpPr txBox="1"/>
              <p:nvPr/>
            </p:nvSpPr>
            <p:spPr>
              <a:xfrm>
                <a:off x="657280" y="1646509"/>
                <a:ext cx="902811" cy="17534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1875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875" b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𝐀</m:t>
                        </m:r>
                      </m:e>
                    </m:acc>
                  </m:oMath>
                </a14:m>
                <a:r>
                  <a:rPr lang="en-US" sz="1875" b="1" dirty="0"/>
                  <a:t> &gt; 90</a:t>
                </a:r>
                <a:r>
                  <a:rPr lang="en-US" sz="1875" b="1" baseline="30000" dirty="0"/>
                  <a:t>0</a:t>
                </a:r>
              </a:p>
              <a:p>
                <a:endParaRPr lang="en-US" sz="1875" b="1" baseline="30000" dirty="0"/>
              </a:p>
              <a:p>
                <a:r>
                  <a:rPr lang="en-US" sz="1875" b="1" baseline="30000" dirty="0"/>
                  <a:t>VEYA</a:t>
                </a:r>
              </a:p>
              <a:p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1875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875" b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𝐁</m:t>
                        </m:r>
                      </m:e>
                    </m:acc>
                  </m:oMath>
                </a14:m>
                <a:r>
                  <a:rPr lang="en-US" sz="1875" b="1" dirty="0"/>
                  <a:t> &gt; 90</a:t>
                </a:r>
                <a:r>
                  <a:rPr lang="en-US" sz="1875" b="1" baseline="30000" dirty="0"/>
                  <a:t>0</a:t>
                </a:r>
              </a:p>
              <a:p>
                <a:endParaRPr lang="en-US" sz="1875" b="1" baseline="30000" dirty="0"/>
              </a:p>
              <a:p>
                <a:r>
                  <a:rPr lang="en-US" sz="1875" b="1" baseline="30000" dirty="0"/>
                  <a:t>VEYA</a:t>
                </a:r>
              </a:p>
              <a:p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1875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875" b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𝐂</m:t>
                        </m:r>
                      </m:e>
                    </m:acc>
                  </m:oMath>
                </a14:m>
                <a:r>
                  <a:rPr lang="en-US" sz="1875" b="1" dirty="0"/>
                  <a:t> &gt; 90</a:t>
                </a:r>
                <a:r>
                  <a:rPr lang="en-US" sz="1875" b="1" baseline="30000" dirty="0"/>
                  <a:t>0</a:t>
                </a:r>
              </a:p>
            </p:txBody>
          </p:sp>
        </mc:Choice>
        <mc:Fallback xmlns="">
          <p:sp>
            <p:nvSpPr>
              <p:cNvPr id="33" name="Metin kutusu 32">
                <a:extLst>
                  <a:ext uri="{FF2B5EF4-FFF2-40B4-BE49-F238E27FC236}">
                    <a16:creationId xmlns:a16="http://schemas.microsoft.com/office/drawing/2014/main" id="{A784E45A-B857-37B0-A51C-58559A6BBF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280" y="1646509"/>
                <a:ext cx="902811" cy="1753429"/>
              </a:xfrm>
              <a:prstGeom prst="rect">
                <a:avLst/>
              </a:prstGeom>
              <a:blipFill>
                <a:blip r:embed="rId4"/>
                <a:stretch>
                  <a:fillRect l="-676" t="-1389" b="-486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Metin kutusu 11">
            <a:extLst>
              <a:ext uri="{FF2B5EF4-FFF2-40B4-BE49-F238E27FC236}">
                <a16:creationId xmlns:a16="http://schemas.microsoft.com/office/drawing/2014/main" id="{C8EC7D70-5D48-7811-F011-31EBAE668075}"/>
              </a:ext>
            </a:extLst>
          </p:cNvPr>
          <p:cNvSpPr txBox="1"/>
          <p:nvPr/>
        </p:nvSpPr>
        <p:spPr>
          <a:xfrm>
            <a:off x="2630204" y="2167037"/>
            <a:ext cx="330540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</a:p>
        </p:txBody>
      </p:sp>
      <p:sp>
        <p:nvSpPr>
          <p:cNvPr id="13" name="Metin kutusu 12">
            <a:extLst>
              <a:ext uri="{FF2B5EF4-FFF2-40B4-BE49-F238E27FC236}">
                <a16:creationId xmlns:a16="http://schemas.microsoft.com/office/drawing/2014/main" id="{92D0D006-B90B-4006-217C-1AF0AE2CE690}"/>
              </a:ext>
            </a:extLst>
          </p:cNvPr>
          <p:cNvSpPr txBox="1"/>
          <p:nvPr/>
        </p:nvSpPr>
        <p:spPr>
          <a:xfrm>
            <a:off x="3170143" y="4154277"/>
            <a:ext cx="319318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</a:p>
        </p:txBody>
      </p:sp>
      <p:sp>
        <p:nvSpPr>
          <p:cNvPr id="15" name="Metin kutusu 14">
            <a:extLst>
              <a:ext uri="{FF2B5EF4-FFF2-40B4-BE49-F238E27FC236}">
                <a16:creationId xmlns:a16="http://schemas.microsoft.com/office/drawing/2014/main" id="{AFB14A0D-A00A-C395-04AE-1DA1D3BF7666}"/>
              </a:ext>
            </a:extLst>
          </p:cNvPr>
          <p:cNvSpPr txBox="1"/>
          <p:nvPr/>
        </p:nvSpPr>
        <p:spPr>
          <a:xfrm>
            <a:off x="6265066" y="4236707"/>
            <a:ext cx="26684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</a:p>
        </p:txBody>
      </p:sp>
      <p:cxnSp>
        <p:nvCxnSpPr>
          <p:cNvPr id="16" name="Düz Bağlayıcı 15">
            <a:extLst>
              <a:ext uri="{FF2B5EF4-FFF2-40B4-BE49-F238E27FC236}">
                <a16:creationId xmlns:a16="http://schemas.microsoft.com/office/drawing/2014/main" id="{31E73BFF-E3D3-0E84-20B6-27F14785030E}"/>
              </a:ext>
            </a:extLst>
          </p:cNvPr>
          <p:cNvCxnSpPr/>
          <p:nvPr/>
        </p:nvCxnSpPr>
        <p:spPr>
          <a:xfrm>
            <a:off x="2891118" y="2428066"/>
            <a:ext cx="558053" cy="1701053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Düz Bağlayıcı 16">
            <a:extLst>
              <a:ext uri="{FF2B5EF4-FFF2-40B4-BE49-F238E27FC236}">
                <a16:creationId xmlns:a16="http://schemas.microsoft.com/office/drawing/2014/main" id="{74F4C30D-57DC-FA6F-EFBA-C0CD6A460E7B}"/>
              </a:ext>
            </a:extLst>
          </p:cNvPr>
          <p:cNvCxnSpPr>
            <a:cxnSpLocks/>
          </p:cNvCxnSpPr>
          <p:nvPr/>
        </p:nvCxnSpPr>
        <p:spPr>
          <a:xfrm flipH="1" flipV="1">
            <a:off x="3449170" y="4130137"/>
            <a:ext cx="2803712" cy="284289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Düz Bağlayıcı 19">
            <a:extLst>
              <a:ext uri="{FF2B5EF4-FFF2-40B4-BE49-F238E27FC236}">
                <a16:creationId xmlns:a16="http://schemas.microsoft.com/office/drawing/2014/main" id="{2986D2A7-BF8A-E077-BF41-1649A26BFA45}"/>
              </a:ext>
            </a:extLst>
          </p:cNvPr>
          <p:cNvCxnSpPr>
            <a:cxnSpLocks/>
          </p:cNvCxnSpPr>
          <p:nvPr/>
        </p:nvCxnSpPr>
        <p:spPr>
          <a:xfrm>
            <a:off x="2891118" y="2435821"/>
            <a:ext cx="3361765" cy="1986359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Düz Ok Bağlayıcısı 23">
            <a:extLst>
              <a:ext uri="{FF2B5EF4-FFF2-40B4-BE49-F238E27FC236}">
                <a16:creationId xmlns:a16="http://schemas.microsoft.com/office/drawing/2014/main" id="{1C2B860C-A936-A54F-BC87-D4B7A767C5E6}"/>
              </a:ext>
            </a:extLst>
          </p:cNvPr>
          <p:cNvCxnSpPr>
            <a:cxnSpLocks/>
          </p:cNvCxnSpPr>
          <p:nvPr/>
        </p:nvCxnSpPr>
        <p:spPr>
          <a:xfrm>
            <a:off x="1405698" y="2542231"/>
            <a:ext cx="2067958" cy="139547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Ay 25">
            <a:extLst>
              <a:ext uri="{FF2B5EF4-FFF2-40B4-BE49-F238E27FC236}">
                <a16:creationId xmlns:a16="http://schemas.microsoft.com/office/drawing/2014/main" id="{17BA1B66-65BE-E7AD-7DA2-AB0C0E0FD18C}"/>
              </a:ext>
            </a:extLst>
          </p:cNvPr>
          <p:cNvSpPr/>
          <p:nvPr/>
        </p:nvSpPr>
        <p:spPr>
          <a:xfrm rot="7383016">
            <a:off x="3491623" y="3900212"/>
            <a:ext cx="115538" cy="243617"/>
          </a:xfrm>
          <a:prstGeom prst="mo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802BD12-35F3-2EF7-C377-E542CC0BAF88}"/>
              </a:ext>
            </a:extLst>
          </p:cNvPr>
          <p:cNvSpPr txBox="1"/>
          <p:nvPr/>
        </p:nvSpPr>
        <p:spPr>
          <a:xfrm>
            <a:off x="582069" y="582069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GENİŞ AÇILI ÜÇGENLER</a:t>
            </a:r>
            <a:endParaRPr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CF450B2F-E396-6022-40F3-737C96622C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0096" y="5123477"/>
            <a:ext cx="7873264" cy="741156"/>
          </a:xfrm>
          <a:prstGeom prst="rect">
            <a:avLst/>
          </a:prstGeom>
        </p:spPr>
      </p:pic>
      <p:pic>
        <p:nvPicPr>
          <p:cNvPr id="3" name="8_20">
            <a:hlinkClick r:id="" action="ppaction://media"/>
            <a:extLst>
              <a:ext uri="{FF2B5EF4-FFF2-40B4-BE49-F238E27FC236}">
                <a16:creationId xmlns:a16="http://schemas.microsoft.com/office/drawing/2014/main" id="{828F2689-0819-ABD4-0F90-38847960A05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88607" y="613677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604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25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etin kutusu 11">
            <a:extLst>
              <a:ext uri="{FF2B5EF4-FFF2-40B4-BE49-F238E27FC236}">
                <a16:creationId xmlns:a16="http://schemas.microsoft.com/office/drawing/2014/main" id="{C8EC7D70-5D48-7811-F011-31EBAE668075}"/>
              </a:ext>
            </a:extLst>
          </p:cNvPr>
          <p:cNvSpPr txBox="1"/>
          <p:nvPr/>
        </p:nvSpPr>
        <p:spPr>
          <a:xfrm>
            <a:off x="4222794" y="1148343"/>
            <a:ext cx="330540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</a:p>
        </p:txBody>
      </p:sp>
      <p:sp>
        <p:nvSpPr>
          <p:cNvPr id="13" name="Metin kutusu 12">
            <a:extLst>
              <a:ext uri="{FF2B5EF4-FFF2-40B4-BE49-F238E27FC236}">
                <a16:creationId xmlns:a16="http://schemas.microsoft.com/office/drawing/2014/main" id="{92D0D006-B90B-4006-217C-1AF0AE2CE690}"/>
              </a:ext>
            </a:extLst>
          </p:cNvPr>
          <p:cNvSpPr txBox="1"/>
          <p:nvPr/>
        </p:nvSpPr>
        <p:spPr>
          <a:xfrm>
            <a:off x="2180521" y="3712639"/>
            <a:ext cx="319318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</a:p>
        </p:txBody>
      </p:sp>
      <p:sp>
        <p:nvSpPr>
          <p:cNvPr id="15" name="Metin kutusu 14">
            <a:extLst>
              <a:ext uri="{FF2B5EF4-FFF2-40B4-BE49-F238E27FC236}">
                <a16:creationId xmlns:a16="http://schemas.microsoft.com/office/drawing/2014/main" id="{AFB14A0D-A00A-C395-04AE-1DA1D3BF7666}"/>
              </a:ext>
            </a:extLst>
          </p:cNvPr>
          <p:cNvSpPr txBox="1"/>
          <p:nvPr/>
        </p:nvSpPr>
        <p:spPr>
          <a:xfrm>
            <a:off x="6246341" y="3640427"/>
            <a:ext cx="26684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</a:p>
        </p:txBody>
      </p:sp>
      <p:sp>
        <p:nvSpPr>
          <p:cNvPr id="2" name="İkizkenar Üçgen 1">
            <a:extLst>
              <a:ext uri="{FF2B5EF4-FFF2-40B4-BE49-F238E27FC236}">
                <a16:creationId xmlns:a16="http://schemas.microsoft.com/office/drawing/2014/main" id="{CC0B9C0E-AF5F-809D-A9FD-A736AA0BC5B1}"/>
              </a:ext>
            </a:extLst>
          </p:cNvPr>
          <p:cNvSpPr/>
          <p:nvPr/>
        </p:nvSpPr>
        <p:spPr>
          <a:xfrm>
            <a:off x="2464493" y="1571769"/>
            <a:ext cx="3800573" cy="2254130"/>
          </a:xfrm>
          <a:prstGeom prst="triangl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6299BECE-ADFA-AF6A-9C4F-63DC5A6FA313}"/>
              </a:ext>
            </a:extLst>
          </p:cNvPr>
          <p:cNvSpPr txBox="1"/>
          <p:nvPr/>
        </p:nvSpPr>
        <p:spPr>
          <a:xfrm>
            <a:off x="4193645" y="3833826"/>
            <a:ext cx="359630" cy="496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25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6168F4A9-0B53-6D5A-6C21-5E0270146BFA}"/>
              </a:ext>
            </a:extLst>
          </p:cNvPr>
          <p:cNvSpPr txBox="1"/>
          <p:nvPr/>
        </p:nvSpPr>
        <p:spPr>
          <a:xfrm>
            <a:off x="5519859" y="2307400"/>
            <a:ext cx="359630" cy="496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25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D5AF2CA8-1494-24EC-0401-A5827BB4D387}"/>
              </a:ext>
            </a:extLst>
          </p:cNvPr>
          <p:cNvSpPr txBox="1"/>
          <p:nvPr/>
        </p:nvSpPr>
        <p:spPr>
          <a:xfrm>
            <a:off x="3106112" y="2225627"/>
            <a:ext cx="359630" cy="496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25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</a:p>
        </p:txBody>
      </p:sp>
      <p:sp>
        <p:nvSpPr>
          <p:cNvPr id="7" name="TextBox 1">
            <a:extLst>
              <a:ext uri="{FF2B5EF4-FFF2-40B4-BE49-F238E27FC236}">
                <a16:creationId xmlns:a16="http://schemas.microsoft.com/office/drawing/2014/main" id="{AD482E89-309E-EB3B-0457-694EB303D3E2}"/>
              </a:ext>
            </a:extLst>
          </p:cNvPr>
          <p:cNvSpPr txBox="1"/>
          <p:nvPr/>
        </p:nvSpPr>
        <p:spPr>
          <a:xfrm>
            <a:off x="582069" y="582069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ÇEŞİT KENAR ÜÇGENLER</a:t>
            </a:r>
            <a:endParaRPr dirty="0"/>
          </a:p>
        </p:txBody>
      </p:sp>
      <p:pic>
        <p:nvPicPr>
          <p:cNvPr id="9" name="Resim 8">
            <a:extLst>
              <a:ext uri="{FF2B5EF4-FFF2-40B4-BE49-F238E27FC236}">
                <a16:creationId xmlns:a16="http://schemas.microsoft.com/office/drawing/2014/main" id="{C9ECCF9E-429F-4EB7-1CB0-524D0BD7E9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7321" y="4790575"/>
            <a:ext cx="8554954" cy="1528428"/>
          </a:xfrm>
          <a:prstGeom prst="rect">
            <a:avLst/>
          </a:prstGeom>
        </p:spPr>
      </p:pic>
      <p:pic>
        <p:nvPicPr>
          <p:cNvPr id="4" name="8_21">
            <a:hlinkClick r:id="" action="ppaction://media"/>
            <a:extLst>
              <a:ext uri="{FF2B5EF4-FFF2-40B4-BE49-F238E27FC236}">
                <a16:creationId xmlns:a16="http://schemas.microsoft.com/office/drawing/2014/main" id="{C35B3466-8951-6FAE-11AB-1AB3ADDFA8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52997" y="617620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77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9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etin kutusu 11">
            <a:extLst>
              <a:ext uri="{FF2B5EF4-FFF2-40B4-BE49-F238E27FC236}">
                <a16:creationId xmlns:a16="http://schemas.microsoft.com/office/drawing/2014/main" id="{C8EC7D70-5D48-7811-F011-31EBAE668075}"/>
              </a:ext>
            </a:extLst>
          </p:cNvPr>
          <p:cNvSpPr txBox="1"/>
          <p:nvPr/>
        </p:nvSpPr>
        <p:spPr>
          <a:xfrm>
            <a:off x="4163957" y="1251664"/>
            <a:ext cx="330540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</a:p>
        </p:txBody>
      </p:sp>
      <p:sp>
        <p:nvSpPr>
          <p:cNvPr id="13" name="Metin kutusu 12">
            <a:extLst>
              <a:ext uri="{FF2B5EF4-FFF2-40B4-BE49-F238E27FC236}">
                <a16:creationId xmlns:a16="http://schemas.microsoft.com/office/drawing/2014/main" id="{92D0D006-B90B-4006-217C-1AF0AE2CE690}"/>
              </a:ext>
            </a:extLst>
          </p:cNvPr>
          <p:cNvSpPr txBox="1"/>
          <p:nvPr/>
        </p:nvSpPr>
        <p:spPr>
          <a:xfrm>
            <a:off x="2121684" y="3815960"/>
            <a:ext cx="319318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</a:p>
        </p:txBody>
      </p:sp>
      <p:sp>
        <p:nvSpPr>
          <p:cNvPr id="15" name="Metin kutusu 14">
            <a:extLst>
              <a:ext uri="{FF2B5EF4-FFF2-40B4-BE49-F238E27FC236}">
                <a16:creationId xmlns:a16="http://schemas.microsoft.com/office/drawing/2014/main" id="{AFB14A0D-A00A-C395-04AE-1DA1D3BF7666}"/>
              </a:ext>
            </a:extLst>
          </p:cNvPr>
          <p:cNvSpPr txBox="1"/>
          <p:nvPr/>
        </p:nvSpPr>
        <p:spPr>
          <a:xfrm>
            <a:off x="6187504" y="3743748"/>
            <a:ext cx="26684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</a:p>
        </p:txBody>
      </p:sp>
      <p:sp>
        <p:nvSpPr>
          <p:cNvPr id="2" name="İkizkenar Üçgen 1">
            <a:extLst>
              <a:ext uri="{FF2B5EF4-FFF2-40B4-BE49-F238E27FC236}">
                <a16:creationId xmlns:a16="http://schemas.microsoft.com/office/drawing/2014/main" id="{CC0B9C0E-AF5F-809D-A9FD-A736AA0BC5B1}"/>
              </a:ext>
            </a:extLst>
          </p:cNvPr>
          <p:cNvSpPr/>
          <p:nvPr/>
        </p:nvSpPr>
        <p:spPr>
          <a:xfrm>
            <a:off x="2405656" y="1675090"/>
            <a:ext cx="3800573" cy="2254130"/>
          </a:xfrm>
          <a:prstGeom prst="triangl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6299BECE-ADFA-AF6A-9C4F-63DC5A6FA313}"/>
              </a:ext>
            </a:extLst>
          </p:cNvPr>
          <p:cNvSpPr txBox="1"/>
          <p:nvPr/>
        </p:nvSpPr>
        <p:spPr>
          <a:xfrm>
            <a:off x="4134808" y="3937147"/>
            <a:ext cx="359630" cy="496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25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6168F4A9-0B53-6D5A-6C21-5E0270146BFA}"/>
              </a:ext>
            </a:extLst>
          </p:cNvPr>
          <p:cNvSpPr txBox="1"/>
          <p:nvPr/>
        </p:nvSpPr>
        <p:spPr>
          <a:xfrm>
            <a:off x="5461021" y="2410721"/>
            <a:ext cx="915764" cy="496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25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b=c</a:t>
            </a: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D5AF2CA8-1494-24EC-0401-A5827BB4D387}"/>
              </a:ext>
            </a:extLst>
          </p:cNvPr>
          <p:cNvSpPr txBox="1"/>
          <p:nvPr/>
        </p:nvSpPr>
        <p:spPr>
          <a:xfrm>
            <a:off x="2740394" y="2328948"/>
            <a:ext cx="915764" cy="496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25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c=b</a:t>
            </a:r>
          </a:p>
        </p:txBody>
      </p:sp>
      <p:cxnSp>
        <p:nvCxnSpPr>
          <p:cNvPr id="8" name="Düz Bağlayıcı 7">
            <a:extLst>
              <a:ext uri="{FF2B5EF4-FFF2-40B4-BE49-F238E27FC236}">
                <a16:creationId xmlns:a16="http://schemas.microsoft.com/office/drawing/2014/main" id="{99C3943B-7E35-1B67-2333-89F66BD704B3}"/>
              </a:ext>
            </a:extLst>
          </p:cNvPr>
          <p:cNvCxnSpPr>
            <a:cxnSpLocks/>
          </p:cNvCxnSpPr>
          <p:nvPr/>
        </p:nvCxnSpPr>
        <p:spPr>
          <a:xfrm>
            <a:off x="3406904" y="2632117"/>
            <a:ext cx="0" cy="227126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Düz Bağlayıcı 8">
            <a:extLst>
              <a:ext uri="{FF2B5EF4-FFF2-40B4-BE49-F238E27FC236}">
                <a16:creationId xmlns:a16="http://schemas.microsoft.com/office/drawing/2014/main" id="{84599EBC-85B7-B852-832D-1A369C78AAA5}"/>
              </a:ext>
            </a:extLst>
          </p:cNvPr>
          <p:cNvCxnSpPr>
            <a:cxnSpLocks/>
          </p:cNvCxnSpPr>
          <p:nvPr/>
        </p:nvCxnSpPr>
        <p:spPr>
          <a:xfrm flipH="1">
            <a:off x="5265485" y="2813915"/>
            <a:ext cx="53789" cy="186305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Düz Bağlayıcı 9">
            <a:extLst>
              <a:ext uri="{FF2B5EF4-FFF2-40B4-BE49-F238E27FC236}">
                <a16:creationId xmlns:a16="http://schemas.microsoft.com/office/drawing/2014/main" id="{D28E410D-7969-748C-C286-ED5C8A3E821F}"/>
              </a:ext>
            </a:extLst>
          </p:cNvPr>
          <p:cNvCxnSpPr>
            <a:cxnSpLocks/>
          </p:cNvCxnSpPr>
          <p:nvPr/>
        </p:nvCxnSpPr>
        <p:spPr>
          <a:xfrm flipH="1">
            <a:off x="5332719" y="2820635"/>
            <a:ext cx="53789" cy="186305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Düz Bağlayıcı 16">
            <a:extLst>
              <a:ext uri="{FF2B5EF4-FFF2-40B4-BE49-F238E27FC236}">
                <a16:creationId xmlns:a16="http://schemas.microsoft.com/office/drawing/2014/main" id="{4A75E020-ABC2-E29A-1C49-EC3DDB2AF943}"/>
              </a:ext>
            </a:extLst>
          </p:cNvPr>
          <p:cNvCxnSpPr>
            <a:cxnSpLocks/>
          </p:cNvCxnSpPr>
          <p:nvPr/>
        </p:nvCxnSpPr>
        <p:spPr>
          <a:xfrm>
            <a:off x="3346392" y="2677269"/>
            <a:ext cx="0" cy="201536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Ay 19">
            <a:extLst>
              <a:ext uri="{FF2B5EF4-FFF2-40B4-BE49-F238E27FC236}">
                <a16:creationId xmlns:a16="http://schemas.microsoft.com/office/drawing/2014/main" id="{D4A4039B-1D81-6B7C-FC8E-6FFCD907A1CF}"/>
              </a:ext>
            </a:extLst>
          </p:cNvPr>
          <p:cNvSpPr/>
          <p:nvPr/>
        </p:nvSpPr>
        <p:spPr>
          <a:xfrm rot="8239973">
            <a:off x="2640738" y="3648857"/>
            <a:ext cx="143926" cy="246622"/>
          </a:xfrm>
          <a:prstGeom prst="mo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1" name="Ay 20">
            <a:extLst>
              <a:ext uri="{FF2B5EF4-FFF2-40B4-BE49-F238E27FC236}">
                <a16:creationId xmlns:a16="http://schemas.microsoft.com/office/drawing/2014/main" id="{7603978C-3DE5-9BA0-BDEB-3376A14459AC}"/>
              </a:ext>
            </a:extLst>
          </p:cNvPr>
          <p:cNvSpPr/>
          <p:nvPr/>
        </p:nvSpPr>
        <p:spPr>
          <a:xfrm rot="1182401">
            <a:off x="5835690" y="3642304"/>
            <a:ext cx="143926" cy="246622"/>
          </a:xfrm>
          <a:prstGeom prst="mo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TextBox 1">
            <a:extLst>
              <a:ext uri="{FF2B5EF4-FFF2-40B4-BE49-F238E27FC236}">
                <a16:creationId xmlns:a16="http://schemas.microsoft.com/office/drawing/2014/main" id="{3E0086F4-EE47-8502-696B-F365251F4828}"/>
              </a:ext>
            </a:extLst>
          </p:cNvPr>
          <p:cNvSpPr txBox="1"/>
          <p:nvPr/>
        </p:nvSpPr>
        <p:spPr>
          <a:xfrm>
            <a:off x="582069" y="582069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İKİZ KENAR ÜÇGENLER</a:t>
            </a:r>
            <a:endParaRPr dirty="0"/>
          </a:p>
        </p:txBody>
      </p:sp>
      <p:pic>
        <p:nvPicPr>
          <p:cNvPr id="18" name="Resim 17">
            <a:extLst>
              <a:ext uri="{FF2B5EF4-FFF2-40B4-BE49-F238E27FC236}">
                <a16:creationId xmlns:a16="http://schemas.microsoft.com/office/drawing/2014/main" id="{E913D4D4-0EA6-0FBA-B6ED-00458635F1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915" y="4495515"/>
            <a:ext cx="8110180" cy="2059572"/>
          </a:xfrm>
          <a:prstGeom prst="rect">
            <a:avLst/>
          </a:prstGeom>
        </p:spPr>
      </p:pic>
      <p:pic>
        <p:nvPicPr>
          <p:cNvPr id="4" name="8_22">
            <a:hlinkClick r:id="" action="ppaction://media"/>
            <a:extLst>
              <a:ext uri="{FF2B5EF4-FFF2-40B4-BE49-F238E27FC236}">
                <a16:creationId xmlns:a16="http://schemas.microsoft.com/office/drawing/2014/main" id="{D578665B-F8F3-4156-5EA8-12220438A7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18413" y="612980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383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53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kdörtgen 6">
            <a:extLst>
              <a:ext uri="{FF2B5EF4-FFF2-40B4-BE49-F238E27FC236}">
                <a16:creationId xmlns:a16="http://schemas.microsoft.com/office/drawing/2014/main" id="{B10653F9-4659-04F3-7D15-9468876F795B}"/>
              </a:ext>
            </a:extLst>
          </p:cNvPr>
          <p:cNvSpPr/>
          <p:nvPr/>
        </p:nvSpPr>
        <p:spPr>
          <a:xfrm>
            <a:off x="4385186" y="3786431"/>
            <a:ext cx="168089" cy="185472"/>
          </a:xfrm>
          <a:prstGeom prst="rect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cxnSp>
        <p:nvCxnSpPr>
          <p:cNvPr id="11" name="Düz Bağlayıcı 10">
            <a:extLst>
              <a:ext uri="{FF2B5EF4-FFF2-40B4-BE49-F238E27FC236}">
                <a16:creationId xmlns:a16="http://schemas.microsoft.com/office/drawing/2014/main" id="{DA2D805B-D2DB-4CFF-F8E9-7CD5AA78A5F4}"/>
              </a:ext>
            </a:extLst>
          </p:cNvPr>
          <p:cNvCxnSpPr>
            <a:stCxn id="2" idx="0"/>
            <a:endCxn id="3" idx="0"/>
          </p:cNvCxnSpPr>
          <p:nvPr/>
        </p:nvCxnSpPr>
        <p:spPr>
          <a:xfrm>
            <a:off x="4364780" y="1724497"/>
            <a:ext cx="8680" cy="2262057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İkizkenar Üçgen 1">
            <a:extLst>
              <a:ext uri="{FF2B5EF4-FFF2-40B4-BE49-F238E27FC236}">
                <a16:creationId xmlns:a16="http://schemas.microsoft.com/office/drawing/2014/main" id="{CC0B9C0E-AF5F-809D-A9FD-A736AA0BC5B1}"/>
              </a:ext>
            </a:extLst>
          </p:cNvPr>
          <p:cNvSpPr/>
          <p:nvPr/>
        </p:nvSpPr>
        <p:spPr>
          <a:xfrm>
            <a:off x="2464493" y="1724497"/>
            <a:ext cx="3800573" cy="2254130"/>
          </a:xfrm>
          <a:prstGeom prst="triangl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Metin kutusu 11">
            <a:extLst>
              <a:ext uri="{FF2B5EF4-FFF2-40B4-BE49-F238E27FC236}">
                <a16:creationId xmlns:a16="http://schemas.microsoft.com/office/drawing/2014/main" id="{C8EC7D70-5D48-7811-F011-31EBAE668075}"/>
              </a:ext>
            </a:extLst>
          </p:cNvPr>
          <p:cNvSpPr txBox="1"/>
          <p:nvPr/>
        </p:nvSpPr>
        <p:spPr>
          <a:xfrm>
            <a:off x="4222794" y="1301071"/>
            <a:ext cx="330540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</a:p>
        </p:txBody>
      </p:sp>
      <p:sp>
        <p:nvSpPr>
          <p:cNvPr id="13" name="Metin kutusu 12">
            <a:extLst>
              <a:ext uri="{FF2B5EF4-FFF2-40B4-BE49-F238E27FC236}">
                <a16:creationId xmlns:a16="http://schemas.microsoft.com/office/drawing/2014/main" id="{92D0D006-B90B-4006-217C-1AF0AE2CE690}"/>
              </a:ext>
            </a:extLst>
          </p:cNvPr>
          <p:cNvSpPr txBox="1"/>
          <p:nvPr/>
        </p:nvSpPr>
        <p:spPr>
          <a:xfrm>
            <a:off x="2180521" y="3865367"/>
            <a:ext cx="319318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</a:p>
        </p:txBody>
      </p:sp>
      <p:sp>
        <p:nvSpPr>
          <p:cNvPr id="15" name="Metin kutusu 14">
            <a:extLst>
              <a:ext uri="{FF2B5EF4-FFF2-40B4-BE49-F238E27FC236}">
                <a16:creationId xmlns:a16="http://schemas.microsoft.com/office/drawing/2014/main" id="{AFB14A0D-A00A-C395-04AE-1DA1D3BF7666}"/>
              </a:ext>
            </a:extLst>
          </p:cNvPr>
          <p:cNvSpPr txBox="1"/>
          <p:nvPr/>
        </p:nvSpPr>
        <p:spPr>
          <a:xfrm>
            <a:off x="6246341" y="3793155"/>
            <a:ext cx="26684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6299BECE-ADFA-AF6A-9C4F-63DC5A6FA313}"/>
              </a:ext>
            </a:extLst>
          </p:cNvPr>
          <p:cNvSpPr txBox="1"/>
          <p:nvPr/>
        </p:nvSpPr>
        <p:spPr>
          <a:xfrm>
            <a:off x="4193645" y="3986554"/>
            <a:ext cx="359630" cy="496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25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</a:p>
        </p:txBody>
      </p:sp>
      <p:cxnSp>
        <p:nvCxnSpPr>
          <p:cNvPr id="16" name="Düz Bağlayıcı 15">
            <a:extLst>
              <a:ext uri="{FF2B5EF4-FFF2-40B4-BE49-F238E27FC236}">
                <a16:creationId xmlns:a16="http://schemas.microsoft.com/office/drawing/2014/main" id="{685B269C-4F09-97D9-54E0-87941FF7F1D2}"/>
              </a:ext>
            </a:extLst>
          </p:cNvPr>
          <p:cNvCxnSpPr/>
          <p:nvPr/>
        </p:nvCxnSpPr>
        <p:spPr>
          <a:xfrm flipH="1">
            <a:off x="3632151" y="3865367"/>
            <a:ext cx="82844" cy="19248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Düz Bağlayıcı 17">
            <a:extLst>
              <a:ext uri="{FF2B5EF4-FFF2-40B4-BE49-F238E27FC236}">
                <a16:creationId xmlns:a16="http://schemas.microsoft.com/office/drawing/2014/main" id="{8BEC275D-FE53-1CC9-3701-5D32C4049B7C}"/>
              </a:ext>
            </a:extLst>
          </p:cNvPr>
          <p:cNvCxnSpPr/>
          <p:nvPr/>
        </p:nvCxnSpPr>
        <p:spPr>
          <a:xfrm flipH="1">
            <a:off x="5241479" y="3886348"/>
            <a:ext cx="82844" cy="19248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" name="TextBox 1">
            <a:extLst>
              <a:ext uri="{FF2B5EF4-FFF2-40B4-BE49-F238E27FC236}">
                <a16:creationId xmlns:a16="http://schemas.microsoft.com/office/drawing/2014/main" id="{43FF8AC2-0113-B04C-F104-7DC533BCD105}"/>
              </a:ext>
            </a:extLst>
          </p:cNvPr>
          <p:cNvSpPr txBox="1"/>
          <p:nvPr/>
        </p:nvSpPr>
        <p:spPr>
          <a:xfrm>
            <a:off x="582069" y="582069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İKİZ KENAR ÜÇGENLER</a:t>
            </a:r>
            <a:endParaRPr dirty="0"/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0991B39D-2282-E5B2-A151-82674E6814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538" y="4559466"/>
            <a:ext cx="8023713" cy="1908950"/>
          </a:xfrm>
          <a:prstGeom prst="rect">
            <a:avLst/>
          </a:prstGeom>
        </p:spPr>
      </p:pic>
      <p:pic>
        <p:nvPicPr>
          <p:cNvPr id="4" name="8_23">
            <a:hlinkClick r:id="" action="ppaction://media"/>
            <a:extLst>
              <a:ext uri="{FF2B5EF4-FFF2-40B4-BE49-F238E27FC236}">
                <a16:creationId xmlns:a16="http://schemas.microsoft.com/office/drawing/2014/main" id="{CA613DFB-2D1F-D61C-CF5E-5004D10A90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22569" y="622473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721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3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y 4">
            <a:extLst>
              <a:ext uri="{FF2B5EF4-FFF2-40B4-BE49-F238E27FC236}">
                <a16:creationId xmlns:a16="http://schemas.microsoft.com/office/drawing/2014/main" id="{F0CAF576-AFF2-94A3-8474-50826F6A419D}"/>
              </a:ext>
            </a:extLst>
          </p:cNvPr>
          <p:cNvSpPr/>
          <p:nvPr/>
        </p:nvSpPr>
        <p:spPr>
          <a:xfrm rot="16200000">
            <a:off x="4177547" y="1661122"/>
            <a:ext cx="143926" cy="246622"/>
          </a:xfrm>
          <a:prstGeom prst="mo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Ay 5">
            <a:extLst>
              <a:ext uri="{FF2B5EF4-FFF2-40B4-BE49-F238E27FC236}">
                <a16:creationId xmlns:a16="http://schemas.microsoft.com/office/drawing/2014/main" id="{4475B9A8-28B3-F05E-372F-56D3ACFEB21B}"/>
              </a:ext>
            </a:extLst>
          </p:cNvPr>
          <p:cNvSpPr/>
          <p:nvPr/>
        </p:nvSpPr>
        <p:spPr>
          <a:xfrm rot="16200000">
            <a:off x="4451524" y="1645426"/>
            <a:ext cx="143926" cy="246622"/>
          </a:xfrm>
          <a:prstGeom prst="mo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B10653F9-4659-04F3-7D15-9468876F795B}"/>
              </a:ext>
            </a:extLst>
          </p:cNvPr>
          <p:cNvSpPr/>
          <p:nvPr/>
        </p:nvSpPr>
        <p:spPr>
          <a:xfrm>
            <a:off x="4411902" y="3492023"/>
            <a:ext cx="168089" cy="185472"/>
          </a:xfrm>
          <a:prstGeom prst="rect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cxnSp>
        <p:nvCxnSpPr>
          <p:cNvPr id="11" name="Düz Bağlayıcı 10">
            <a:extLst>
              <a:ext uri="{FF2B5EF4-FFF2-40B4-BE49-F238E27FC236}">
                <a16:creationId xmlns:a16="http://schemas.microsoft.com/office/drawing/2014/main" id="{DA2D805B-D2DB-4CFF-F8E9-7CD5AA78A5F4}"/>
              </a:ext>
            </a:extLst>
          </p:cNvPr>
          <p:cNvCxnSpPr>
            <a:stCxn id="2" idx="0"/>
            <a:endCxn id="3" idx="0"/>
          </p:cNvCxnSpPr>
          <p:nvPr/>
        </p:nvCxnSpPr>
        <p:spPr>
          <a:xfrm>
            <a:off x="4391496" y="1430089"/>
            <a:ext cx="8680" cy="2262057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İkizkenar Üçgen 1">
            <a:extLst>
              <a:ext uri="{FF2B5EF4-FFF2-40B4-BE49-F238E27FC236}">
                <a16:creationId xmlns:a16="http://schemas.microsoft.com/office/drawing/2014/main" id="{CC0B9C0E-AF5F-809D-A9FD-A736AA0BC5B1}"/>
              </a:ext>
            </a:extLst>
          </p:cNvPr>
          <p:cNvSpPr/>
          <p:nvPr/>
        </p:nvSpPr>
        <p:spPr>
          <a:xfrm>
            <a:off x="2491209" y="1430089"/>
            <a:ext cx="3800573" cy="2254130"/>
          </a:xfrm>
          <a:prstGeom prst="triangl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Metin kutusu 11">
            <a:extLst>
              <a:ext uri="{FF2B5EF4-FFF2-40B4-BE49-F238E27FC236}">
                <a16:creationId xmlns:a16="http://schemas.microsoft.com/office/drawing/2014/main" id="{C8EC7D70-5D48-7811-F011-31EBAE668075}"/>
              </a:ext>
            </a:extLst>
          </p:cNvPr>
          <p:cNvSpPr txBox="1"/>
          <p:nvPr/>
        </p:nvSpPr>
        <p:spPr>
          <a:xfrm>
            <a:off x="4249510" y="1006663"/>
            <a:ext cx="330540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</a:p>
        </p:txBody>
      </p:sp>
      <p:sp>
        <p:nvSpPr>
          <p:cNvPr id="13" name="Metin kutusu 12">
            <a:extLst>
              <a:ext uri="{FF2B5EF4-FFF2-40B4-BE49-F238E27FC236}">
                <a16:creationId xmlns:a16="http://schemas.microsoft.com/office/drawing/2014/main" id="{92D0D006-B90B-4006-217C-1AF0AE2CE690}"/>
              </a:ext>
            </a:extLst>
          </p:cNvPr>
          <p:cNvSpPr txBox="1"/>
          <p:nvPr/>
        </p:nvSpPr>
        <p:spPr>
          <a:xfrm>
            <a:off x="2207237" y="3570959"/>
            <a:ext cx="319318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</a:p>
        </p:txBody>
      </p:sp>
      <p:sp>
        <p:nvSpPr>
          <p:cNvPr id="15" name="Metin kutusu 14">
            <a:extLst>
              <a:ext uri="{FF2B5EF4-FFF2-40B4-BE49-F238E27FC236}">
                <a16:creationId xmlns:a16="http://schemas.microsoft.com/office/drawing/2014/main" id="{AFB14A0D-A00A-C395-04AE-1DA1D3BF7666}"/>
              </a:ext>
            </a:extLst>
          </p:cNvPr>
          <p:cNvSpPr txBox="1"/>
          <p:nvPr/>
        </p:nvSpPr>
        <p:spPr>
          <a:xfrm>
            <a:off x="6273057" y="3498747"/>
            <a:ext cx="26684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6299BECE-ADFA-AF6A-9C4F-63DC5A6FA313}"/>
              </a:ext>
            </a:extLst>
          </p:cNvPr>
          <p:cNvSpPr txBox="1"/>
          <p:nvPr/>
        </p:nvSpPr>
        <p:spPr>
          <a:xfrm>
            <a:off x="4220361" y="3692146"/>
            <a:ext cx="359630" cy="496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25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</a:p>
        </p:txBody>
      </p:sp>
      <p:sp>
        <p:nvSpPr>
          <p:cNvPr id="8" name="TextBox 1">
            <a:extLst>
              <a:ext uri="{FF2B5EF4-FFF2-40B4-BE49-F238E27FC236}">
                <a16:creationId xmlns:a16="http://schemas.microsoft.com/office/drawing/2014/main" id="{2056DA7A-57B6-B323-99C1-C172D3114AA0}"/>
              </a:ext>
            </a:extLst>
          </p:cNvPr>
          <p:cNvSpPr txBox="1"/>
          <p:nvPr/>
        </p:nvSpPr>
        <p:spPr>
          <a:xfrm>
            <a:off x="582069" y="495583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İKİZ KENAR ÜÇGENLER</a:t>
            </a:r>
            <a:endParaRPr dirty="0"/>
          </a:p>
        </p:txBody>
      </p:sp>
      <p:pic>
        <p:nvPicPr>
          <p:cNvPr id="10" name="Resim 9">
            <a:extLst>
              <a:ext uri="{FF2B5EF4-FFF2-40B4-BE49-F238E27FC236}">
                <a16:creationId xmlns:a16="http://schemas.microsoft.com/office/drawing/2014/main" id="{0B3F8508-5212-D1AA-3697-DA152D5127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271" y="4046593"/>
            <a:ext cx="7392432" cy="2762636"/>
          </a:xfrm>
          <a:prstGeom prst="rect">
            <a:avLst/>
          </a:prstGeom>
        </p:spPr>
      </p:pic>
      <p:pic>
        <p:nvPicPr>
          <p:cNvPr id="4" name="8_24">
            <a:hlinkClick r:id="" action="ppaction://media"/>
            <a:extLst>
              <a:ext uri="{FF2B5EF4-FFF2-40B4-BE49-F238E27FC236}">
                <a16:creationId xmlns:a16="http://schemas.microsoft.com/office/drawing/2014/main" id="{742872AF-766B-A37A-E64E-E68FC3FF06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88607" y="622589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656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7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y 4">
            <a:extLst>
              <a:ext uri="{FF2B5EF4-FFF2-40B4-BE49-F238E27FC236}">
                <a16:creationId xmlns:a16="http://schemas.microsoft.com/office/drawing/2014/main" id="{F0CAF576-AFF2-94A3-8474-50826F6A419D}"/>
              </a:ext>
            </a:extLst>
          </p:cNvPr>
          <p:cNvSpPr/>
          <p:nvPr/>
        </p:nvSpPr>
        <p:spPr>
          <a:xfrm rot="16200000">
            <a:off x="4146272" y="1894865"/>
            <a:ext cx="143926" cy="246622"/>
          </a:xfrm>
          <a:prstGeom prst="mo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Ay 5">
            <a:extLst>
              <a:ext uri="{FF2B5EF4-FFF2-40B4-BE49-F238E27FC236}">
                <a16:creationId xmlns:a16="http://schemas.microsoft.com/office/drawing/2014/main" id="{4475B9A8-28B3-F05E-372F-56D3ACFEB21B}"/>
              </a:ext>
            </a:extLst>
          </p:cNvPr>
          <p:cNvSpPr/>
          <p:nvPr/>
        </p:nvSpPr>
        <p:spPr>
          <a:xfrm rot="16200000">
            <a:off x="4420249" y="1879169"/>
            <a:ext cx="143926" cy="246622"/>
          </a:xfrm>
          <a:prstGeom prst="mo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cxnSp>
        <p:nvCxnSpPr>
          <p:cNvPr id="11" name="Düz Bağlayıcı 10">
            <a:extLst>
              <a:ext uri="{FF2B5EF4-FFF2-40B4-BE49-F238E27FC236}">
                <a16:creationId xmlns:a16="http://schemas.microsoft.com/office/drawing/2014/main" id="{DA2D805B-D2DB-4CFF-F8E9-7CD5AA78A5F4}"/>
              </a:ext>
            </a:extLst>
          </p:cNvPr>
          <p:cNvCxnSpPr>
            <a:stCxn id="2" idx="0"/>
            <a:endCxn id="3" idx="0"/>
          </p:cNvCxnSpPr>
          <p:nvPr/>
        </p:nvCxnSpPr>
        <p:spPr>
          <a:xfrm>
            <a:off x="4360221" y="1663832"/>
            <a:ext cx="8680" cy="2262057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İkizkenar Üçgen 1">
            <a:extLst>
              <a:ext uri="{FF2B5EF4-FFF2-40B4-BE49-F238E27FC236}">
                <a16:creationId xmlns:a16="http://schemas.microsoft.com/office/drawing/2014/main" id="{CC0B9C0E-AF5F-809D-A9FD-A736AA0BC5B1}"/>
              </a:ext>
            </a:extLst>
          </p:cNvPr>
          <p:cNvSpPr/>
          <p:nvPr/>
        </p:nvSpPr>
        <p:spPr>
          <a:xfrm>
            <a:off x="2459934" y="1663832"/>
            <a:ext cx="3800573" cy="2254130"/>
          </a:xfrm>
          <a:prstGeom prst="triangl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Metin kutusu 11">
            <a:extLst>
              <a:ext uri="{FF2B5EF4-FFF2-40B4-BE49-F238E27FC236}">
                <a16:creationId xmlns:a16="http://schemas.microsoft.com/office/drawing/2014/main" id="{C8EC7D70-5D48-7811-F011-31EBAE668075}"/>
              </a:ext>
            </a:extLst>
          </p:cNvPr>
          <p:cNvSpPr txBox="1"/>
          <p:nvPr/>
        </p:nvSpPr>
        <p:spPr>
          <a:xfrm>
            <a:off x="4218235" y="1240406"/>
            <a:ext cx="330540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</a:p>
        </p:txBody>
      </p:sp>
      <p:sp>
        <p:nvSpPr>
          <p:cNvPr id="13" name="Metin kutusu 12">
            <a:extLst>
              <a:ext uri="{FF2B5EF4-FFF2-40B4-BE49-F238E27FC236}">
                <a16:creationId xmlns:a16="http://schemas.microsoft.com/office/drawing/2014/main" id="{92D0D006-B90B-4006-217C-1AF0AE2CE690}"/>
              </a:ext>
            </a:extLst>
          </p:cNvPr>
          <p:cNvSpPr txBox="1"/>
          <p:nvPr/>
        </p:nvSpPr>
        <p:spPr>
          <a:xfrm>
            <a:off x="2175962" y="3804702"/>
            <a:ext cx="319318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</a:p>
        </p:txBody>
      </p:sp>
      <p:sp>
        <p:nvSpPr>
          <p:cNvPr id="15" name="Metin kutusu 14">
            <a:extLst>
              <a:ext uri="{FF2B5EF4-FFF2-40B4-BE49-F238E27FC236}">
                <a16:creationId xmlns:a16="http://schemas.microsoft.com/office/drawing/2014/main" id="{AFB14A0D-A00A-C395-04AE-1DA1D3BF7666}"/>
              </a:ext>
            </a:extLst>
          </p:cNvPr>
          <p:cNvSpPr txBox="1"/>
          <p:nvPr/>
        </p:nvSpPr>
        <p:spPr>
          <a:xfrm>
            <a:off x="6241782" y="3732490"/>
            <a:ext cx="26684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6299BECE-ADFA-AF6A-9C4F-63DC5A6FA313}"/>
              </a:ext>
            </a:extLst>
          </p:cNvPr>
          <p:cNvSpPr txBox="1"/>
          <p:nvPr/>
        </p:nvSpPr>
        <p:spPr>
          <a:xfrm>
            <a:off x="4189086" y="3925889"/>
            <a:ext cx="359630" cy="496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25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</a:p>
        </p:txBody>
      </p:sp>
      <p:cxnSp>
        <p:nvCxnSpPr>
          <p:cNvPr id="8" name="Düz Bağlayıcı 7">
            <a:extLst>
              <a:ext uri="{FF2B5EF4-FFF2-40B4-BE49-F238E27FC236}">
                <a16:creationId xmlns:a16="http://schemas.microsoft.com/office/drawing/2014/main" id="{3D075FC6-D1A2-40F2-9B45-6EDFE00A04BF}"/>
              </a:ext>
            </a:extLst>
          </p:cNvPr>
          <p:cNvCxnSpPr/>
          <p:nvPr/>
        </p:nvCxnSpPr>
        <p:spPr>
          <a:xfrm flipH="1">
            <a:off x="3627592" y="3804702"/>
            <a:ext cx="82844" cy="19248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Düz Bağlayıcı 8">
            <a:extLst>
              <a:ext uri="{FF2B5EF4-FFF2-40B4-BE49-F238E27FC236}">
                <a16:creationId xmlns:a16="http://schemas.microsoft.com/office/drawing/2014/main" id="{003F1C83-045E-C7FD-3E59-490778DE662D}"/>
              </a:ext>
            </a:extLst>
          </p:cNvPr>
          <p:cNvCxnSpPr/>
          <p:nvPr/>
        </p:nvCxnSpPr>
        <p:spPr>
          <a:xfrm flipH="1">
            <a:off x="5190438" y="3804702"/>
            <a:ext cx="82844" cy="19248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TextBox 1">
            <a:extLst>
              <a:ext uri="{FF2B5EF4-FFF2-40B4-BE49-F238E27FC236}">
                <a16:creationId xmlns:a16="http://schemas.microsoft.com/office/drawing/2014/main" id="{D8BADFFE-54D7-D769-A127-8A38B44C4594}"/>
              </a:ext>
            </a:extLst>
          </p:cNvPr>
          <p:cNvSpPr txBox="1"/>
          <p:nvPr/>
        </p:nvSpPr>
        <p:spPr>
          <a:xfrm>
            <a:off x="582069" y="582069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İKİZ KENAR ÜÇGENLER</a:t>
            </a:r>
            <a:endParaRPr dirty="0"/>
          </a:p>
        </p:txBody>
      </p:sp>
      <p:pic>
        <p:nvPicPr>
          <p:cNvPr id="14" name="Resim 13">
            <a:extLst>
              <a:ext uri="{FF2B5EF4-FFF2-40B4-BE49-F238E27FC236}">
                <a16:creationId xmlns:a16="http://schemas.microsoft.com/office/drawing/2014/main" id="{442B4228-0187-BF59-4954-38B16249C0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9277" y="4379533"/>
            <a:ext cx="7621064" cy="2095792"/>
          </a:xfrm>
          <a:prstGeom prst="rect">
            <a:avLst/>
          </a:prstGeom>
        </p:spPr>
      </p:pic>
      <p:pic>
        <p:nvPicPr>
          <p:cNvPr id="4" name="8_25">
            <a:hlinkClick r:id="" action="ppaction://media"/>
            <a:extLst>
              <a:ext uri="{FF2B5EF4-FFF2-40B4-BE49-F238E27FC236}">
                <a16:creationId xmlns:a16="http://schemas.microsoft.com/office/drawing/2014/main" id="{F9C73434-FFE1-6117-EBDB-0C967ECA811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88607" y="623164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70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84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7891045E-1381-600D-65CC-0F7D34A9771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50301591"/>
              </p:ext>
            </p:extLst>
          </p:nvPr>
        </p:nvGraphicFramePr>
        <p:xfrm>
          <a:off x="2889911" y="844240"/>
          <a:ext cx="2793942" cy="25847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4" imgW="2141280" imgH="1981080" progId="Paint.Picture">
                  <p:embed/>
                </p:oleObj>
              </mc:Choice>
              <mc:Fallback>
                <p:oleObj name="Bitmap Image" r:id="rId4" imgW="2141280" imgH="1981080" progId="Paint.Picture">
                  <p:embed/>
                  <p:pic>
                    <p:nvPicPr>
                      <p:cNvPr id="2" name="Object 1">
                        <a:extLst>
                          <a:ext uri="{FF2B5EF4-FFF2-40B4-BE49-F238E27FC236}">
                            <a16:creationId xmlns:a16="http://schemas.microsoft.com/office/drawing/2014/main" id="{7891045E-1381-600D-65CC-0F7D34A9771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889911" y="844240"/>
                        <a:ext cx="2793942" cy="25847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1">
            <a:extLst>
              <a:ext uri="{FF2B5EF4-FFF2-40B4-BE49-F238E27FC236}">
                <a16:creationId xmlns:a16="http://schemas.microsoft.com/office/drawing/2014/main" id="{F220E644-891B-DF2C-3C37-5092196205C6}"/>
              </a:ext>
            </a:extLst>
          </p:cNvPr>
          <p:cNvSpPr txBox="1"/>
          <p:nvPr/>
        </p:nvSpPr>
        <p:spPr>
          <a:xfrm>
            <a:off x="582069" y="237493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İKİZ KENAR ÜÇGENLER</a:t>
            </a:r>
            <a:endParaRPr dirty="0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D9346A52-FF69-809C-3C9C-8ACE085F2F2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6266" y="3429000"/>
            <a:ext cx="7811590" cy="3400900"/>
          </a:xfrm>
          <a:prstGeom prst="rect">
            <a:avLst/>
          </a:prstGeom>
        </p:spPr>
      </p:pic>
      <p:pic>
        <p:nvPicPr>
          <p:cNvPr id="4" name="8_26">
            <a:hlinkClick r:id="" action="ppaction://media"/>
            <a:extLst>
              <a:ext uri="{FF2B5EF4-FFF2-40B4-BE49-F238E27FC236}">
                <a16:creationId xmlns:a16="http://schemas.microsoft.com/office/drawing/2014/main" id="{F5946417-80ED-5FC2-6124-407586C71EE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88607" y="63425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269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61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>
            <a:extLst>
              <a:ext uri="{FF2B5EF4-FFF2-40B4-BE49-F238E27FC236}">
                <a16:creationId xmlns:a16="http://schemas.microsoft.com/office/drawing/2014/main" id="{DD3CA966-B692-DA8A-33B7-2724367A29D6}"/>
              </a:ext>
            </a:extLst>
          </p:cNvPr>
          <p:cNvSpPr txBox="1"/>
          <p:nvPr/>
        </p:nvSpPr>
        <p:spPr>
          <a:xfrm>
            <a:off x="521881" y="2196349"/>
            <a:ext cx="210935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50" dirty="0">
                <a:latin typeface="Arial Black" panose="020B0A04020102020204" pitchFamily="34" charset="0"/>
                <a:cs typeface="Arial" panose="020B0604020202020204" pitchFamily="34" charset="0"/>
              </a:rPr>
              <a:t>x=?</a:t>
            </a:r>
          </a:p>
          <a:p>
            <a:pPr algn="just"/>
            <a:endParaRPr lang="en-US" sz="2250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692742E2-2E59-ADAC-76C2-C1BF8AF105E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06181" y="1987630"/>
          <a:ext cx="3965802" cy="32149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4" imgW="2171880" imgH="1760400" progId="Paint.Picture">
                  <p:embed/>
                </p:oleObj>
              </mc:Choice>
              <mc:Fallback>
                <p:oleObj name="Bitmap Image" r:id="rId4" imgW="2171880" imgH="1760400" progId="Paint.Picture">
                  <p:embed/>
                  <p:pic>
                    <p:nvPicPr>
                      <p:cNvPr id="2" name="Object 1">
                        <a:extLst>
                          <a:ext uri="{FF2B5EF4-FFF2-40B4-BE49-F238E27FC236}">
                            <a16:creationId xmlns:a16="http://schemas.microsoft.com/office/drawing/2014/main" id="{692742E2-2E59-ADAC-76C2-C1BF8AF105E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806181" y="1987630"/>
                        <a:ext cx="3965802" cy="321496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1">
            <a:extLst>
              <a:ext uri="{FF2B5EF4-FFF2-40B4-BE49-F238E27FC236}">
                <a16:creationId xmlns:a16="http://schemas.microsoft.com/office/drawing/2014/main" id="{2530CBC3-8DD4-4D8D-B64C-98EAE94B62C3}"/>
              </a:ext>
            </a:extLst>
          </p:cNvPr>
          <p:cNvSpPr txBox="1"/>
          <p:nvPr/>
        </p:nvSpPr>
        <p:spPr>
          <a:xfrm>
            <a:off x="582069" y="582069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ÖRNEK</a:t>
            </a:r>
            <a:endParaRPr dirty="0"/>
          </a:p>
        </p:txBody>
      </p:sp>
      <p:pic>
        <p:nvPicPr>
          <p:cNvPr id="4" name="8_27">
            <a:hlinkClick r:id="" action="ppaction://media"/>
            <a:extLst>
              <a:ext uri="{FF2B5EF4-FFF2-40B4-BE49-F238E27FC236}">
                <a16:creationId xmlns:a16="http://schemas.microsoft.com/office/drawing/2014/main" id="{4116BA84-077D-001B-7C78-AE428ACCE0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78668" y="617620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223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0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8CB9AB2C-B35F-496E-CA61-8FF40B5919E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1805669"/>
              </p:ext>
            </p:extLst>
          </p:nvPr>
        </p:nvGraphicFramePr>
        <p:xfrm>
          <a:off x="232791" y="1915194"/>
          <a:ext cx="3428258" cy="27337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2" imgW="2217600" imgH="1767960" progId="Paint.Picture">
                  <p:embed/>
                </p:oleObj>
              </mc:Choice>
              <mc:Fallback>
                <p:oleObj name="Bitmap Image" r:id="rId2" imgW="2217600" imgH="1767960" progId="Paint.Picture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8CB9AB2C-B35F-496E-CA61-8FF40B5919E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32791" y="1915194"/>
                        <a:ext cx="3428258" cy="27337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0BF811B1-0FB5-3ABA-1B87-0A324C8FC8A5}"/>
              </a:ext>
            </a:extLst>
          </p:cNvPr>
          <p:cNvSpPr txBox="1"/>
          <p:nvPr/>
        </p:nvSpPr>
        <p:spPr>
          <a:xfrm>
            <a:off x="466201" y="4982872"/>
            <a:ext cx="2688966" cy="1061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100" b="1" dirty="0">
                <a:solidFill>
                  <a:srgbClr val="555555"/>
                </a:solidFill>
                <a:latin typeface="Droid Sans"/>
              </a:rPr>
              <a:t>x</a:t>
            </a:r>
            <a:r>
              <a:rPr lang="en-US" sz="2100" b="1" baseline="30000" dirty="0">
                <a:solidFill>
                  <a:srgbClr val="555555"/>
                </a:solidFill>
                <a:latin typeface="Droid Sans"/>
              </a:rPr>
              <a:t>2</a:t>
            </a:r>
            <a:r>
              <a:rPr lang="en-US" sz="2100" b="1" dirty="0">
                <a:solidFill>
                  <a:srgbClr val="555555"/>
                </a:solidFill>
                <a:latin typeface="Droid Sans"/>
              </a:rPr>
              <a:t>=24+1</a:t>
            </a:r>
            <a:r>
              <a:rPr lang="tr-TR" sz="2100" b="1" dirty="0">
                <a:solidFill>
                  <a:srgbClr val="555555"/>
                </a:solidFill>
                <a:latin typeface="Droid Sans"/>
              </a:rPr>
              <a:t>=25</a:t>
            </a:r>
            <a:endParaRPr lang="en-US" sz="2100" b="1" dirty="0">
              <a:solidFill>
                <a:srgbClr val="555555"/>
              </a:solidFill>
              <a:latin typeface="Droid Sans"/>
            </a:endParaRPr>
          </a:p>
          <a:p>
            <a:pPr algn="just"/>
            <a:endParaRPr lang="tr-TR" sz="2100" b="1" dirty="0">
              <a:solidFill>
                <a:srgbClr val="555555"/>
              </a:solidFill>
              <a:latin typeface="Droid Sans"/>
            </a:endParaRPr>
          </a:p>
          <a:p>
            <a:pPr algn="just"/>
            <a:r>
              <a:rPr lang="tr-TR" sz="2100" b="1" dirty="0">
                <a:solidFill>
                  <a:srgbClr val="FF0000"/>
                </a:solidFill>
                <a:latin typeface="Droid Sans"/>
              </a:rPr>
              <a:t>x=5</a:t>
            </a:r>
            <a:endParaRPr lang="en-US" sz="2100" b="1" dirty="0">
              <a:solidFill>
                <a:srgbClr val="FF0000"/>
              </a:solidFill>
            </a:endParaRPr>
          </a:p>
        </p:txBody>
      </p:sp>
      <p:sp>
        <p:nvSpPr>
          <p:cNvPr id="2" name="TextBox 4">
            <a:extLst>
              <a:ext uri="{FF2B5EF4-FFF2-40B4-BE49-F238E27FC236}">
                <a16:creationId xmlns:a16="http://schemas.microsoft.com/office/drawing/2014/main" id="{831BEDF9-E761-3C0A-BFC0-905EE8D35B3F}"/>
              </a:ext>
            </a:extLst>
          </p:cNvPr>
          <p:cNvSpPr txBox="1"/>
          <p:nvPr/>
        </p:nvSpPr>
        <p:spPr>
          <a:xfrm>
            <a:off x="582069" y="1344213"/>
            <a:ext cx="8461186" cy="400110"/>
          </a:xfrm>
          <a:prstGeom prst="rect">
            <a:avLst/>
          </a:prstGeom>
          <a:solidFill>
            <a:srgbClr val="C80000"/>
          </a:solidFill>
        </p:spPr>
        <p:txBody>
          <a:bodyPr wrap="square">
            <a:spAutoFit/>
          </a:bodyPr>
          <a:lstStyle/>
          <a:p>
            <a:r>
              <a:rPr lang="tr-TR" sz="2000" b="1" dirty="0">
                <a:solidFill>
                  <a:srgbClr val="FFFFFF"/>
                </a:solidFill>
              </a:rPr>
              <a:t>ÇÖZÜM YÖNTEMİ</a:t>
            </a:r>
            <a:endParaRPr sz="2000" b="1" dirty="0">
              <a:solidFill>
                <a:srgbClr val="FFFFFF"/>
              </a:solidFill>
            </a:endParaRPr>
          </a:p>
        </p:txBody>
      </p:sp>
      <p:sp>
        <p:nvSpPr>
          <p:cNvPr id="5" name="TextBox 1">
            <a:extLst>
              <a:ext uri="{FF2B5EF4-FFF2-40B4-BE49-F238E27FC236}">
                <a16:creationId xmlns:a16="http://schemas.microsoft.com/office/drawing/2014/main" id="{8C426C5A-9B74-C2DB-C967-B23CE8D97E87}"/>
              </a:ext>
            </a:extLst>
          </p:cNvPr>
          <p:cNvSpPr txBox="1"/>
          <p:nvPr/>
        </p:nvSpPr>
        <p:spPr>
          <a:xfrm>
            <a:off x="582069" y="582069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ÖRNEK</a:t>
            </a:r>
            <a:endParaRPr dirty="0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6547D874-130E-1D6D-BBFD-FB9774EC6A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6195" y="1779027"/>
            <a:ext cx="4937060" cy="507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07570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401626A9-7E3E-2704-D021-C648BBE4243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31380" y="1636743"/>
          <a:ext cx="3909478" cy="39649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4" imgW="2126160" imgH="2156400" progId="Paint.Picture">
                  <p:embed/>
                </p:oleObj>
              </mc:Choice>
              <mc:Fallback>
                <p:oleObj name="Bitmap Image" r:id="rId4" imgW="2126160" imgH="2156400" progId="Paint.Picture">
                  <p:embed/>
                  <p:pic>
                    <p:nvPicPr>
                      <p:cNvPr id="10" name="Object 9">
                        <a:extLst>
                          <a:ext uri="{FF2B5EF4-FFF2-40B4-BE49-F238E27FC236}">
                            <a16:creationId xmlns:a16="http://schemas.microsoft.com/office/drawing/2014/main" id="{401626A9-7E3E-2704-D021-C648BBE4243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31380" y="1636743"/>
                        <a:ext cx="3909478" cy="396495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7B2A4A78-9D12-7B04-4993-B2DB83323FBC}"/>
              </a:ext>
            </a:extLst>
          </p:cNvPr>
          <p:cNvSpPr txBox="1"/>
          <p:nvPr/>
        </p:nvSpPr>
        <p:spPr>
          <a:xfrm>
            <a:off x="4253009" y="2201009"/>
            <a:ext cx="4573166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100" b="1" dirty="0" err="1">
                <a:solidFill>
                  <a:srgbClr val="555555"/>
                </a:solidFill>
                <a:latin typeface="Droid Sans"/>
              </a:rPr>
              <a:t>Yöndeş</a:t>
            </a:r>
            <a:r>
              <a:rPr lang="en-US" sz="2100" b="1" dirty="0">
                <a:solidFill>
                  <a:srgbClr val="555555"/>
                </a:solidFill>
                <a:latin typeface="Droid Sans"/>
              </a:rPr>
              <a:t> </a:t>
            </a:r>
            <a:r>
              <a:rPr lang="en-US" sz="2100" b="1" dirty="0" err="1">
                <a:solidFill>
                  <a:srgbClr val="555555"/>
                </a:solidFill>
                <a:latin typeface="Droid Sans"/>
              </a:rPr>
              <a:t>açıların</a:t>
            </a:r>
            <a:r>
              <a:rPr lang="en-US" sz="2100" b="1" dirty="0">
                <a:solidFill>
                  <a:srgbClr val="555555"/>
                </a:solidFill>
                <a:latin typeface="Droid Sans"/>
              </a:rPr>
              <a:t> </a:t>
            </a:r>
            <a:r>
              <a:rPr lang="en-US" sz="2100" b="1" dirty="0" err="1">
                <a:solidFill>
                  <a:srgbClr val="555555"/>
                </a:solidFill>
                <a:latin typeface="Droid Sans"/>
              </a:rPr>
              <a:t>eşitliğinden</a:t>
            </a:r>
            <a:r>
              <a:rPr lang="en-US" sz="2100" b="1" dirty="0">
                <a:solidFill>
                  <a:srgbClr val="555555"/>
                </a:solidFill>
                <a:latin typeface="Droid Sans"/>
              </a:rPr>
              <a:t> </a:t>
            </a:r>
            <a:r>
              <a:rPr lang="en-US" sz="2100" b="1" dirty="0" err="1">
                <a:solidFill>
                  <a:srgbClr val="555555"/>
                </a:solidFill>
                <a:latin typeface="Droid Sans"/>
              </a:rPr>
              <a:t>kenar</a:t>
            </a:r>
            <a:r>
              <a:rPr lang="en-US" sz="2100" b="1" dirty="0">
                <a:solidFill>
                  <a:srgbClr val="555555"/>
                </a:solidFill>
                <a:latin typeface="Droid Sans"/>
              </a:rPr>
              <a:t> </a:t>
            </a:r>
            <a:r>
              <a:rPr lang="en-US" sz="2100" b="1" dirty="0" err="1">
                <a:solidFill>
                  <a:srgbClr val="555555"/>
                </a:solidFill>
                <a:latin typeface="Droid Sans"/>
              </a:rPr>
              <a:t>eşitlikleri</a:t>
            </a:r>
            <a:r>
              <a:rPr lang="en-US" sz="2100" b="1" dirty="0">
                <a:solidFill>
                  <a:srgbClr val="555555"/>
                </a:solidFill>
                <a:latin typeface="Droid Sans"/>
              </a:rPr>
              <a:t> </a:t>
            </a:r>
            <a:r>
              <a:rPr lang="en-US" sz="2100" b="1" dirty="0" err="1">
                <a:solidFill>
                  <a:srgbClr val="555555"/>
                </a:solidFill>
                <a:latin typeface="Droid Sans"/>
              </a:rPr>
              <a:t>çıkmaktadır</a:t>
            </a:r>
            <a:r>
              <a:rPr lang="en-US" sz="2100" b="1" dirty="0">
                <a:solidFill>
                  <a:srgbClr val="555555"/>
                </a:solidFill>
                <a:latin typeface="Droid Sans"/>
              </a:rPr>
              <a:t>. </a:t>
            </a:r>
          </a:p>
          <a:p>
            <a:pPr algn="just"/>
            <a:endParaRPr lang="en-US" sz="2100" b="1" dirty="0">
              <a:solidFill>
                <a:srgbClr val="555555"/>
              </a:solidFill>
              <a:latin typeface="Droid Sans"/>
            </a:endParaRPr>
          </a:p>
          <a:p>
            <a:pPr algn="just"/>
            <a:r>
              <a:rPr lang="en-US" sz="2100" b="1" dirty="0">
                <a:solidFill>
                  <a:srgbClr val="555555"/>
                </a:solidFill>
                <a:latin typeface="Droid Sans"/>
              </a:rPr>
              <a:t>Bunun da </a:t>
            </a:r>
            <a:r>
              <a:rPr lang="en-US" sz="2100" b="1" dirty="0" err="1">
                <a:solidFill>
                  <a:srgbClr val="555555"/>
                </a:solidFill>
                <a:latin typeface="Droid Sans"/>
              </a:rPr>
              <a:t>sonucu</a:t>
            </a:r>
            <a:r>
              <a:rPr lang="en-US" sz="2100" b="1" dirty="0">
                <a:solidFill>
                  <a:srgbClr val="555555"/>
                </a:solidFill>
                <a:latin typeface="Droid Sans"/>
              </a:rPr>
              <a:t> </a:t>
            </a:r>
            <a:r>
              <a:rPr lang="en-US" sz="2100" b="1" dirty="0" err="1">
                <a:solidFill>
                  <a:srgbClr val="555555"/>
                </a:solidFill>
                <a:latin typeface="Droid Sans"/>
              </a:rPr>
              <a:t>olarak</a:t>
            </a:r>
            <a:r>
              <a:rPr lang="en-US" sz="2100" b="1" dirty="0">
                <a:solidFill>
                  <a:srgbClr val="555555"/>
                </a:solidFill>
                <a:latin typeface="Droid Sans"/>
              </a:rPr>
              <a:t> </a:t>
            </a:r>
            <a:r>
              <a:rPr lang="en-US" sz="2100" b="1" dirty="0" err="1">
                <a:solidFill>
                  <a:srgbClr val="555555"/>
                </a:solidFill>
                <a:latin typeface="Droid Sans"/>
              </a:rPr>
              <a:t>iki</a:t>
            </a:r>
            <a:r>
              <a:rPr lang="en-US" sz="2100" b="1" dirty="0">
                <a:solidFill>
                  <a:srgbClr val="555555"/>
                </a:solidFill>
                <a:latin typeface="Droid Sans"/>
              </a:rPr>
              <a:t> </a:t>
            </a:r>
            <a:r>
              <a:rPr lang="en-US" sz="2100" b="1" dirty="0" err="1">
                <a:solidFill>
                  <a:srgbClr val="555555"/>
                </a:solidFill>
                <a:latin typeface="Droid Sans"/>
              </a:rPr>
              <a:t>adet</a:t>
            </a:r>
            <a:r>
              <a:rPr lang="en-US" sz="2100" b="1" dirty="0">
                <a:solidFill>
                  <a:srgbClr val="555555"/>
                </a:solidFill>
                <a:latin typeface="Droid Sans"/>
              </a:rPr>
              <a:t> yeni </a:t>
            </a:r>
            <a:r>
              <a:rPr lang="en-US" sz="2100" b="1" dirty="0" err="1">
                <a:solidFill>
                  <a:srgbClr val="555555"/>
                </a:solidFill>
                <a:latin typeface="Droid Sans"/>
              </a:rPr>
              <a:t>ikiz</a:t>
            </a:r>
            <a:r>
              <a:rPr lang="tr-TR" sz="2100" b="1" dirty="0">
                <a:solidFill>
                  <a:srgbClr val="555555"/>
                </a:solidFill>
                <a:latin typeface="Droid Sans"/>
              </a:rPr>
              <a:t> </a:t>
            </a:r>
            <a:r>
              <a:rPr lang="en-US" sz="2100" b="1" dirty="0" err="1">
                <a:solidFill>
                  <a:srgbClr val="555555"/>
                </a:solidFill>
                <a:latin typeface="Droid Sans"/>
              </a:rPr>
              <a:t>kenar</a:t>
            </a:r>
            <a:r>
              <a:rPr lang="en-US" sz="2100" b="1" dirty="0">
                <a:solidFill>
                  <a:srgbClr val="555555"/>
                </a:solidFill>
                <a:latin typeface="Droid Sans"/>
              </a:rPr>
              <a:t> </a:t>
            </a:r>
            <a:r>
              <a:rPr lang="en-US" sz="2100" b="1" dirty="0" err="1">
                <a:solidFill>
                  <a:srgbClr val="555555"/>
                </a:solidFill>
                <a:latin typeface="Droid Sans"/>
              </a:rPr>
              <a:t>üçgen</a:t>
            </a:r>
            <a:r>
              <a:rPr lang="en-US" sz="2100" b="1" dirty="0">
                <a:solidFill>
                  <a:srgbClr val="555555"/>
                </a:solidFill>
                <a:latin typeface="Droid Sans"/>
              </a:rPr>
              <a:t> </a:t>
            </a:r>
            <a:r>
              <a:rPr lang="en-US" sz="2100" b="1" dirty="0" err="1">
                <a:solidFill>
                  <a:srgbClr val="555555"/>
                </a:solidFill>
                <a:latin typeface="Droid Sans"/>
              </a:rPr>
              <a:t>elde</a:t>
            </a:r>
            <a:r>
              <a:rPr lang="en-US" sz="2100" b="1" dirty="0">
                <a:solidFill>
                  <a:srgbClr val="555555"/>
                </a:solidFill>
                <a:latin typeface="Droid Sans"/>
              </a:rPr>
              <a:t> </a:t>
            </a:r>
            <a:r>
              <a:rPr lang="en-US" sz="2100" b="1" dirty="0" err="1">
                <a:solidFill>
                  <a:srgbClr val="555555"/>
                </a:solidFill>
                <a:latin typeface="Droid Sans"/>
              </a:rPr>
              <a:t>edilmektedir</a:t>
            </a:r>
            <a:r>
              <a:rPr lang="en-US" sz="2100" b="1" dirty="0">
                <a:solidFill>
                  <a:srgbClr val="555555"/>
                </a:solidFill>
                <a:latin typeface="Droid Sans"/>
              </a:rPr>
              <a:t>.</a:t>
            </a:r>
            <a:endParaRPr lang="en-US" sz="2100" b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DF79F96-F5C3-A9B8-C51A-9540EABE41F4}"/>
              </a:ext>
            </a:extLst>
          </p:cNvPr>
          <p:cNvSpPr txBox="1"/>
          <p:nvPr/>
        </p:nvSpPr>
        <p:spPr>
          <a:xfrm>
            <a:off x="582069" y="582069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İKİZ KENAR ÜÇGEN</a:t>
            </a:r>
            <a:endParaRPr dirty="0"/>
          </a:p>
        </p:txBody>
      </p:sp>
      <p:pic>
        <p:nvPicPr>
          <p:cNvPr id="4" name="8_29">
            <a:hlinkClick r:id="" action="ppaction://media"/>
            <a:extLst>
              <a:ext uri="{FF2B5EF4-FFF2-40B4-BE49-F238E27FC236}">
                <a16:creationId xmlns:a16="http://schemas.microsoft.com/office/drawing/2014/main" id="{E00B161D-FFA5-3F46-9000-F721E1C08F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88607" y="611656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143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53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>
            <a:extLst>
              <a:ext uri="{FF2B5EF4-FFF2-40B4-BE49-F238E27FC236}">
                <a16:creationId xmlns:a16="http://schemas.microsoft.com/office/drawing/2014/main" id="{8A5E2B82-DE22-3C57-B310-537581A42B27}"/>
              </a:ext>
            </a:extLst>
          </p:cNvPr>
          <p:cNvSpPr txBox="1"/>
          <p:nvPr/>
        </p:nvSpPr>
        <p:spPr>
          <a:xfrm>
            <a:off x="582069" y="582069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ÜÇGENDE AÇILAR</a:t>
            </a:r>
            <a:endParaRPr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8EB9D9A5-372C-74E5-371C-2E9AF3FEA7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496" y="1561839"/>
            <a:ext cx="8021008" cy="3843808"/>
          </a:xfrm>
          <a:prstGeom prst="rect">
            <a:avLst/>
          </a:prstGeom>
        </p:spPr>
      </p:pic>
      <p:pic>
        <p:nvPicPr>
          <p:cNvPr id="2" name="8_3">
            <a:hlinkClick r:id="" action="ppaction://media"/>
            <a:extLst>
              <a:ext uri="{FF2B5EF4-FFF2-40B4-BE49-F238E27FC236}">
                <a16:creationId xmlns:a16="http://schemas.microsoft.com/office/drawing/2014/main" id="{F6BBAEF8-015C-8B50-FAC9-C3F7D84975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88607" y="618614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586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60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etin kutusu 11">
            <a:extLst>
              <a:ext uri="{FF2B5EF4-FFF2-40B4-BE49-F238E27FC236}">
                <a16:creationId xmlns:a16="http://schemas.microsoft.com/office/drawing/2014/main" id="{C8EC7D70-5D48-7811-F011-31EBAE668075}"/>
              </a:ext>
            </a:extLst>
          </p:cNvPr>
          <p:cNvSpPr txBox="1"/>
          <p:nvPr/>
        </p:nvSpPr>
        <p:spPr>
          <a:xfrm>
            <a:off x="4222794" y="1148284"/>
            <a:ext cx="330540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</a:p>
        </p:txBody>
      </p:sp>
      <p:sp>
        <p:nvSpPr>
          <p:cNvPr id="13" name="Metin kutusu 12">
            <a:extLst>
              <a:ext uri="{FF2B5EF4-FFF2-40B4-BE49-F238E27FC236}">
                <a16:creationId xmlns:a16="http://schemas.microsoft.com/office/drawing/2014/main" id="{92D0D006-B90B-4006-217C-1AF0AE2CE690}"/>
              </a:ext>
            </a:extLst>
          </p:cNvPr>
          <p:cNvSpPr txBox="1"/>
          <p:nvPr/>
        </p:nvSpPr>
        <p:spPr>
          <a:xfrm>
            <a:off x="2180521" y="3712580"/>
            <a:ext cx="319318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</a:p>
        </p:txBody>
      </p:sp>
      <p:sp>
        <p:nvSpPr>
          <p:cNvPr id="15" name="Metin kutusu 14">
            <a:extLst>
              <a:ext uri="{FF2B5EF4-FFF2-40B4-BE49-F238E27FC236}">
                <a16:creationId xmlns:a16="http://schemas.microsoft.com/office/drawing/2014/main" id="{AFB14A0D-A00A-C395-04AE-1DA1D3BF7666}"/>
              </a:ext>
            </a:extLst>
          </p:cNvPr>
          <p:cNvSpPr txBox="1"/>
          <p:nvPr/>
        </p:nvSpPr>
        <p:spPr>
          <a:xfrm>
            <a:off x="6246341" y="3640368"/>
            <a:ext cx="26684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</a:p>
        </p:txBody>
      </p:sp>
      <p:sp>
        <p:nvSpPr>
          <p:cNvPr id="2" name="İkizkenar Üçgen 1">
            <a:extLst>
              <a:ext uri="{FF2B5EF4-FFF2-40B4-BE49-F238E27FC236}">
                <a16:creationId xmlns:a16="http://schemas.microsoft.com/office/drawing/2014/main" id="{CC0B9C0E-AF5F-809D-A9FD-A736AA0BC5B1}"/>
              </a:ext>
            </a:extLst>
          </p:cNvPr>
          <p:cNvSpPr/>
          <p:nvPr/>
        </p:nvSpPr>
        <p:spPr>
          <a:xfrm>
            <a:off x="2464493" y="1571710"/>
            <a:ext cx="3800573" cy="2254130"/>
          </a:xfrm>
          <a:prstGeom prst="triangl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6299BECE-ADFA-AF6A-9C4F-63DC5A6FA313}"/>
              </a:ext>
            </a:extLst>
          </p:cNvPr>
          <p:cNvSpPr txBox="1"/>
          <p:nvPr/>
        </p:nvSpPr>
        <p:spPr>
          <a:xfrm>
            <a:off x="4062433" y="3892918"/>
            <a:ext cx="1197911" cy="496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25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a=b=c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6168F4A9-0B53-6D5A-6C21-5E0270146BFA}"/>
              </a:ext>
            </a:extLst>
          </p:cNvPr>
          <p:cNvSpPr txBox="1"/>
          <p:nvPr/>
        </p:nvSpPr>
        <p:spPr>
          <a:xfrm>
            <a:off x="5519858" y="2307341"/>
            <a:ext cx="1262768" cy="496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25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b=a=c</a:t>
            </a: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D5AF2CA8-1494-24EC-0401-A5827BB4D387}"/>
              </a:ext>
            </a:extLst>
          </p:cNvPr>
          <p:cNvSpPr txBox="1"/>
          <p:nvPr/>
        </p:nvSpPr>
        <p:spPr>
          <a:xfrm>
            <a:off x="2330837" y="2259316"/>
            <a:ext cx="1403837" cy="496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25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c=a=b</a:t>
            </a:r>
          </a:p>
        </p:txBody>
      </p:sp>
      <p:cxnSp>
        <p:nvCxnSpPr>
          <p:cNvPr id="8" name="Düz Bağlayıcı 7">
            <a:extLst>
              <a:ext uri="{FF2B5EF4-FFF2-40B4-BE49-F238E27FC236}">
                <a16:creationId xmlns:a16="http://schemas.microsoft.com/office/drawing/2014/main" id="{99C3943B-7E35-1B67-2333-89F66BD704B3}"/>
              </a:ext>
            </a:extLst>
          </p:cNvPr>
          <p:cNvCxnSpPr>
            <a:cxnSpLocks/>
          </p:cNvCxnSpPr>
          <p:nvPr/>
        </p:nvCxnSpPr>
        <p:spPr>
          <a:xfrm>
            <a:off x="3465741" y="2528737"/>
            <a:ext cx="0" cy="227126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Düz Bağlayıcı 8">
            <a:extLst>
              <a:ext uri="{FF2B5EF4-FFF2-40B4-BE49-F238E27FC236}">
                <a16:creationId xmlns:a16="http://schemas.microsoft.com/office/drawing/2014/main" id="{84599EBC-85B7-B852-832D-1A369C78AAA5}"/>
              </a:ext>
            </a:extLst>
          </p:cNvPr>
          <p:cNvCxnSpPr>
            <a:cxnSpLocks/>
          </p:cNvCxnSpPr>
          <p:nvPr/>
        </p:nvCxnSpPr>
        <p:spPr>
          <a:xfrm flipH="1">
            <a:off x="5324322" y="2710535"/>
            <a:ext cx="53789" cy="186305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Düz Bağlayıcı 9">
            <a:extLst>
              <a:ext uri="{FF2B5EF4-FFF2-40B4-BE49-F238E27FC236}">
                <a16:creationId xmlns:a16="http://schemas.microsoft.com/office/drawing/2014/main" id="{D28E410D-7969-748C-C286-ED5C8A3E821F}"/>
              </a:ext>
            </a:extLst>
          </p:cNvPr>
          <p:cNvCxnSpPr>
            <a:cxnSpLocks/>
          </p:cNvCxnSpPr>
          <p:nvPr/>
        </p:nvCxnSpPr>
        <p:spPr>
          <a:xfrm flipH="1">
            <a:off x="5391556" y="2717255"/>
            <a:ext cx="53789" cy="186305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Düz Bağlayıcı 16">
            <a:extLst>
              <a:ext uri="{FF2B5EF4-FFF2-40B4-BE49-F238E27FC236}">
                <a16:creationId xmlns:a16="http://schemas.microsoft.com/office/drawing/2014/main" id="{4A75E020-ABC2-E29A-1C49-EC3DDB2AF943}"/>
              </a:ext>
            </a:extLst>
          </p:cNvPr>
          <p:cNvCxnSpPr>
            <a:cxnSpLocks/>
          </p:cNvCxnSpPr>
          <p:nvPr/>
        </p:nvCxnSpPr>
        <p:spPr>
          <a:xfrm>
            <a:off x="3405229" y="2573889"/>
            <a:ext cx="0" cy="201536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Ay 19">
            <a:extLst>
              <a:ext uri="{FF2B5EF4-FFF2-40B4-BE49-F238E27FC236}">
                <a16:creationId xmlns:a16="http://schemas.microsoft.com/office/drawing/2014/main" id="{D4A4039B-1D81-6B7C-FC8E-6FFCD907A1CF}"/>
              </a:ext>
            </a:extLst>
          </p:cNvPr>
          <p:cNvSpPr/>
          <p:nvPr/>
        </p:nvSpPr>
        <p:spPr>
          <a:xfrm rot="8239973">
            <a:off x="2699575" y="3545477"/>
            <a:ext cx="143926" cy="246622"/>
          </a:xfrm>
          <a:prstGeom prst="mo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1" name="Ay 20">
            <a:extLst>
              <a:ext uri="{FF2B5EF4-FFF2-40B4-BE49-F238E27FC236}">
                <a16:creationId xmlns:a16="http://schemas.microsoft.com/office/drawing/2014/main" id="{7603978C-3DE5-9BA0-BDEB-3376A14459AC}"/>
              </a:ext>
            </a:extLst>
          </p:cNvPr>
          <p:cNvSpPr/>
          <p:nvPr/>
        </p:nvSpPr>
        <p:spPr>
          <a:xfrm rot="1182401">
            <a:off x="5894527" y="3538924"/>
            <a:ext cx="143926" cy="246622"/>
          </a:xfrm>
          <a:prstGeom prst="mo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cxnSp>
        <p:nvCxnSpPr>
          <p:cNvPr id="7" name="Düz Bağlayıcı 6">
            <a:extLst>
              <a:ext uri="{FF2B5EF4-FFF2-40B4-BE49-F238E27FC236}">
                <a16:creationId xmlns:a16="http://schemas.microsoft.com/office/drawing/2014/main" id="{383161AD-AE39-89F8-430B-1987172695A7}"/>
              </a:ext>
            </a:extLst>
          </p:cNvPr>
          <p:cNvCxnSpPr>
            <a:cxnSpLocks/>
          </p:cNvCxnSpPr>
          <p:nvPr/>
        </p:nvCxnSpPr>
        <p:spPr>
          <a:xfrm flipH="1">
            <a:off x="4523394" y="3715079"/>
            <a:ext cx="53789" cy="186305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Düz Bağlayıcı 10">
            <a:extLst>
              <a:ext uri="{FF2B5EF4-FFF2-40B4-BE49-F238E27FC236}">
                <a16:creationId xmlns:a16="http://schemas.microsoft.com/office/drawing/2014/main" id="{3EC76E69-6FE8-3130-FA51-663282E42427}"/>
              </a:ext>
            </a:extLst>
          </p:cNvPr>
          <p:cNvCxnSpPr>
            <a:cxnSpLocks/>
          </p:cNvCxnSpPr>
          <p:nvPr/>
        </p:nvCxnSpPr>
        <p:spPr>
          <a:xfrm flipH="1">
            <a:off x="4469606" y="3723006"/>
            <a:ext cx="53789" cy="186305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Ay 13">
            <a:extLst>
              <a:ext uri="{FF2B5EF4-FFF2-40B4-BE49-F238E27FC236}">
                <a16:creationId xmlns:a16="http://schemas.microsoft.com/office/drawing/2014/main" id="{68AAD052-DEF0-50D9-4308-FEEAFEA4475F}"/>
              </a:ext>
            </a:extLst>
          </p:cNvPr>
          <p:cNvSpPr/>
          <p:nvPr/>
        </p:nvSpPr>
        <p:spPr>
          <a:xfrm rot="16200000">
            <a:off x="4294076" y="1649614"/>
            <a:ext cx="143926" cy="246622"/>
          </a:xfrm>
          <a:prstGeom prst="mo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6" name="Metin kutusu 15">
            <a:extLst>
              <a:ext uri="{FF2B5EF4-FFF2-40B4-BE49-F238E27FC236}">
                <a16:creationId xmlns:a16="http://schemas.microsoft.com/office/drawing/2014/main" id="{C1F43F72-282B-5C18-85BA-C9E883872B33}"/>
              </a:ext>
            </a:extLst>
          </p:cNvPr>
          <p:cNvSpPr txBox="1"/>
          <p:nvPr/>
        </p:nvSpPr>
        <p:spPr>
          <a:xfrm>
            <a:off x="4222794" y="1910524"/>
            <a:ext cx="44595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>
                <a:solidFill>
                  <a:srgbClr val="0070C0"/>
                </a:solidFill>
              </a:rPr>
              <a:t>60</a:t>
            </a:r>
            <a:r>
              <a:rPr lang="en-US" sz="1500" b="1" baseline="30000" dirty="0">
                <a:solidFill>
                  <a:srgbClr val="0070C0"/>
                </a:solidFill>
              </a:rPr>
              <a:t>0</a:t>
            </a:r>
          </a:p>
        </p:txBody>
      </p:sp>
      <p:sp>
        <p:nvSpPr>
          <p:cNvPr id="18" name="Metin kutusu 17">
            <a:extLst>
              <a:ext uri="{FF2B5EF4-FFF2-40B4-BE49-F238E27FC236}">
                <a16:creationId xmlns:a16="http://schemas.microsoft.com/office/drawing/2014/main" id="{825B142E-6FB0-6A91-AA53-7120FC2A47C6}"/>
              </a:ext>
            </a:extLst>
          </p:cNvPr>
          <p:cNvSpPr txBox="1"/>
          <p:nvPr/>
        </p:nvSpPr>
        <p:spPr>
          <a:xfrm>
            <a:off x="2865189" y="3469816"/>
            <a:ext cx="44595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>
                <a:solidFill>
                  <a:srgbClr val="0070C0"/>
                </a:solidFill>
              </a:rPr>
              <a:t>60</a:t>
            </a:r>
            <a:r>
              <a:rPr lang="en-US" sz="1500" b="1" baseline="30000" dirty="0">
                <a:solidFill>
                  <a:srgbClr val="0070C0"/>
                </a:solidFill>
              </a:rPr>
              <a:t>0</a:t>
            </a:r>
          </a:p>
        </p:txBody>
      </p:sp>
      <p:sp>
        <p:nvSpPr>
          <p:cNvPr id="19" name="Metin kutusu 18">
            <a:extLst>
              <a:ext uri="{FF2B5EF4-FFF2-40B4-BE49-F238E27FC236}">
                <a16:creationId xmlns:a16="http://schemas.microsoft.com/office/drawing/2014/main" id="{FE007994-3418-4F62-167C-E569003014E7}"/>
              </a:ext>
            </a:extLst>
          </p:cNvPr>
          <p:cNvSpPr txBox="1"/>
          <p:nvPr/>
        </p:nvSpPr>
        <p:spPr>
          <a:xfrm>
            <a:off x="5468819" y="3428204"/>
            <a:ext cx="44595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>
                <a:solidFill>
                  <a:srgbClr val="0070C0"/>
                </a:solidFill>
              </a:rPr>
              <a:t>60</a:t>
            </a:r>
            <a:r>
              <a:rPr lang="en-US" sz="1500" b="1" baseline="30000" dirty="0">
                <a:solidFill>
                  <a:srgbClr val="0070C0"/>
                </a:solidFill>
              </a:rPr>
              <a:t>0</a:t>
            </a:r>
          </a:p>
        </p:txBody>
      </p:sp>
      <p:sp>
        <p:nvSpPr>
          <p:cNvPr id="22" name="TextBox 1">
            <a:extLst>
              <a:ext uri="{FF2B5EF4-FFF2-40B4-BE49-F238E27FC236}">
                <a16:creationId xmlns:a16="http://schemas.microsoft.com/office/drawing/2014/main" id="{C80EFAB9-3852-6001-ECD4-A2D0ED55F676}"/>
              </a:ext>
            </a:extLst>
          </p:cNvPr>
          <p:cNvSpPr txBox="1"/>
          <p:nvPr/>
        </p:nvSpPr>
        <p:spPr>
          <a:xfrm>
            <a:off x="582069" y="582069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EŞ KENAR ÜÇGEN</a:t>
            </a:r>
            <a:endParaRPr dirty="0"/>
          </a:p>
        </p:txBody>
      </p:sp>
      <p:pic>
        <p:nvPicPr>
          <p:cNvPr id="30" name="Resim 29">
            <a:extLst>
              <a:ext uri="{FF2B5EF4-FFF2-40B4-BE49-F238E27FC236}">
                <a16:creationId xmlns:a16="http://schemas.microsoft.com/office/drawing/2014/main" id="{CAB0E405-D799-4551-1A52-56DEFC79AC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0907" y="4759565"/>
            <a:ext cx="8172696" cy="1537540"/>
          </a:xfrm>
          <a:prstGeom prst="rect">
            <a:avLst/>
          </a:prstGeom>
        </p:spPr>
      </p:pic>
      <p:pic>
        <p:nvPicPr>
          <p:cNvPr id="4" name="8_30">
            <a:hlinkClick r:id="" action="ppaction://media"/>
            <a:extLst>
              <a:ext uri="{FF2B5EF4-FFF2-40B4-BE49-F238E27FC236}">
                <a16:creationId xmlns:a16="http://schemas.microsoft.com/office/drawing/2014/main" id="{E8C2DE4B-AE87-E4F8-5186-260D0910E3E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53164" y="618009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617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5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8AB42F-84B5-B8BB-14BC-A7F00CC47F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634AC6-7D2A-AE4E-7A16-74E68D99C3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877" y="2005115"/>
            <a:ext cx="8229600" cy="1143000"/>
          </a:xfrm>
        </p:spPr>
        <p:txBody>
          <a:bodyPr/>
          <a:lstStyle/>
          <a:p>
            <a:r>
              <a:rPr lang="tr-TR" b="1" dirty="0"/>
              <a:t>ÜÇGENİN DİĞER ÖZELLİKLERİ</a:t>
            </a:r>
          </a:p>
        </p:txBody>
      </p:sp>
    </p:spTree>
    <p:extLst>
      <p:ext uri="{BB962C8B-B14F-4D97-AF65-F5344CB8AC3E}">
        <p14:creationId xmlns:p14="http://schemas.microsoft.com/office/powerpoint/2010/main" val="153555540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etin kutusu 11">
            <a:extLst>
              <a:ext uri="{FF2B5EF4-FFF2-40B4-BE49-F238E27FC236}">
                <a16:creationId xmlns:a16="http://schemas.microsoft.com/office/drawing/2014/main" id="{C8EC7D70-5D48-7811-F011-31EBAE668075}"/>
              </a:ext>
            </a:extLst>
          </p:cNvPr>
          <p:cNvSpPr txBox="1"/>
          <p:nvPr/>
        </p:nvSpPr>
        <p:spPr>
          <a:xfrm>
            <a:off x="4252294" y="916547"/>
            <a:ext cx="330540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</a:p>
        </p:txBody>
      </p:sp>
      <p:sp>
        <p:nvSpPr>
          <p:cNvPr id="13" name="Metin kutusu 12">
            <a:extLst>
              <a:ext uri="{FF2B5EF4-FFF2-40B4-BE49-F238E27FC236}">
                <a16:creationId xmlns:a16="http://schemas.microsoft.com/office/drawing/2014/main" id="{92D0D006-B90B-4006-217C-1AF0AE2CE690}"/>
              </a:ext>
            </a:extLst>
          </p:cNvPr>
          <p:cNvSpPr txBox="1"/>
          <p:nvPr/>
        </p:nvSpPr>
        <p:spPr>
          <a:xfrm>
            <a:off x="2210021" y="3480843"/>
            <a:ext cx="319318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</a:p>
        </p:txBody>
      </p:sp>
      <p:sp>
        <p:nvSpPr>
          <p:cNvPr id="15" name="Metin kutusu 14">
            <a:extLst>
              <a:ext uri="{FF2B5EF4-FFF2-40B4-BE49-F238E27FC236}">
                <a16:creationId xmlns:a16="http://schemas.microsoft.com/office/drawing/2014/main" id="{AFB14A0D-A00A-C395-04AE-1DA1D3BF7666}"/>
              </a:ext>
            </a:extLst>
          </p:cNvPr>
          <p:cNvSpPr txBox="1"/>
          <p:nvPr/>
        </p:nvSpPr>
        <p:spPr>
          <a:xfrm>
            <a:off x="6180742" y="3684695"/>
            <a:ext cx="26684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</a:p>
        </p:txBody>
      </p:sp>
      <p:sp>
        <p:nvSpPr>
          <p:cNvPr id="2" name="İkizkenar Üçgen 1">
            <a:extLst>
              <a:ext uri="{FF2B5EF4-FFF2-40B4-BE49-F238E27FC236}">
                <a16:creationId xmlns:a16="http://schemas.microsoft.com/office/drawing/2014/main" id="{CC0B9C0E-AF5F-809D-A9FD-A736AA0BC5B1}"/>
              </a:ext>
            </a:extLst>
          </p:cNvPr>
          <p:cNvSpPr/>
          <p:nvPr/>
        </p:nvSpPr>
        <p:spPr>
          <a:xfrm>
            <a:off x="2493993" y="1339973"/>
            <a:ext cx="3800573" cy="2254130"/>
          </a:xfrm>
          <a:prstGeom prst="triangl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D5AF2CA8-1494-24EC-0401-A5827BB4D387}"/>
              </a:ext>
            </a:extLst>
          </p:cNvPr>
          <p:cNvSpPr txBox="1"/>
          <p:nvPr/>
        </p:nvSpPr>
        <p:spPr>
          <a:xfrm>
            <a:off x="7006287" y="1945895"/>
            <a:ext cx="532697" cy="496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25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r>
              <a:rPr lang="en-US" sz="2625" b="1" baseline="-25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</a:p>
        </p:txBody>
      </p:sp>
      <p:sp>
        <p:nvSpPr>
          <p:cNvPr id="20" name="Ay 19">
            <a:extLst>
              <a:ext uri="{FF2B5EF4-FFF2-40B4-BE49-F238E27FC236}">
                <a16:creationId xmlns:a16="http://schemas.microsoft.com/office/drawing/2014/main" id="{D4A4039B-1D81-6B7C-FC8E-6FFCD907A1CF}"/>
              </a:ext>
            </a:extLst>
          </p:cNvPr>
          <p:cNvSpPr/>
          <p:nvPr/>
        </p:nvSpPr>
        <p:spPr>
          <a:xfrm rot="5400000">
            <a:off x="6203924" y="3218014"/>
            <a:ext cx="143926" cy="246622"/>
          </a:xfrm>
          <a:prstGeom prst="moon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1" name="Ay 20">
            <a:extLst>
              <a:ext uri="{FF2B5EF4-FFF2-40B4-BE49-F238E27FC236}">
                <a16:creationId xmlns:a16="http://schemas.microsoft.com/office/drawing/2014/main" id="{7603978C-3DE5-9BA0-BDEB-3376A14459AC}"/>
              </a:ext>
            </a:extLst>
          </p:cNvPr>
          <p:cNvSpPr/>
          <p:nvPr/>
        </p:nvSpPr>
        <p:spPr>
          <a:xfrm rot="1182401">
            <a:off x="5924027" y="3307187"/>
            <a:ext cx="143926" cy="246622"/>
          </a:xfrm>
          <a:prstGeom prst="mo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9" name="Metin kutusu 18">
            <a:extLst>
              <a:ext uri="{FF2B5EF4-FFF2-40B4-BE49-F238E27FC236}">
                <a16:creationId xmlns:a16="http://schemas.microsoft.com/office/drawing/2014/main" id="{FE007994-3418-4F62-167C-E569003014E7}"/>
              </a:ext>
            </a:extLst>
          </p:cNvPr>
          <p:cNvSpPr txBox="1"/>
          <p:nvPr/>
        </p:nvSpPr>
        <p:spPr>
          <a:xfrm>
            <a:off x="5654143" y="3310181"/>
            <a:ext cx="27924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>
                <a:solidFill>
                  <a:srgbClr val="0070C0"/>
                </a:solidFill>
              </a:rPr>
              <a:t>a</a:t>
            </a:r>
            <a:endParaRPr lang="en-US" sz="1500" b="1" baseline="30000" dirty="0">
              <a:solidFill>
                <a:srgbClr val="0070C0"/>
              </a:solidFill>
            </a:endParaRPr>
          </a:p>
        </p:txBody>
      </p:sp>
      <p:cxnSp>
        <p:nvCxnSpPr>
          <p:cNvPr id="23" name="Düz Ok Bağlayıcısı 22">
            <a:extLst>
              <a:ext uri="{FF2B5EF4-FFF2-40B4-BE49-F238E27FC236}">
                <a16:creationId xmlns:a16="http://schemas.microsoft.com/office/drawing/2014/main" id="{B3DD9F42-D13A-99FD-8E46-920E505F6C03}"/>
              </a:ext>
            </a:extLst>
          </p:cNvPr>
          <p:cNvCxnSpPr>
            <a:cxnSpLocks/>
          </p:cNvCxnSpPr>
          <p:nvPr/>
        </p:nvCxnSpPr>
        <p:spPr>
          <a:xfrm flipH="1" flipV="1">
            <a:off x="4509881" y="2695375"/>
            <a:ext cx="1795460" cy="875499"/>
          </a:xfrm>
          <a:prstGeom prst="straightConnector1">
            <a:avLst/>
          </a:prstGeom>
          <a:ln w="381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Düz Ok Bağlayıcısı 24">
            <a:extLst>
              <a:ext uri="{FF2B5EF4-FFF2-40B4-BE49-F238E27FC236}">
                <a16:creationId xmlns:a16="http://schemas.microsoft.com/office/drawing/2014/main" id="{8AA0FCFF-653E-F9CD-4199-F4E6C260CDE8}"/>
              </a:ext>
            </a:extLst>
          </p:cNvPr>
          <p:cNvCxnSpPr>
            <a:stCxn id="2" idx="4"/>
          </p:cNvCxnSpPr>
          <p:nvPr/>
        </p:nvCxnSpPr>
        <p:spPr>
          <a:xfrm flipV="1">
            <a:off x="6294566" y="2289392"/>
            <a:ext cx="734229" cy="1304711"/>
          </a:xfrm>
          <a:prstGeom prst="straightConnector1">
            <a:avLst/>
          </a:prstGeom>
          <a:ln w="381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Düz Bağlayıcı 26">
            <a:extLst>
              <a:ext uri="{FF2B5EF4-FFF2-40B4-BE49-F238E27FC236}">
                <a16:creationId xmlns:a16="http://schemas.microsoft.com/office/drawing/2014/main" id="{31508430-4958-F9EF-6DB4-6323A905E236}"/>
              </a:ext>
            </a:extLst>
          </p:cNvPr>
          <p:cNvCxnSpPr/>
          <p:nvPr/>
        </p:nvCxnSpPr>
        <p:spPr>
          <a:xfrm flipV="1">
            <a:off x="6180743" y="3584421"/>
            <a:ext cx="1335733" cy="9682"/>
          </a:xfrm>
          <a:prstGeom prst="line">
            <a:avLst/>
          </a:prstGeom>
          <a:ln w="381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8" name="Metin kutusu 27">
            <a:extLst>
              <a:ext uri="{FF2B5EF4-FFF2-40B4-BE49-F238E27FC236}">
                <a16:creationId xmlns:a16="http://schemas.microsoft.com/office/drawing/2014/main" id="{2CFBCBA6-2858-CD6A-72A4-11E8C53C2B61}"/>
              </a:ext>
            </a:extLst>
          </p:cNvPr>
          <p:cNvSpPr txBox="1"/>
          <p:nvPr/>
        </p:nvSpPr>
        <p:spPr>
          <a:xfrm>
            <a:off x="4136725" y="2375390"/>
            <a:ext cx="532697" cy="496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25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r>
              <a:rPr lang="en-US" sz="2625" b="1" baseline="-25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</a:p>
        </p:txBody>
      </p:sp>
      <p:sp>
        <p:nvSpPr>
          <p:cNvPr id="29" name="Metin kutusu 28">
            <a:extLst>
              <a:ext uri="{FF2B5EF4-FFF2-40B4-BE49-F238E27FC236}">
                <a16:creationId xmlns:a16="http://schemas.microsoft.com/office/drawing/2014/main" id="{0BF76C40-D453-298B-9CA1-B3D399FCC8E8}"/>
              </a:ext>
            </a:extLst>
          </p:cNvPr>
          <p:cNvSpPr txBox="1"/>
          <p:nvPr/>
        </p:nvSpPr>
        <p:spPr>
          <a:xfrm>
            <a:off x="5740345" y="3049508"/>
            <a:ext cx="27924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>
                <a:solidFill>
                  <a:srgbClr val="0070C0"/>
                </a:solidFill>
              </a:rPr>
              <a:t>a</a:t>
            </a:r>
            <a:endParaRPr lang="en-US" sz="1500" b="1" baseline="30000" dirty="0">
              <a:solidFill>
                <a:srgbClr val="0070C0"/>
              </a:solidFill>
            </a:endParaRPr>
          </a:p>
        </p:txBody>
      </p:sp>
      <p:sp>
        <p:nvSpPr>
          <p:cNvPr id="30" name="Ay 29">
            <a:extLst>
              <a:ext uri="{FF2B5EF4-FFF2-40B4-BE49-F238E27FC236}">
                <a16:creationId xmlns:a16="http://schemas.microsoft.com/office/drawing/2014/main" id="{B4ABD230-71AC-7554-37B7-F451FF298C6B}"/>
              </a:ext>
            </a:extLst>
          </p:cNvPr>
          <p:cNvSpPr/>
          <p:nvPr/>
        </p:nvSpPr>
        <p:spPr>
          <a:xfrm rot="8563060">
            <a:off x="6478180" y="3345248"/>
            <a:ext cx="143926" cy="246622"/>
          </a:xfrm>
          <a:prstGeom prst="moon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1" name="Metin kutusu 30">
            <a:extLst>
              <a:ext uri="{FF2B5EF4-FFF2-40B4-BE49-F238E27FC236}">
                <a16:creationId xmlns:a16="http://schemas.microsoft.com/office/drawing/2014/main" id="{1B49C323-27B0-520A-719B-E13D2E2735C8}"/>
              </a:ext>
            </a:extLst>
          </p:cNvPr>
          <p:cNvSpPr txBox="1"/>
          <p:nvPr/>
        </p:nvSpPr>
        <p:spPr>
          <a:xfrm>
            <a:off x="6174912" y="2972756"/>
            <a:ext cx="28725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>
                <a:solidFill>
                  <a:schemeClr val="accent6">
                    <a:lumMod val="75000"/>
                  </a:schemeClr>
                </a:solidFill>
              </a:rPr>
              <a:t>b</a:t>
            </a:r>
            <a:endParaRPr lang="en-US" sz="1500" b="1" baseline="300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2" name="Metin kutusu 31">
            <a:extLst>
              <a:ext uri="{FF2B5EF4-FFF2-40B4-BE49-F238E27FC236}">
                <a16:creationId xmlns:a16="http://schemas.microsoft.com/office/drawing/2014/main" id="{F23998C9-FC8A-3FCC-B841-164AFDB21853}"/>
              </a:ext>
            </a:extLst>
          </p:cNvPr>
          <p:cNvSpPr txBox="1"/>
          <p:nvPr/>
        </p:nvSpPr>
        <p:spPr>
          <a:xfrm>
            <a:off x="6570233" y="3160139"/>
            <a:ext cx="28725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>
                <a:solidFill>
                  <a:schemeClr val="accent6">
                    <a:lumMod val="75000"/>
                  </a:schemeClr>
                </a:solidFill>
              </a:rPr>
              <a:t>b</a:t>
            </a:r>
            <a:endParaRPr lang="en-US" sz="1500" b="1" baseline="30000" dirty="0">
              <a:solidFill>
                <a:schemeClr val="accent6">
                  <a:lumMod val="7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Metin kutusu 32">
                <a:extLst>
                  <a:ext uri="{FF2B5EF4-FFF2-40B4-BE49-F238E27FC236}">
                    <a16:creationId xmlns:a16="http://schemas.microsoft.com/office/drawing/2014/main" id="{621ABE52-3C67-315E-DA49-668572953BAE}"/>
                  </a:ext>
                </a:extLst>
              </p:cNvPr>
              <p:cNvSpPr txBox="1"/>
              <p:nvPr/>
            </p:nvSpPr>
            <p:spPr>
              <a:xfrm>
                <a:off x="1035710" y="916547"/>
                <a:ext cx="1891865" cy="15350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75" b="1" dirty="0">
                    <a:latin typeface="Arial Black" panose="020B0A04020102020204" pitchFamily="34" charset="0"/>
                  </a:rPr>
                  <a:t>2a + 2b=180</a:t>
                </a:r>
                <a:r>
                  <a:rPr lang="en-US" sz="1875" b="1" baseline="30000" dirty="0">
                    <a:latin typeface="Arial Black" panose="020B0A04020102020204" pitchFamily="34" charset="0"/>
                  </a:rPr>
                  <a:t>0</a:t>
                </a:r>
              </a:p>
              <a:p>
                <a:endParaRPr lang="en-US" sz="1875" b="1" dirty="0">
                  <a:latin typeface="Arial Black" panose="020B0A04020102020204" pitchFamily="34" charset="0"/>
                </a:endParaRPr>
              </a:p>
              <a:p>
                <a:r>
                  <a:rPr lang="en-US" sz="1875" b="1" dirty="0">
                    <a:latin typeface="Arial Black" panose="020B0A04020102020204" pitchFamily="34" charset="0"/>
                  </a:rPr>
                  <a:t>a + b= 90</a:t>
                </a:r>
                <a:r>
                  <a:rPr lang="en-US" sz="1875" b="1" baseline="30000" dirty="0">
                    <a:latin typeface="Arial Black" panose="020B0A04020102020204" pitchFamily="34" charset="0"/>
                  </a:rPr>
                  <a:t>0</a:t>
                </a:r>
              </a:p>
              <a:p>
                <a:endParaRPr lang="en-US" sz="1875" b="1" dirty="0">
                  <a:latin typeface="Arial Black" panose="020B0A04020102020204" pitchFamily="34" charset="0"/>
                </a:endParaRPr>
              </a:p>
              <a:p>
                <a:r>
                  <a:rPr lang="en-US" sz="1875" b="1" dirty="0">
                    <a:solidFill>
                      <a:srgbClr val="C00000"/>
                    </a:solidFill>
                    <a:latin typeface="Arial Black" panose="020B0A04020102020204" pitchFamily="34" charset="0"/>
                  </a:rPr>
                  <a:t>d1 </a:t>
                </a:r>
                <a14:m>
                  <m:oMath xmlns:m="http://schemas.openxmlformats.org/officeDocument/2006/math">
                    <m:r>
                      <a:rPr lang="en-US" sz="1875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⊥</m:t>
                    </m:r>
                  </m:oMath>
                </a14:m>
                <a:r>
                  <a:rPr lang="en-US" sz="1875" b="1" dirty="0">
                    <a:solidFill>
                      <a:srgbClr val="C00000"/>
                    </a:solidFill>
                    <a:latin typeface="Arial Black" panose="020B0A04020102020204" pitchFamily="34" charset="0"/>
                  </a:rPr>
                  <a:t> d2</a:t>
                </a:r>
              </a:p>
            </p:txBody>
          </p:sp>
        </mc:Choice>
        <mc:Fallback xmlns="">
          <p:sp>
            <p:nvSpPr>
              <p:cNvPr id="33" name="Metin kutusu 32">
                <a:extLst>
                  <a:ext uri="{FF2B5EF4-FFF2-40B4-BE49-F238E27FC236}">
                    <a16:creationId xmlns:a16="http://schemas.microsoft.com/office/drawing/2014/main" id="{621ABE52-3C67-315E-DA49-668572953B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5710" y="916547"/>
                <a:ext cx="1891865" cy="1535036"/>
              </a:xfrm>
              <a:prstGeom prst="rect">
                <a:avLst/>
              </a:prstGeom>
              <a:blipFill>
                <a:blip r:embed="rId4"/>
                <a:stretch>
                  <a:fillRect l="-2903" t="-1587" b="-5556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1">
            <a:extLst>
              <a:ext uri="{FF2B5EF4-FFF2-40B4-BE49-F238E27FC236}">
                <a16:creationId xmlns:a16="http://schemas.microsoft.com/office/drawing/2014/main" id="{BF632C8E-FA1D-5389-0E67-19998DA5EEA7}"/>
              </a:ext>
            </a:extLst>
          </p:cNvPr>
          <p:cNvSpPr txBox="1"/>
          <p:nvPr/>
        </p:nvSpPr>
        <p:spPr>
          <a:xfrm>
            <a:off x="531352" y="249706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1-ÜÇGENİN DİĞER ÖZELLİKLERİ</a:t>
            </a:r>
            <a:endParaRPr dirty="0"/>
          </a:p>
        </p:txBody>
      </p:sp>
      <p:pic>
        <p:nvPicPr>
          <p:cNvPr id="9" name="Resim 8">
            <a:extLst>
              <a:ext uri="{FF2B5EF4-FFF2-40B4-BE49-F238E27FC236}">
                <a16:creationId xmlns:a16="http://schemas.microsoft.com/office/drawing/2014/main" id="{AB67AE76-39CF-CB35-0508-10C4EDE476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1352" y="4000086"/>
            <a:ext cx="7946726" cy="2753428"/>
          </a:xfrm>
          <a:prstGeom prst="rect">
            <a:avLst/>
          </a:prstGeom>
        </p:spPr>
      </p:pic>
      <p:pic>
        <p:nvPicPr>
          <p:cNvPr id="4" name="8_31">
            <a:hlinkClick r:id="" action="ppaction://media"/>
            <a:extLst>
              <a:ext uri="{FF2B5EF4-FFF2-40B4-BE49-F238E27FC236}">
                <a16:creationId xmlns:a16="http://schemas.microsoft.com/office/drawing/2014/main" id="{C0B86FA3-A23F-E7AD-F246-F7D76C90DD5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78078" y="626615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176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73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75E2B6B5-52F2-F225-CAA0-9FCFFE45F9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5744" y="1219876"/>
            <a:ext cx="7773485" cy="5153744"/>
          </a:xfrm>
          <a:prstGeom prst="rect">
            <a:avLst/>
          </a:prstGeom>
        </p:spPr>
      </p:pic>
      <p:sp>
        <p:nvSpPr>
          <p:cNvPr id="6" name="TextBox 1">
            <a:extLst>
              <a:ext uri="{FF2B5EF4-FFF2-40B4-BE49-F238E27FC236}">
                <a16:creationId xmlns:a16="http://schemas.microsoft.com/office/drawing/2014/main" id="{065BAC38-D426-6880-0540-99A98D8756CD}"/>
              </a:ext>
            </a:extLst>
          </p:cNvPr>
          <p:cNvSpPr txBox="1"/>
          <p:nvPr/>
        </p:nvSpPr>
        <p:spPr>
          <a:xfrm>
            <a:off x="582069" y="582069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2-ÜÇGENİN DİĞER ÖZELLİKLERİ</a:t>
            </a:r>
            <a:endParaRPr dirty="0"/>
          </a:p>
        </p:txBody>
      </p:sp>
      <p:pic>
        <p:nvPicPr>
          <p:cNvPr id="2" name="8_32">
            <a:hlinkClick r:id="" action="ppaction://media"/>
            <a:extLst>
              <a:ext uri="{FF2B5EF4-FFF2-40B4-BE49-F238E27FC236}">
                <a16:creationId xmlns:a16="http://schemas.microsoft.com/office/drawing/2014/main" id="{C9A85CC7-81A5-EF23-44D1-2F2D9F36F9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38256" y="629580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48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76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etin kutusu 11">
            <a:extLst>
              <a:ext uri="{FF2B5EF4-FFF2-40B4-BE49-F238E27FC236}">
                <a16:creationId xmlns:a16="http://schemas.microsoft.com/office/drawing/2014/main" id="{C8EC7D70-5D48-7811-F011-31EBAE668075}"/>
              </a:ext>
            </a:extLst>
          </p:cNvPr>
          <p:cNvSpPr txBox="1"/>
          <p:nvPr/>
        </p:nvSpPr>
        <p:spPr>
          <a:xfrm>
            <a:off x="6557999" y="1744623"/>
            <a:ext cx="330540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</a:p>
        </p:txBody>
      </p:sp>
      <p:sp>
        <p:nvSpPr>
          <p:cNvPr id="13" name="Metin kutusu 12">
            <a:extLst>
              <a:ext uri="{FF2B5EF4-FFF2-40B4-BE49-F238E27FC236}">
                <a16:creationId xmlns:a16="http://schemas.microsoft.com/office/drawing/2014/main" id="{92D0D006-B90B-4006-217C-1AF0AE2CE690}"/>
              </a:ext>
            </a:extLst>
          </p:cNvPr>
          <p:cNvSpPr txBox="1"/>
          <p:nvPr/>
        </p:nvSpPr>
        <p:spPr>
          <a:xfrm>
            <a:off x="4515726" y="4308919"/>
            <a:ext cx="319318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</a:p>
        </p:txBody>
      </p:sp>
      <p:sp>
        <p:nvSpPr>
          <p:cNvPr id="15" name="Metin kutusu 14">
            <a:extLst>
              <a:ext uri="{FF2B5EF4-FFF2-40B4-BE49-F238E27FC236}">
                <a16:creationId xmlns:a16="http://schemas.microsoft.com/office/drawing/2014/main" id="{AFB14A0D-A00A-C395-04AE-1DA1D3BF7666}"/>
              </a:ext>
            </a:extLst>
          </p:cNvPr>
          <p:cNvSpPr txBox="1"/>
          <p:nvPr/>
        </p:nvSpPr>
        <p:spPr>
          <a:xfrm>
            <a:off x="8486447" y="4512771"/>
            <a:ext cx="26684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</a:p>
        </p:txBody>
      </p:sp>
      <p:sp>
        <p:nvSpPr>
          <p:cNvPr id="2" name="İkizkenar Üçgen 1">
            <a:extLst>
              <a:ext uri="{FF2B5EF4-FFF2-40B4-BE49-F238E27FC236}">
                <a16:creationId xmlns:a16="http://schemas.microsoft.com/office/drawing/2014/main" id="{CC0B9C0E-AF5F-809D-A9FD-A736AA0BC5B1}"/>
              </a:ext>
            </a:extLst>
          </p:cNvPr>
          <p:cNvSpPr/>
          <p:nvPr/>
        </p:nvSpPr>
        <p:spPr>
          <a:xfrm>
            <a:off x="4799698" y="2168049"/>
            <a:ext cx="3800573" cy="2254130"/>
          </a:xfrm>
          <a:prstGeom prst="triangl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0" name="Ay 19">
            <a:extLst>
              <a:ext uri="{FF2B5EF4-FFF2-40B4-BE49-F238E27FC236}">
                <a16:creationId xmlns:a16="http://schemas.microsoft.com/office/drawing/2014/main" id="{D4A4039B-1D81-6B7C-FC8E-6FFCD907A1CF}"/>
              </a:ext>
            </a:extLst>
          </p:cNvPr>
          <p:cNvSpPr/>
          <p:nvPr/>
        </p:nvSpPr>
        <p:spPr>
          <a:xfrm rot="8756208">
            <a:off x="5028342" y="4125176"/>
            <a:ext cx="148309" cy="263087"/>
          </a:xfrm>
          <a:prstGeom prst="moon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1" name="Ay 20">
            <a:extLst>
              <a:ext uri="{FF2B5EF4-FFF2-40B4-BE49-F238E27FC236}">
                <a16:creationId xmlns:a16="http://schemas.microsoft.com/office/drawing/2014/main" id="{7603978C-3DE5-9BA0-BDEB-3376A14459AC}"/>
              </a:ext>
            </a:extLst>
          </p:cNvPr>
          <p:cNvSpPr/>
          <p:nvPr/>
        </p:nvSpPr>
        <p:spPr>
          <a:xfrm rot="1182401">
            <a:off x="8229732" y="4135263"/>
            <a:ext cx="143926" cy="246622"/>
          </a:xfrm>
          <a:prstGeom prst="mo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9" name="Metin kutusu 18">
            <a:extLst>
              <a:ext uri="{FF2B5EF4-FFF2-40B4-BE49-F238E27FC236}">
                <a16:creationId xmlns:a16="http://schemas.microsoft.com/office/drawing/2014/main" id="{FE007994-3418-4F62-167C-E569003014E7}"/>
              </a:ext>
            </a:extLst>
          </p:cNvPr>
          <p:cNvSpPr txBox="1"/>
          <p:nvPr/>
        </p:nvSpPr>
        <p:spPr>
          <a:xfrm>
            <a:off x="7959848" y="4138257"/>
            <a:ext cx="27924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>
                <a:solidFill>
                  <a:srgbClr val="0070C0"/>
                </a:solidFill>
              </a:rPr>
              <a:t>a</a:t>
            </a:r>
            <a:endParaRPr lang="en-US" sz="1500" b="1" baseline="30000" dirty="0">
              <a:solidFill>
                <a:srgbClr val="0070C0"/>
              </a:solidFill>
            </a:endParaRPr>
          </a:p>
        </p:txBody>
      </p:sp>
      <p:sp>
        <p:nvSpPr>
          <p:cNvPr id="29" name="Metin kutusu 28">
            <a:extLst>
              <a:ext uri="{FF2B5EF4-FFF2-40B4-BE49-F238E27FC236}">
                <a16:creationId xmlns:a16="http://schemas.microsoft.com/office/drawing/2014/main" id="{0BF76C40-D453-298B-9CA1-B3D399FCC8E8}"/>
              </a:ext>
            </a:extLst>
          </p:cNvPr>
          <p:cNvSpPr txBox="1"/>
          <p:nvPr/>
        </p:nvSpPr>
        <p:spPr>
          <a:xfrm>
            <a:off x="8046050" y="3877584"/>
            <a:ext cx="27924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>
                <a:solidFill>
                  <a:srgbClr val="0070C0"/>
                </a:solidFill>
              </a:rPr>
              <a:t>a</a:t>
            </a:r>
            <a:endParaRPr lang="en-US" sz="1500" b="1" baseline="30000" dirty="0">
              <a:solidFill>
                <a:srgbClr val="0070C0"/>
              </a:solidFill>
            </a:endParaRPr>
          </a:p>
        </p:txBody>
      </p:sp>
      <p:sp>
        <p:nvSpPr>
          <p:cNvPr id="31" name="Metin kutusu 30">
            <a:extLst>
              <a:ext uri="{FF2B5EF4-FFF2-40B4-BE49-F238E27FC236}">
                <a16:creationId xmlns:a16="http://schemas.microsoft.com/office/drawing/2014/main" id="{1B49C323-27B0-520A-719B-E13D2E2735C8}"/>
              </a:ext>
            </a:extLst>
          </p:cNvPr>
          <p:cNvSpPr txBox="1"/>
          <p:nvPr/>
        </p:nvSpPr>
        <p:spPr>
          <a:xfrm>
            <a:off x="5116659" y="3923353"/>
            <a:ext cx="28725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>
                <a:solidFill>
                  <a:schemeClr val="accent6">
                    <a:lumMod val="75000"/>
                  </a:schemeClr>
                </a:solidFill>
              </a:rPr>
              <a:t>b</a:t>
            </a:r>
            <a:endParaRPr lang="en-US" sz="1500" b="1" baseline="300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2" name="Metin kutusu 31">
            <a:extLst>
              <a:ext uri="{FF2B5EF4-FFF2-40B4-BE49-F238E27FC236}">
                <a16:creationId xmlns:a16="http://schemas.microsoft.com/office/drawing/2014/main" id="{F23998C9-FC8A-3FCC-B841-164AFDB21853}"/>
              </a:ext>
            </a:extLst>
          </p:cNvPr>
          <p:cNvSpPr txBox="1"/>
          <p:nvPr/>
        </p:nvSpPr>
        <p:spPr>
          <a:xfrm>
            <a:off x="5202862" y="4154930"/>
            <a:ext cx="28725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>
                <a:solidFill>
                  <a:schemeClr val="accent6">
                    <a:lumMod val="75000"/>
                  </a:schemeClr>
                </a:solidFill>
              </a:rPr>
              <a:t>b</a:t>
            </a:r>
            <a:endParaRPr lang="en-US" sz="1500" b="1" baseline="30000" dirty="0">
              <a:solidFill>
                <a:schemeClr val="accent6">
                  <a:lumMod val="7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Metin kutusu 32">
                <a:extLst>
                  <a:ext uri="{FF2B5EF4-FFF2-40B4-BE49-F238E27FC236}">
                    <a16:creationId xmlns:a16="http://schemas.microsoft.com/office/drawing/2014/main" id="{621ABE52-3C67-315E-DA49-668572953BAE}"/>
                  </a:ext>
                </a:extLst>
              </p:cNvPr>
              <p:cNvSpPr txBox="1"/>
              <p:nvPr/>
            </p:nvSpPr>
            <p:spPr>
              <a:xfrm>
                <a:off x="864472" y="1430036"/>
                <a:ext cx="2428870" cy="359778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75" b="1" dirty="0">
                    <a:latin typeface="Arial Black" panose="020B0A04020102020204" pitchFamily="34" charset="0"/>
                  </a:rPr>
                  <a:t>2a + 2b +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1875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875" b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𝐀</m:t>
                        </m:r>
                      </m:e>
                    </m:acc>
                  </m:oMath>
                </a14:m>
                <a:r>
                  <a:rPr lang="en-US" sz="1875" b="1" dirty="0"/>
                  <a:t> </a:t>
                </a:r>
                <a:r>
                  <a:rPr lang="en-US" sz="1875" b="1" dirty="0">
                    <a:latin typeface="Arial Black" panose="020B0A04020102020204" pitchFamily="34" charset="0"/>
                  </a:rPr>
                  <a:t>=180</a:t>
                </a:r>
                <a:r>
                  <a:rPr lang="en-US" sz="1875" b="1" baseline="30000" dirty="0">
                    <a:latin typeface="Arial Black" panose="020B0A04020102020204" pitchFamily="34" charset="0"/>
                  </a:rPr>
                  <a:t>0</a:t>
                </a:r>
              </a:p>
              <a:p>
                <a:endParaRPr lang="en-US" sz="1875" b="1" dirty="0">
                  <a:latin typeface="Arial Black" panose="020B0A04020102020204" pitchFamily="34" charset="0"/>
                </a:endParaRPr>
              </a:p>
              <a:p>
                <a:r>
                  <a:rPr lang="en-US" sz="1875" b="1" dirty="0">
                    <a:latin typeface="Arial Black" panose="020B0A04020102020204" pitchFamily="34" charset="0"/>
                  </a:rPr>
                  <a:t>2a + 2b= 180 -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1875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875" b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𝐀</m:t>
                        </m:r>
                      </m:e>
                    </m:acc>
                  </m:oMath>
                </a14:m>
                <a:r>
                  <a:rPr lang="en-US" sz="1875" b="1" dirty="0"/>
                  <a:t> </a:t>
                </a:r>
                <a:endParaRPr lang="en-US" sz="1875" b="1" baseline="30000" dirty="0">
                  <a:latin typeface="Arial Black" panose="020B0A04020102020204" pitchFamily="34" charset="0"/>
                </a:endParaRPr>
              </a:p>
              <a:p>
                <a:endParaRPr lang="en-US" sz="1875" b="1" dirty="0">
                  <a:latin typeface="Arial Black" panose="020B0A04020102020204" pitchFamily="34" charset="0"/>
                </a:endParaRPr>
              </a:p>
              <a:p>
                <a:r>
                  <a:rPr lang="en-US" sz="1875" b="1" dirty="0">
                    <a:latin typeface="Arial Black" panose="020B0A04020102020204" pitchFamily="34" charset="0"/>
                  </a:rPr>
                  <a:t>a + b= 90 -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1875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875" b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𝐀</m:t>
                        </m:r>
                      </m:e>
                    </m:acc>
                  </m:oMath>
                </a14:m>
                <a:r>
                  <a:rPr lang="en-US" sz="1875" b="1" dirty="0">
                    <a:latin typeface="Arial Black" panose="020B0A04020102020204" pitchFamily="34" charset="0"/>
                  </a:rPr>
                  <a:t>/2</a:t>
                </a:r>
              </a:p>
              <a:p>
                <a:endParaRPr lang="en-US" sz="1875" b="1" dirty="0">
                  <a:latin typeface="Arial Black" panose="020B0A04020102020204" pitchFamily="34" charset="0"/>
                </a:endParaRPr>
              </a:p>
              <a:p>
                <a:endParaRPr lang="en-US" sz="1875" b="1" dirty="0">
                  <a:latin typeface="Arial Black" panose="020B0A04020102020204" pitchFamily="34" charset="0"/>
                </a:endParaRPr>
              </a:p>
              <a:p>
                <a:r>
                  <a:rPr lang="en-US" sz="1875" b="1" dirty="0">
                    <a:latin typeface="Arial Black" panose="020B0A04020102020204" pitchFamily="34" charset="0"/>
                  </a:rPr>
                  <a:t>a + b + x = 180</a:t>
                </a:r>
                <a:r>
                  <a:rPr lang="en-US" sz="1875" b="1" baseline="30000" dirty="0">
                    <a:latin typeface="Arial Black" panose="020B0A04020102020204" pitchFamily="34" charset="0"/>
                  </a:rPr>
                  <a:t>0</a:t>
                </a:r>
                <a:endParaRPr lang="en-US" sz="1875" b="1" dirty="0">
                  <a:latin typeface="Arial Black" panose="020B0A04020102020204" pitchFamily="34" charset="0"/>
                </a:endParaRPr>
              </a:p>
              <a:p>
                <a:endParaRPr lang="en-US" sz="1875" b="1" dirty="0">
                  <a:latin typeface="Arial Black" panose="020B0A04020102020204" pitchFamily="34" charset="0"/>
                </a:endParaRPr>
              </a:p>
              <a:p>
                <a:r>
                  <a:rPr lang="en-US" sz="1875" b="1" dirty="0">
                    <a:latin typeface="Arial Black" panose="020B0A04020102020204" pitchFamily="34" charset="0"/>
                  </a:rPr>
                  <a:t>90 -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1875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875" b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𝐀</m:t>
                        </m:r>
                      </m:e>
                    </m:acc>
                  </m:oMath>
                </a14:m>
                <a:r>
                  <a:rPr lang="en-US" sz="1875" b="1" dirty="0">
                    <a:latin typeface="Arial Black" panose="020B0A04020102020204" pitchFamily="34" charset="0"/>
                  </a:rPr>
                  <a:t>/2 + x = 180</a:t>
                </a:r>
              </a:p>
              <a:p>
                <a:endParaRPr lang="en-US" sz="1875" b="1" dirty="0">
                  <a:latin typeface="Arial Black" panose="020B0A04020102020204" pitchFamily="34" charset="0"/>
                </a:endParaRPr>
              </a:p>
              <a:p>
                <a:r>
                  <a:rPr lang="en-US" sz="1875" b="1" dirty="0">
                    <a:solidFill>
                      <a:srgbClr val="C00000"/>
                    </a:solidFill>
                    <a:latin typeface="Arial Black" panose="020B0A04020102020204" pitchFamily="34" charset="0"/>
                  </a:rPr>
                  <a:t>X =</a:t>
                </a:r>
                <a:r>
                  <a:rPr lang="en-US" sz="1875" b="1" dirty="0">
                    <a:latin typeface="Arial Black" panose="020B0A04020102020204" pitchFamily="34" charset="0"/>
                  </a:rPr>
                  <a:t> </a:t>
                </a:r>
                <a:r>
                  <a:rPr lang="en-US" sz="1875" b="1" dirty="0">
                    <a:solidFill>
                      <a:srgbClr val="C00000"/>
                    </a:solidFill>
                    <a:latin typeface="Arial Black" panose="020B0A04020102020204" pitchFamily="34" charset="0"/>
                  </a:rPr>
                  <a:t>90 +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1875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875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𝐀</m:t>
                        </m:r>
                      </m:e>
                    </m:acc>
                  </m:oMath>
                </a14:m>
                <a:r>
                  <a:rPr lang="en-US" sz="1875" b="1" dirty="0">
                    <a:solidFill>
                      <a:srgbClr val="C00000"/>
                    </a:solidFill>
                    <a:latin typeface="Arial Black" panose="020B0A04020102020204" pitchFamily="34" charset="0"/>
                  </a:rPr>
                  <a:t>/2</a:t>
                </a:r>
              </a:p>
            </p:txBody>
          </p:sp>
        </mc:Choice>
        <mc:Fallback xmlns="">
          <p:sp>
            <p:nvSpPr>
              <p:cNvPr id="33" name="Metin kutusu 32">
                <a:extLst>
                  <a:ext uri="{FF2B5EF4-FFF2-40B4-BE49-F238E27FC236}">
                    <a16:creationId xmlns:a16="http://schemas.microsoft.com/office/drawing/2014/main" id="{621ABE52-3C67-315E-DA49-668572953B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4472" y="1430036"/>
                <a:ext cx="2428870" cy="3597780"/>
              </a:xfrm>
              <a:prstGeom prst="rect">
                <a:avLst/>
              </a:prstGeom>
              <a:blipFill>
                <a:blip r:embed="rId4"/>
                <a:stretch>
                  <a:fillRect l="-2261" t="-678" r="-7538" b="-186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İkizkenar Üçgen 2">
            <a:extLst>
              <a:ext uri="{FF2B5EF4-FFF2-40B4-BE49-F238E27FC236}">
                <a16:creationId xmlns:a16="http://schemas.microsoft.com/office/drawing/2014/main" id="{2EF9EDAE-B6C2-710F-8E04-DA4A7C0DE2D9}"/>
              </a:ext>
            </a:extLst>
          </p:cNvPr>
          <p:cNvSpPr/>
          <p:nvPr/>
        </p:nvSpPr>
        <p:spPr>
          <a:xfrm>
            <a:off x="4799698" y="3429000"/>
            <a:ext cx="3773960" cy="993179"/>
          </a:xfrm>
          <a:prstGeom prst="triangle">
            <a:avLst>
              <a:gd name="adj" fmla="val 47594"/>
            </a:avLst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5FDA76CA-2053-E808-E050-105F960AFED7}"/>
              </a:ext>
            </a:extLst>
          </p:cNvPr>
          <p:cNvSpPr txBox="1"/>
          <p:nvPr/>
        </p:nvSpPr>
        <p:spPr>
          <a:xfrm>
            <a:off x="6500600" y="3034225"/>
            <a:ext cx="336952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</a:p>
        </p:txBody>
      </p:sp>
      <p:sp>
        <p:nvSpPr>
          <p:cNvPr id="7" name="Ay 6">
            <a:extLst>
              <a:ext uri="{FF2B5EF4-FFF2-40B4-BE49-F238E27FC236}">
                <a16:creationId xmlns:a16="http://schemas.microsoft.com/office/drawing/2014/main" id="{7F6F189E-B0F6-2F62-F358-1059DC405E29}"/>
              </a:ext>
            </a:extLst>
          </p:cNvPr>
          <p:cNvSpPr/>
          <p:nvPr/>
        </p:nvSpPr>
        <p:spPr>
          <a:xfrm rot="16502462">
            <a:off x="6553368" y="3441129"/>
            <a:ext cx="143926" cy="246622"/>
          </a:xfrm>
          <a:prstGeom prst="moon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C918E29A-C8FD-D546-725A-693302BAE4B6}"/>
              </a:ext>
            </a:extLst>
          </p:cNvPr>
          <p:cNvSpPr txBox="1"/>
          <p:nvPr/>
        </p:nvSpPr>
        <p:spPr>
          <a:xfrm>
            <a:off x="6508591" y="3629583"/>
            <a:ext cx="272832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>
                <a:solidFill>
                  <a:schemeClr val="accent2">
                    <a:lumMod val="50000"/>
                  </a:schemeClr>
                </a:solidFill>
              </a:rPr>
              <a:t>x</a:t>
            </a:r>
            <a:endParaRPr lang="en-US" sz="1500" b="1" baseline="300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7BAFA995-8251-35D6-2304-984F349CA590}"/>
              </a:ext>
            </a:extLst>
          </p:cNvPr>
          <p:cNvSpPr txBox="1"/>
          <p:nvPr/>
        </p:nvSpPr>
        <p:spPr>
          <a:xfrm>
            <a:off x="582069" y="582069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2-ÜÇGENİN DİĞER ÖZELLİKLERİ</a:t>
            </a:r>
            <a:endParaRPr dirty="0"/>
          </a:p>
        </p:txBody>
      </p:sp>
      <p:pic>
        <p:nvPicPr>
          <p:cNvPr id="4" name="8_33">
            <a:hlinkClick r:id="" action="ppaction://media"/>
            <a:extLst>
              <a:ext uri="{FF2B5EF4-FFF2-40B4-BE49-F238E27FC236}">
                <a16:creationId xmlns:a16="http://schemas.microsoft.com/office/drawing/2014/main" id="{E6187A01-FB21-D6BC-685B-ECCEE2E840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73658" y="627593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156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81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0277B4-6497-6084-F9F7-C0138F0017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14941E05-73B3-34EE-261F-B2A411409E5B}"/>
              </a:ext>
            </a:extLst>
          </p:cNvPr>
          <p:cNvSpPr txBox="1"/>
          <p:nvPr/>
        </p:nvSpPr>
        <p:spPr>
          <a:xfrm>
            <a:off x="429096" y="547146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3-ÜÇGENİN DİĞER ÖZELLİKLERİ</a:t>
            </a:r>
            <a:endParaRPr dirty="0"/>
          </a:p>
        </p:txBody>
      </p:sp>
      <p:pic>
        <p:nvPicPr>
          <p:cNvPr id="11" name="Resim 10">
            <a:extLst>
              <a:ext uri="{FF2B5EF4-FFF2-40B4-BE49-F238E27FC236}">
                <a16:creationId xmlns:a16="http://schemas.microsoft.com/office/drawing/2014/main" id="{5145ECCC-6D4D-C93E-B15C-067C5B4F29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096" y="1318219"/>
            <a:ext cx="8118556" cy="5412370"/>
          </a:xfrm>
          <a:prstGeom prst="rect">
            <a:avLst/>
          </a:prstGeom>
        </p:spPr>
      </p:pic>
      <p:pic>
        <p:nvPicPr>
          <p:cNvPr id="2" name="8_35">
            <a:hlinkClick r:id="" action="ppaction://media"/>
            <a:extLst>
              <a:ext uri="{FF2B5EF4-FFF2-40B4-BE49-F238E27FC236}">
                <a16:creationId xmlns:a16="http://schemas.microsoft.com/office/drawing/2014/main" id="{89EDF0ED-00C6-DBD5-9C52-841ECA2E14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71222" y="624322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086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811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etin kutusu 11">
            <a:extLst>
              <a:ext uri="{FF2B5EF4-FFF2-40B4-BE49-F238E27FC236}">
                <a16:creationId xmlns:a16="http://schemas.microsoft.com/office/drawing/2014/main" id="{C8EC7D70-5D48-7811-F011-31EBAE668075}"/>
              </a:ext>
            </a:extLst>
          </p:cNvPr>
          <p:cNvSpPr txBox="1"/>
          <p:nvPr/>
        </p:nvSpPr>
        <p:spPr>
          <a:xfrm>
            <a:off x="5756843" y="1817290"/>
            <a:ext cx="330540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</a:p>
        </p:txBody>
      </p:sp>
      <p:sp>
        <p:nvSpPr>
          <p:cNvPr id="13" name="Metin kutusu 12">
            <a:extLst>
              <a:ext uri="{FF2B5EF4-FFF2-40B4-BE49-F238E27FC236}">
                <a16:creationId xmlns:a16="http://schemas.microsoft.com/office/drawing/2014/main" id="{92D0D006-B90B-4006-217C-1AF0AE2CE690}"/>
              </a:ext>
            </a:extLst>
          </p:cNvPr>
          <p:cNvSpPr txBox="1"/>
          <p:nvPr/>
        </p:nvSpPr>
        <p:spPr>
          <a:xfrm>
            <a:off x="3677898" y="4291963"/>
            <a:ext cx="319318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</a:p>
        </p:txBody>
      </p:sp>
      <p:sp>
        <p:nvSpPr>
          <p:cNvPr id="15" name="Metin kutusu 14">
            <a:extLst>
              <a:ext uri="{FF2B5EF4-FFF2-40B4-BE49-F238E27FC236}">
                <a16:creationId xmlns:a16="http://schemas.microsoft.com/office/drawing/2014/main" id="{AFB14A0D-A00A-C395-04AE-1DA1D3BF7666}"/>
              </a:ext>
            </a:extLst>
          </p:cNvPr>
          <p:cNvSpPr txBox="1"/>
          <p:nvPr/>
        </p:nvSpPr>
        <p:spPr>
          <a:xfrm>
            <a:off x="7785874" y="4158618"/>
            <a:ext cx="26684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</a:p>
        </p:txBody>
      </p:sp>
      <p:sp>
        <p:nvSpPr>
          <p:cNvPr id="2" name="İkizkenar Üçgen 1">
            <a:extLst>
              <a:ext uri="{FF2B5EF4-FFF2-40B4-BE49-F238E27FC236}">
                <a16:creationId xmlns:a16="http://schemas.microsoft.com/office/drawing/2014/main" id="{CC0B9C0E-AF5F-809D-A9FD-A736AA0BC5B1}"/>
              </a:ext>
            </a:extLst>
          </p:cNvPr>
          <p:cNvSpPr/>
          <p:nvPr/>
        </p:nvSpPr>
        <p:spPr>
          <a:xfrm>
            <a:off x="3998543" y="2240716"/>
            <a:ext cx="3800573" cy="2254130"/>
          </a:xfrm>
          <a:prstGeom prst="triangl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0" name="Ay 19">
            <a:extLst>
              <a:ext uri="{FF2B5EF4-FFF2-40B4-BE49-F238E27FC236}">
                <a16:creationId xmlns:a16="http://schemas.microsoft.com/office/drawing/2014/main" id="{D4A4039B-1D81-6B7C-FC8E-6FFCD907A1CF}"/>
              </a:ext>
            </a:extLst>
          </p:cNvPr>
          <p:cNvSpPr/>
          <p:nvPr/>
        </p:nvSpPr>
        <p:spPr>
          <a:xfrm rot="15807013">
            <a:off x="4002339" y="4524903"/>
            <a:ext cx="137069" cy="234025"/>
          </a:xfrm>
          <a:prstGeom prst="moon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1" name="Ay 20">
            <a:extLst>
              <a:ext uri="{FF2B5EF4-FFF2-40B4-BE49-F238E27FC236}">
                <a16:creationId xmlns:a16="http://schemas.microsoft.com/office/drawing/2014/main" id="{7603978C-3DE5-9BA0-BDEB-3376A14459AC}"/>
              </a:ext>
            </a:extLst>
          </p:cNvPr>
          <p:cNvSpPr/>
          <p:nvPr/>
        </p:nvSpPr>
        <p:spPr>
          <a:xfrm rot="20480306">
            <a:off x="7259295" y="4504044"/>
            <a:ext cx="141839" cy="246622"/>
          </a:xfrm>
          <a:prstGeom prst="mo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9" name="Metin kutusu 18">
            <a:extLst>
              <a:ext uri="{FF2B5EF4-FFF2-40B4-BE49-F238E27FC236}">
                <a16:creationId xmlns:a16="http://schemas.microsoft.com/office/drawing/2014/main" id="{FE007994-3418-4F62-167C-E569003014E7}"/>
              </a:ext>
            </a:extLst>
          </p:cNvPr>
          <p:cNvSpPr txBox="1"/>
          <p:nvPr/>
        </p:nvSpPr>
        <p:spPr>
          <a:xfrm>
            <a:off x="7654184" y="4693263"/>
            <a:ext cx="27924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>
                <a:solidFill>
                  <a:srgbClr val="0070C0"/>
                </a:solidFill>
              </a:rPr>
              <a:t>a</a:t>
            </a:r>
            <a:endParaRPr lang="en-US" sz="1500" b="1" baseline="30000" dirty="0">
              <a:solidFill>
                <a:srgbClr val="0070C0"/>
              </a:solidFill>
            </a:endParaRPr>
          </a:p>
        </p:txBody>
      </p:sp>
      <p:sp>
        <p:nvSpPr>
          <p:cNvPr id="29" name="Metin kutusu 28">
            <a:extLst>
              <a:ext uri="{FF2B5EF4-FFF2-40B4-BE49-F238E27FC236}">
                <a16:creationId xmlns:a16="http://schemas.microsoft.com/office/drawing/2014/main" id="{0BF76C40-D453-298B-9CA1-B3D399FCC8E8}"/>
              </a:ext>
            </a:extLst>
          </p:cNvPr>
          <p:cNvSpPr txBox="1"/>
          <p:nvPr/>
        </p:nvSpPr>
        <p:spPr>
          <a:xfrm>
            <a:off x="7082156" y="4535775"/>
            <a:ext cx="27924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>
                <a:solidFill>
                  <a:srgbClr val="0070C0"/>
                </a:solidFill>
              </a:rPr>
              <a:t>a</a:t>
            </a:r>
            <a:endParaRPr lang="en-US" sz="1500" b="1" baseline="30000" dirty="0">
              <a:solidFill>
                <a:srgbClr val="0070C0"/>
              </a:solidFill>
            </a:endParaRPr>
          </a:p>
        </p:txBody>
      </p:sp>
      <p:sp>
        <p:nvSpPr>
          <p:cNvPr id="31" name="Metin kutusu 30">
            <a:extLst>
              <a:ext uri="{FF2B5EF4-FFF2-40B4-BE49-F238E27FC236}">
                <a16:creationId xmlns:a16="http://schemas.microsoft.com/office/drawing/2014/main" id="{1B49C323-27B0-520A-719B-E13D2E2735C8}"/>
              </a:ext>
            </a:extLst>
          </p:cNvPr>
          <p:cNvSpPr txBox="1"/>
          <p:nvPr/>
        </p:nvSpPr>
        <p:spPr>
          <a:xfrm>
            <a:off x="4565006" y="4511006"/>
            <a:ext cx="28725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>
                <a:solidFill>
                  <a:schemeClr val="accent6">
                    <a:lumMod val="75000"/>
                  </a:schemeClr>
                </a:solidFill>
              </a:rPr>
              <a:t>b</a:t>
            </a:r>
            <a:endParaRPr lang="en-US" sz="1500" b="1" baseline="300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2" name="Metin kutusu 31">
            <a:extLst>
              <a:ext uri="{FF2B5EF4-FFF2-40B4-BE49-F238E27FC236}">
                <a16:creationId xmlns:a16="http://schemas.microsoft.com/office/drawing/2014/main" id="{F23998C9-FC8A-3FCC-B841-164AFDB21853}"/>
              </a:ext>
            </a:extLst>
          </p:cNvPr>
          <p:cNvSpPr txBox="1"/>
          <p:nvPr/>
        </p:nvSpPr>
        <p:spPr>
          <a:xfrm>
            <a:off x="3961870" y="4713888"/>
            <a:ext cx="28725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>
                <a:solidFill>
                  <a:schemeClr val="accent6">
                    <a:lumMod val="75000"/>
                  </a:schemeClr>
                </a:solidFill>
              </a:rPr>
              <a:t>b</a:t>
            </a:r>
            <a:endParaRPr lang="en-US" sz="1500" b="1" baseline="30000" dirty="0">
              <a:solidFill>
                <a:schemeClr val="accent6">
                  <a:lumMod val="7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Metin kutusu 32">
                <a:extLst>
                  <a:ext uri="{FF2B5EF4-FFF2-40B4-BE49-F238E27FC236}">
                    <a16:creationId xmlns:a16="http://schemas.microsoft.com/office/drawing/2014/main" id="{621ABE52-3C67-315E-DA49-668572953BAE}"/>
                  </a:ext>
                </a:extLst>
              </p:cNvPr>
              <p:cNvSpPr txBox="1"/>
              <p:nvPr/>
            </p:nvSpPr>
            <p:spPr>
              <a:xfrm>
                <a:off x="391682" y="1405810"/>
                <a:ext cx="3412606" cy="41748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875" b="1" dirty="0" err="1">
                    <a:solidFill>
                      <a:srgbClr val="C00000"/>
                    </a:solidFill>
                    <a:latin typeface="Arial Black" panose="020B0A04020102020204" pitchFamily="34" charset="0"/>
                  </a:rPr>
                  <a:t>DışAçılarToplamı</a:t>
                </a:r>
                <a:r>
                  <a:rPr lang="en-US" sz="1875" b="1" dirty="0">
                    <a:solidFill>
                      <a:srgbClr val="C00000"/>
                    </a:solidFill>
                    <a:latin typeface="Arial Black" panose="020B0A04020102020204" pitchFamily="34" charset="0"/>
                  </a:rPr>
                  <a:t>= 360</a:t>
                </a:r>
                <a:r>
                  <a:rPr lang="en-US" sz="1875" b="1" baseline="30000" dirty="0">
                    <a:solidFill>
                      <a:srgbClr val="C00000"/>
                    </a:solidFill>
                    <a:latin typeface="Arial Black" panose="020B0A04020102020204" pitchFamily="34" charset="0"/>
                  </a:rPr>
                  <a:t>0</a:t>
                </a:r>
              </a:p>
              <a:p>
                <a:endParaRPr lang="en-US" sz="1875" b="1" dirty="0">
                  <a:latin typeface="Arial Black" panose="020B0A04020102020204" pitchFamily="34" charset="0"/>
                </a:endParaRPr>
              </a:p>
              <a:p>
                <a:r>
                  <a:rPr lang="en-US" sz="1875" b="1" dirty="0">
                    <a:latin typeface="Arial Black" panose="020B0A04020102020204" pitchFamily="34" charset="0"/>
                  </a:rPr>
                  <a:t>2a + 2b + 180 -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1875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875" b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𝐀</m:t>
                        </m:r>
                      </m:e>
                    </m:acc>
                  </m:oMath>
                </a14:m>
                <a:r>
                  <a:rPr lang="en-US" sz="1875" b="1" dirty="0"/>
                  <a:t> </a:t>
                </a:r>
                <a:r>
                  <a:rPr lang="en-US" sz="1875" b="1" dirty="0">
                    <a:latin typeface="Arial Black" panose="020B0A04020102020204" pitchFamily="34" charset="0"/>
                  </a:rPr>
                  <a:t>=360</a:t>
                </a:r>
                <a:r>
                  <a:rPr lang="en-US" sz="1875" b="1" baseline="30000" dirty="0">
                    <a:latin typeface="Arial Black" panose="020B0A04020102020204" pitchFamily="34" charset="0"/>
                  </a:rPr>
                  <a:t>0</a:t>
                </a:r>
              </a:p>
              <a:p>
                <a:endParaRPr lang="en-US" sz="1875" b="1" dirty="0">
                  <a:latin typeface="Arial Black" panose="020B0A04020102020204" pitchFamily="34" charset="0"/>
                </a:endParaRPr>
              </a:p>
              <a:p>
                <a:r>
                  <a:rPr lang="en-US" sz="1875" b="1" dirty="0">
                    <a:latin typeface="Arial Black" panose="020B0A04020102020204" pitchFamily="34" charset="0"/>
                  </a:rPr>
                  <a:t>2a + 2b = 180 +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1875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875" b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𝐀</m:t>
                        </m:r>
                      </m:e>
                    </m:acc>
                  </m:oMath>
                </a14:m>
                <a:endParaRPr lang="en-US" sz="1875" b="1" baseline="30000" dirty="0">
                  <a:latin typeface="Arial Black" panose="020B0A04020102020204" pitchFamily="34" charset="0"/>
                </a:endParaRPr>
              </a:p>
              <a:p>
                <a:endParaRPr lang="en-US" sz="1875" b="1" dirty="0">
                  <a:latin typeface="Arial Black" panose="020B0A04020102020204" pitchFamily="34" charset="0"/>
                </a:endParaRPr>
              </a:p>
              <a:p>
                <a:r>
                  <a:rPr lang="en-US" sz="1875" b="1" dirty="0">
                    <a:latin typeface="Arial Black" panose="020B0A04020102020204" pitchFamily="34" charset="0"/>
                  </a:rPr>
                  <a:t>a + b= 90 +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1875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875" b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𝐀</m:t>
                        </m:r>
                      </m:e>
                    </m:acc>
                  </m:oMath>
                </a14:m>
                <a:r>
                  <a:rPr lang="en-US" sz="1875" b="1" dirty="0">
                    <a:latin typeface="Arial Black" panose="020B0A04020102020204" pitchFamily="34" charset="0"/>
                  </a:rPr>
                  <a:t>/2</a:t>
                </a:r>
              </a:p>
              <a:p>
                <a:endParaRPr lang="en-US" sz="1875" b="1" dirty="0">
                  <a:latin typeface="Arial Black" panose="020B0A04020102020204" pitchFamily="34" charset="0"/>
                </a:endParaRPr>
              </a:p>
              <a:p>
                <a:endParaRPr lang="en-US" sz="1875" b="1" dirty="0">
                  <a:latin typeface="Arial Black" panose="020B0A04020102020204" pitchFamily="34" charset="0"/>
                </a:endParaRPr>
              </a:p>
              <a:p>
                <a:r>
                  <a:rPr lang="en-US" sz="1875" b="1" dirty="0">
                    <a:latin typeface="Arial Black" panose="020B0A04020102020204" pitchFamily="34" charset="0"/>
                  </a:rPr>
                  <a:t>a + b + x = 180</a:t>
                </a:r>
                <a:r>
                  <a:rPr lang="en-US" sz="1875" b="1" baseline="30000" dirty="0">
                    <a:latin typeface="Arial Black" panose="020B0A04020102020204" pitchFamily="34" charset="0"/>
                  </a:rPr>
                  <a:t>0</a:t>
                </a:r>
                <a:endParaRPr lang="en-US" sz="1875" b="1" dirty="0">
                  <a:latin typeface="Arial Black" panose="020B0A04020102020204" pitchFamily="34" charset="0"/>
                </a:endParaRPr>
              </a:p>
              <a:p>
                <a:endParaRPr lang="en-US" sz="1875" b="1" dirty="0">
                  <a:latin typeface="Arial Black" panose="020B0A04020102020204" pitchFamily="34" charset="0"/>
                </a:endParaRPr>
              </a:p>
              <a:p>
                <a:r>
                  <a:rPr lang="en-US" sz="1875" b="1" dirty="0">
                    <a:latin typeface="Arial Black" panose="020B0A04020102020204" pitchFamily="34" charset="0"/>
                  </a:rPr>
                  <a:t>90 +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1875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875" b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𝐀</m:t>
                        </m:r>
                      </m:e>
                    </m:acc>
                  </m:oMath>
                </a14:m>
                <a:r>
                  <a:rPr lang="en-US" sz="1875" b="1" dirty="0">
                    <a:latin typeface="Arial Black" panose="020B0A04020102020204" pitchFamily="34" charset="0"/>
                  </a:rPr>
                  <a:t>/2 + x = 180</a:t>
                </a:r>
              </a:p>
              <a:p>
                <a:endParaRPr lang="en-US" sz="1875" b="1" dirty="0">
                  <a:latin typeface="Arial Black" panose="020B0A04020102020204" pitchFamily="34" charset="0"/>
                </a:endParaRPr>
              </a:p>
              <a:p>
                <a:r>
                  <a:rPr lang="en-US" sz="1875" b="1" dirty="0">
                    <a:solidFill>
                      <a:srgbClr val="C00000"/>
                    </a:solidFill>
                    <a:latin typeface="Arial Black" panose="020B0A04020102020204" pitchFamily="34" charset="0"/>
                  </a:rPr>
                  <a:t>X =</a:t>
                </a:r>
                <a:r>
                  <a:rPr lang="en-US" sz="1875" b="1" dirty="0">
                    <a:latin typeface="Arial Black" panose="020B0A04020102020204" pitchFamily="34" charset="0"/>
                  </a:rPr>
                  <a:t> </a:t>
                </a:r>
                <a:r>
                  <a:rPr lang="en-US" sz="1875" b="1" dirty="0">
                    <a:solidFill>
                      <a:srgbClr val="C00000"/>
                    </a:solidFill>
                    <a:latin typeface="Arial Black" panose="020B0A04020102020204" pitchFamily="34" charset="0"/>
                  </a:rPr>
                  <a:t>90 -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1875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875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𝐀</m:t>
                        </m:r>
                      </m:e>
                    </m:acc>
                  </m:oMath>
                </a14:m>
                <a:r>
                  <a:rPr lang="en-US" sz="1875" b="1" dirty="0">
                    <a:solidFill>
                      <a:srgbClr val="C00000"/>
                    </a:solidFill>
                    <a:latin typeface="Arial Black" panose="020B0A04020102020204" pitchFamily="34" charset="0"/>
                  </a:rPr>
                  <a:t>/2</a:t>
                </a:r>
              </a:p>
            </p:txBody>
          </p:sp>
        </mc:Choice>
        <mc:Fallback xmlns="">
          <p:sp>
            <p:nvSpPr>
              <p:cNvPr id="33" name="Metin kutusu 32">
                <a:extLst>
                  <a:ext uri="{FF2B5EF4-FFF2-40B4-BE49-F238E27FC236}">
                    <a16:creationId xmlns:a16="http://schemas.microsoft.com/office/drawing/2014/main" id="{621ABE52-3C67-315E-DA49-668572953B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682" y="1405810"/>
                <a:ext cx="3412606" cy="4174861"/>
              </a:xfrm>
              <a:prstGeom prst="rect">
                <a:avLst/>
              </a:prstGeom>
              <a:blipFill>
                <a:blip r:embed="rId4"/>
                <a:stretch>
                  <a:fillRect l="-1607" t="-731" b="-146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İkizkenar Üçgen 2">
            <a:extLst>
              <a:ext uri="{FF2B5EF4-FFF2-40B4-BE49-F238E27FC236}">
                <a16:creationId xmlns:a16="http://schemas.microsoft.com/office/drawing/2014/main" id="{2EF9EDAE-B6C2-710F-8E04-DA4A7C0DE2D9}"/>
              </a:ext>
            </a:extLst>
          </p:cNvPr>
          <p:cNvSpPr/>
          <p:nvPr/>
        </p:nvSpPr>
        <p:spPr>
          <a:xfrm rot="10800000">
            <a:off x="4006164" y="4499932"/>
            <a:ext cx="3773960" cy="993179"/>
          </a:xfrm>
          <a:prstGeom prst="triangle">
            <a:avLst>
              <a:gd name="adj" fmla="val 47594"/>
            </a:avLst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5FDA76CA-2053-E808-E050-105F960AFED7}"/>
              </a:ext>
            </a:extLst>
          </p:cNvPr>
          <p:cNvSpPr txBox="1"/>
          <p:nvPr/>
        </p:nvSpPr>
        <p:spPr>
          <a:xfrm>
            <a:off x="5844436" y="5510238"/>
            <a:ext cx="336952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</a:p>
        </p:txBody>
      </p:sp>
      <p:sp>
        <p:nvSpPr>
          <p:cNvPr id="7" name="Ay 6">
            <a:extLst>
              <a:ext uri="{FF2B5EF4-FFF2-40B4-BE49-F238E27FC236}">
                <a16:creationId xmlns:a16="http://schemas.microsoft.com/office/drawing/2014/main" id="{7F6F189E-B0F6-2F62-F358-1059DC405E29}"/>
              </a:ext>
            </a:extLst>
          </p:cNvPr>
          <p:cNvSpPr/>
          <p:nvPr/>
        </p:nvSpPr>
        <p:spPr>
          <a:xfrm rot="5753940">
            <a:off x="5902527" y="5205802"/>
            <a:ext cx="143926" cy="246622"/>
          </a:xfrm>
          <a:prstGeom prst="moon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C918E29A-C8FD-D546-725A-693302BAE4B6}"/>
              </a:ext>
            </a:extLst>
          </p:cNvPr>
          <p:cNvSpPr txBox="1"/>
          <p:nvPr/>
        </p:nvSpPr>
        <p:spPr>
          <a:xfrm rot="10800000">
            <a:off x="5809415" y="4991576"/>
            <a:ext cx="272832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>
                <a:solidFill>
                  <a:schemeClr val="accent2">
                    <a:lumMod val="50000"/>
                  </a:schemeClr>
                </a:solidFill>
              </a:rPr>
              <a:t>x</a:t>
            </a:r>
            <a:endParaRPr lang="en-US" sz="1500" b="1" baseline="30000" dirty="0">
              <a:solidFill>
                <a:schemeClr val="accent2">
                  <a:lumMod val="50000"/>
                </a:schemeClr>
              </a:solidFill>
            </a:endParaRPr>
          </a:p>
        </p:txBody>
      </p:sp>
      <p:cxnSp>
        <p:nvCxnSpPr>
          <p:cNvPr id="9" name="Düz Ok Bağlayıcısı 8">
            <a:extLst>
              <a:ext uri="{FF2B5EF4-FFF2-40B4-BE49-F238E27FC236}">
                <a16:creationId xmlns:a16="http://schemas.microsoft.com/office/drawing/2014/main" id="{D473F7C4-AD85-B344-65E3-222D85523D90}"/>
              </a:ext>
            </a:extLst>
          </p:cNvPr>
          <p:cNvCxnSpPr>
            <a:cxnSpLocks/>
          </p:cNvCxnSpPr>
          <p:nvPr/>
        </p:nvCxnSpPr>
        <p:spPr>
          <a:xfrm flipH="1">
            <a:off x="3425562" y="4511005"/>
            <a:ext cx="565110" cy="62106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Ay 9">
            <a:extLst>
              <a:ext uri="{FF2B5EF4-FFF2-40B4-BE49-F238E27FC236}">
                <a16:creationId xmlns:a16="http://schemas.microsoft.com/office/drawing/2014/main" id="{7DF005B0-53A5-BC6A-5625-26D17EF83A90}"/>
              </a:ext>
            </a:extLst>
          </p:cNvPr>
          <p:cNvSpPr/>
          <p:nvPr/>
        </p:nvSpPr>
        <p:spPr>
          <a:xfrm rot="12466921">
            <a:off x="4434582" y="4488051"/>
            <a:ext cx="141499" cy="249386"/>
          </a:xfrm>
          <a:prstGeom prst="moon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cxnSp>
        <p:nvCxnSpPr>
          <p:cNvPr id="14" name="Düz Ok Bağlayıcısı 13">
            <a:extLst>
              <a:ext uri="{FF2B5EF4-FFF2-40B4-BE49-F238E27FC236}">
                <a16:creationId xmlns:a16="http://schemas.microsoft.com/office/drawing/2014/main" id="{35A560BD-ECC2-8F30-2D5F-C31FF9A79169}"/>
              </a:ext>
            </a:extLst>
          </p:cNvPr>
          <p:cNvCxnSpPr>
            <a:cxnSpLocks/>
          </p:cNvCxnSpPr>
          <p:nvPr/>
        </p:nvCxnSpPr>
        <p:spPr>
          <a:xfrm>
            <a:off x="7779747" y="4469446"/>
            <a:ext cx="535597" cy="66262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Ay 17">
            <a:extLst>
              <a:ext uri="{FF2B5EF4-FFF2-40B4-BE49-F238E27FC236}">
                <a16:creationId xmlns:a16="http://schemas.microsoft.com/office/drawing/2014/main" id="{F03C1D99-1020-A468-A2CA-DE09B4398E70}"/>
              </a:ext>
            </a:extLst>
          </p:cNvPr>
          <p:cNvSpPr/>
          <p:nvPr/>
        </p:nvSpPr>
        <p:spPr>
          <a:xfrm rot="16200000">
            <a:off x="7693006" y="4548308"/>
            <a:ext cx="141839" cy="246622"/>
          </a:xfrm>
          <a:prstGeom prst="mo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cxnSp>
        <p:nvCxnSpPr>
          <p:cNvPr id="22" name="Düz Ok Bağlayıcısı 21">
            <a:extLst>
              <a:ext uri="{FF2B5EF4-FFF2-40B4-BE49-F238E27FC236}">
                <a16:creationId xmlns:a16="http://schemas.microsoft.com/office/drawing/2014/main" id="{14E1941E-D26C-6C3A-3D04-56CAED6B4297}"/>
              </a:ext>
            </a:extLst>
          </p:cNvPr>
          <p:cNvCxnSpPr>
            <a:cxnSpLocks/>
          </p:cNvCxnSpPr>
          <p:nvPr/>
        </p:nvCxnSpPr>
        <p:spPr>
          <a:xfrm flipV="1">
            <a:off x="5844436" y="1632311"/>
            <a:ext cx="594464" cy="67292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Ay 27">
            <a:extLst>
              <a:ext uri="{FF2B5EF4-FFF2-40B4-BE49-F238E27FC236}">
                <a16:creationId xmlns:a16="http://schemas.microsoft.com/office/drawing/2014/main" id="{5EDE063D-A04B-EACF-8A31-614FEA4076A3}"/>
              </a:ext>
            </a:extLst>
          </p:cNvPr>
          <p:cNvSpPr/>
          <p:nvPr/>
        </p:nvSpPr>
        <p:spPr>
          <a:xfrm rot="11205433">
            <a:off x="6039705" y="2113480"/>
            <a:ext cx="141499" cy="249386"/>
          </a:xfrm>
          <a:prstGeom prst="moon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Metin kutusu 29">
                <a:extLst>
                  <a:ext uri="{FF2B5EF4-FFF2-40B4-BE49-F238E27FC236}">
                    <a16:creationId xmlns:a16="http://schemas.microsoft.com/office/drawing/2014/main" id="{6D10BA45-7800-35BC-F1CC-85E1E2A2C6C2}"/>
                  </a:ext>
                </a:extLst>
              </p:cNvPr>
              <p:cNvSpPr txBox="1"/>
              <p:nvPr/>
            </p:nvSpPr>
            <p:spPr>
              <a:xfrm>
                <a:off x="6233680" y="2155193"/>
                <a:ext cx="891591" cy="33002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500" b="1" dirty="0">
                    <a:solidFill>
                      <a:schemeClr val="accent4">
                        <a:lumMod val="75000"/>
                      </a:schemeClr>
                    </a:solidFill>
                    <a:latin typeface="Arial Black" panose="020B0A04020102020204" pitchFamily="34" charset="0"/>
                  </a:rPr>
                  <a:t>180-</a:t>
                </a:r>
                <a:r>
                  <a:rPr lang="en-US" sz="1500" b="1" dirty="0">
                    <a:latin typeface="Arial Black" panose="020B0A04020102020204" pitchFamily="34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1500" b="1" i="1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500" b="1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𝐀</m:t>
                        </m:r>
                      </m:e>
                    </m:acc>
                  </m:oMath>
                </a14:m>
                <a:r>
                  <a:rPr lang="en-US" sz="1500" b="1" dirty="0">
                    <a:solidFill>
                      <a:schemeClr val="accent4">
                        <a:lumMod val="75000"/>
                      </a:schemeClr>
                    </a:solidFill>
                    <a:latin typeface="Arial Black" panose="020B0A04020102020204" pitchFamily="34" charset="0"/>
                  </a:rPr>
                  <a:t> </a:t>
                </a:r>
                <a:endParaRPr lang="en-US" sz="1500" b="1" baseline="30000" dirty="0">
                  <a:solidFill>
                    <a:schemeClr val="accent6">
                      <a:lumMod val="75000"/>
                    </a:schemeClr>
                  </a:solidFill>
                  <a:latin typeface="Arial Black" panose="020B0A04020102020204" pitchFamily="34" charset="0"/>
                </a:endParaRPr>
              </a:p>
            </p:txBody>
          </p:sp>
        </mc:Choice>
        <mc:Fallback xmlns="">
          <p:sp>
            <p:nvSpPr>
              <p:cNvPr id="30" name="Metin kutusu 29">
                <a:extLst>
                  <a:ext uri="{FF2B5EF4-FFF2-40B4-BE49-F238E27FC236}">
                    <a16:creationId xmlns:a16="http://schemas.microsoft.com/office/drawing/2014/main" id="{6D10BA45-7800-35BC-F1CC-85E1E2A2C6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3680" y="2155193"/>
                <a:ext cx="891591" cy="330027"/>
              </a:xfrm>
              <a:prstGeom prst="rect">
                <a:avLst/>
              </a:prstGeom>
              <a:blipFill>
                <a:blip r:embed="rId5"/>
                <a:stretch>
                  <a:fillRect l="-2740" t="-1852" r="-25342" b="-2037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1">
            <a:extLst>
              <a:ext uri="{FF2B5EF4-FFF2-40B4-BE49-F238E27FC236}">
                <a16:creationId xmlns:a16="http://schemas.microsoft.com/office/drawing/2014/main" id="{5BF82F88-77EF-C317-97CB-7B676A1F03A1}"/>
              </a:ext>
            </a:extLst>
          </p:cNvPr>
          <p:cNvSpPr txBox="1"/>
          <p:nvPr/>
        </p:nvSpPr>
        <p:spPr>
          <a:xfrm>
            <a:off x="429096" y="547146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3-ÜÇGENİN DİĞER ÖZELLİKLERİ</a:t>
            </a:r>
            <a:endParaRPr dirty="0"/>
          </a:p>
        </p:txBody>
      </p:sp>
      <p:pic>
        <p:nvPicPr>
          <p:cNvPr id="4" name="8_36">
            <a:hlinkClick r:id="" action="ppaction://media"/>
            <a:extLst>
              <a:ext uri="{FF2B5EF4-FFF2-40B4-BE49-F238E27FC236}">
                <a16:creationId xmlns:a16="http://schemas.microsoft.com/office/drawing/2014/main" id="{957E51B4-DA94-8AF1-824A-D71BE0FF9B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92021" y="631085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797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40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5EA9CF-8CC0-00E8-CD52-DD8A051137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>
            <a:extLst>
              <a:ext uri="{FF2B5EF4-FFF2-40B4-BE49-F238E27FC236}">
                <a16:creationId xmlns:a16="http://schemas.microsoft.com/office/drawing/2014/main" id="{E6EB6B2A-AA25-D331-BEEF-7027645CEAF6}"/>
              </a:ext>
            </a:extLst>
          </p:cNvPr>
          <p:cNvSpPr txBox="1"/>
          <p:nvPr/>
        </p:nvSpPr>
        <p:spPr>
          <a:xfrm>
            <a:off x="462800" y="220115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4-ÜÇGENİN DİĞER ÖZELLİKLERİ</a:t>
            </a:r>
            <a:endParaRPr dirty="0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1B4720F4-C0C2-9B46-A705-FAABCACA07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0375" y="874456"/>
            <a:ext cx="6823883" cy="5864274"/>
          </a:xfrm>
          <a:prstGeom prst="rect">
            <a:avLst/>
          </a:prstGeom>
        </p:spPr>
      </p:pic>
      <p:pic>
        <p:nvPicPr>
          <p:cNvPr id="2" name="8_37">
            <a:hlinkClick r:id="" action="ppaction://media"/>
            <a:extLst>
              <a:ext uri="{FF2B5EF4-FFF2-40B4-BE49-F238E27FC236}">
                <a16:creationId xmlns:a16="http://schemas.microsoft.com/office/drawing/2014/main" id="{8CFAFD4C-9A85-3571-8449-692E568A925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41717" y="625136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862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735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etin kutusu 11">
            <a:extLst>
              <a:ext uri="{FF2B5EF4-FFF2-40B4-BE49-F238E27FC236}">
                <a16:creationId xmlns:a16="http://schemas.microsoft.com/office/drawing/2014/main" id="{C8EC7D70-5D48-7811-F011-31EBAE668075}"/>
              </a:ext>
            </a:extLst>
          </p:cNvPr>
          <p:cNvSpPr txBox="1"/>
          <p:nvPr/>
        </p:nvSpPr>
        <p:spPr>
          <a:xfrm>
            <a:off x="5756843" y="1817290"/>
            <a:ext cx="330540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</a:p>
        </p:txBody>
      </p:sp>
      <p:sp>
        <p:nvSpPr>
          <p:cNvPr id="13" name="Metin kutusu 12">
            <a:extLst>
              <a:ext uri="{FF2B5EF4-FFF2-40B4-BE49-F238E27FC236}">
                <a16:creationId xmlns:a16="http://schemas.microsoft.com/office/drawing/2014/main" id="{92D0D006-B90B-4006-217C-1AF0AE2CE690}"/>
              </a:ext>
            </a:extLst>
          </p:cNvPr>
          <p:cNvSpPr txBox="1"/>
          <p:nvPr/>
        </p:nvSpPr>
        <p:spPr>
          <a:xfrm>
            <a:off x="3677898" y="4291963"/>
            <a:ext cx="319318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</a:p>
        </p:txBody>
      </p:sp>
      <p:sp>
        <p:nvSpPr>
          <p:cNvPr id="15" name="Metin kutusu 14">
            <a:extLst>
              <a:ext uri="{FF2B5EF4-FFF2-40B4-BE49-F238E27FC236}">
                <a16:creationId xmlns:a16="http://schemas.microsoft.com/office/drawing/2014/main" id="{AFB14A0D-A00A-C395-04AE-1DA1D3BF7666}"/>
              </a:ext>
            </a:extLst>
          </p:cNvPr>
          <p:cNvSpPr txBox="1"/>
          <p:nvPr/>
        </p:nvSpPr>
        <p:spPr>
          <a:xfrm>
            <a:off x="7451408" y="4469447"/>
            <a:ext cx="26684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</a:p>
        </p:txBody>
      </p:sp>
      <p:sp>
        <p:nvSpPr>
          <p:cNvPr id="2" name="İkizkenar Üçgen 1">
            <a:extLst>
              <a:ext uri="{FF2B5EF4-FFF2-40B4-BE49-F238E27FC236}">
                <a16:creationId xmlns:a16="http://schemas.microsoft.com/office/drawing/2014/main" id="{CC0B9C0E-AF5F-809D-A9FD-A736AA0BC5B1}"/>
              </a:ext>
            </a:extLst>
          </p:cNvPr>
          <p:cNvSpPr/>
          <p:nvPr/>
        </p:nvSpPr>
        <p:spPr>
          <a:xfrm>
            <a:off x="3998543" y="2240716"/>
            <a:ext cx="3800573" cy="2254130"/>
          </a:xfrm>
          <a:prstGeom prst="triangl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0" name="Ay 19">
            <a:extLst>
              <a:ext uri="{FF2B5EF4-FFF2-40B4-BE49-F238E27FC236}">
                <a16:creationId xmlns:a16="http://schemas.microsoft.com/office/drawing/2014/main" id="{D4A4039B-1D81-6B7C-FC8E-6FFCD907A1CF}"/>
              </a:ext>
            </a:extLst>
          </p:cNvPr>
          <p:cNvSpPr/>
          <p:nvPr/>
        </p:nvSpPr>
        <p:spPr>
          <a:xfrm rot="10969788">
            <a:off x="4512427" y="4251165"/>
            <a:ext cx="137069" cy="234025"/>
          </a:xfrm>
          <a:prstGeom prst="moon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1" name="Ay 20">
            <a:extLst>
              <a:ext uri="{FF2B5EF4-FFF2-40B4-BE49-F238E27FC236}">
                <a16:creationId xmlns:a16="http://schemas.microsoft.com/office/drawing/2014/main" id="{7603978C-3DE5-9BA0-BDEB-3376A14459AC}"/>
              </a:ext>
            </a:extLst>
          </p:cNvPr>
          <p:cNvSpPr/>
          <p:nvPr/>
        </p:nvSpPr>
        <p:spPr>
          <a:xfrm rot="4805355">
            <a:off x="7693006" y="4079850"/>
            <a:ext cx="141839" cy="246622"/>
          </a:xfrm>
          <a:prstGeom prst="mo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9" name="Metin kutusu 18">
            <a:extLst>
              <a:ext uri="{FF2B5EF4-FFF2-40B4-BE49-F238E27FC236}">
                <a16:creationId xmlns:a16="http://schemas.microsoft.com/office/drawing/2014/main" id="{FE007994-3418-4F62-167C-E569003014E7}"/>
              </a:ext>
            </a:extLst>
          </p:cNvPr>
          <p:cNvSpPr txBox="1"/>
          <p:nvPr/>
        </p:nvSpPr>
        <p:spPr>
          <a:xfrm>
            <a:off x="8086244" y="4068095"/>
            <a:ext cx="28725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>
                <a:solidFill>
                  <a:srgbClr val="0070C0"/>
                </a:solidFill>
              </a:rPr>
              <a:t>b</a:t>
            </a:r>
            <a:endParaRPr lang="en-US" sz="1500" b="1" baseline="30000" dirty="0">
              <a:solidFill>
                <a:srgbClr val="0070C0"/>
              </a:solidFill>
            </a:endParaRPr>
          </a:p>
        </p:txBody>
      </p:sp>
      <p:sp>
        <p:nvSpPr>
          <p:cNvPr id="29" name="Metin kutusu 28">
            <a:extLst>
              <a:ext uri="{FF2B5EF4-FFF2-40B4-BE49-F238E27FC236}">
                <a16:creationId xmlns:a16="http://schemas.microsoft.com/office/drawing/2014/main" id="{0BF76C40-D453-298B-9CA1-B3D399FCC8E8}"/>
              </a:ext>
            </a:extLst>
          </p:cNvPr>
          <p:cNvSpPr txBox="1"/>
          <p:nvPr/>
        </p:nvSpPr>
        <p:spPr>
          <a:xfrm>
            <a:off x="7682377" y="3828892"/>
            <a:ext cx="28725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>
                <a:solidFill>
                  <a:srgbClr val="0070C0"/>
                </a:solidFill>
              </a:rPr>
              <a:t>b</a:t>
            </a:r>
            <a:endParaRPr lang="en-US" sz="1500" b="1" baseline="30000" dirty="0">
              <a:solidFill>
                <a:srgbClr val="0070C0"/>
              </a:solidFill>
            </a:endParaRPr>
          </a:p>
        </p:txBody>
      </p:sp>
      <p:sp>
        <p:nvSpPr>
          <p:cNvPr id="31" name="Metin kutusu 30">
            <a:extLst>
              <a:ext uri="{FF2B5EF4-FFF2-40B4-BE49-F238E27FC236}">
                <a16:creationId xmlns:a16="http://schemas.microsoft.com/office/drawing/2014/main" id="{1B49C323-27B0-520A-719B-E13D2E2735C8}"/>
              </a:ext>
            </a:extLst>
          </p:cNvPr>
          <p:cNvSpPr txBox="1"/>
          <p:nvPr/>
        </p:nvSpPr>
        <p:spPr>
          <a:xfrm>
            <a:off x="4501709" y="3901880"/>
            <a:ext cx="27924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>
                <a:solidFill>
                  <a:schemeClr val="accent6">
                    <a:lumMod val="75000"/>
                  </a:schemeClr>
                </a:solidFill>
              </a:rPr>
              <a:t>a</a:t>
            </a:r>
            <a:endParaRPr lang="en-US" sz="1500" b="1" baseline="300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2" name="Metin kutusu 31">
            <a:extLst>
              <a:ext uri="{FF2B5EF4-FFF2-40B4-BE49-F238E27FC236}">
                <a16:creationId xmlns:a16="http://schemas.microsoft.com/office/drawing/2014/main" id="{F23998C9-FC8A-3FCC-B841-164AFDB21853}"/>
              </a:ext>
            </a:extLst>
          </p:cNvPr>
          <p:cNvSpPr txBox="1"/>
          <p:nvPr/>
        </p:nvSpPr>
        <p:spPr>
          <a:xfrm>
            <a:off x="4703111" y="4188849"/>
            <a:ext cx="27924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>
                <a:solidFill>
                  <a:schemeClr val="accent6">
                    <a:lumMod val="75000"/>
                  </a:schemeClr>
                </a:solidFill>
              </a:rPr>
              <a:t>a</a:t>
            </a:r>
            <a:endParaRPr lang="en-US" sz="1500" b="1" baseline="30000" dirty="0">
              <a:solidFill>
                <a:schemeClr val="accent6">
                  <a:lumMod val="7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Metin kutusu 32">
                <a:extLst>
                  <a:ext uri="{FF2B5EF4-FFF2-40B4-BE49-F238E27FC236}">
                    <a16:creationId xmlns:a16="http://schemas.microsoft.com/office/drawing/2014/main" id="{621ABE52-3C67-315E-DA49-668572953BAE}"/>
                  </a:ext>
                </a:extLst>
              </p:cNvPr>
              <p:cNvSpPr txBox="1"/>
              <p:nvPr/>
            </p:nvSpPr>
            <p:spPr>
              <a:xfrm>
                <a:off x="378484" y="1587757"/>
                <a:ext cx="4080329" cy="38519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875" b="1" dirty="0">
                    <a:latin typeface="Arial Black" panose="020B0A04020102020204" pitchFamily="34" charset="0"/>
                  </a:rPr>
                  <a:t>a+x+180-2b+b=180</a:t>
                </a:r>
              </a:p>
              <a:p>
                <a:r>
                  <a:rPr lang="en-US" sz="1875" b="1" dirty="0">
                    <a:latin typeface="Arial Black" panose="020B0A04020102020204" pitchFamily="34" charset="0"/>
                  </a:rPr>
                  <a:t>2a+180-2b+A=180</a:t>
                </a:r>
              </a:p>
              <a:p>
                <a:endParaRPr lang="en-US" sz="1875" b="1" dirty="0">
                  <a:latin typeface="Arial Black" panose="020B0A04020102020204" pitchFamily="34" charset="0"/>
                </a:endParaRPr>
              </a:p>
              <a:p>
                <a:endParaRPr lang="en-US" sz="1875" b="1" dirty="0">
                  <a:latin typeface="Arial Black" panose="020B0A04020102020204" pitchFamily="34" charset="0"/>
                </a:endParaRPr>
              </a:p>
              <a:p>
                <a:r>
                  <a:rPr lang="en-US" sz="1875" b="1" dirty="0">
                    <a:latin typeface="Arial Black" panose="020B0A04020102020204" pitchFamily="34" charset="0"/>
                  </a:rPr>
                  <a:t>2(a+x+180-b)=2.180</a:t>
                </a:r>
              </a:p>
              <a:p>
                <a:endParaRPr lang="en-US" sz="1875" b="1" dirty="0">
                  <a:latin typeface="Arial Black" panose="020B0A04020102020204" pitchFamily="34" charset="0"/>
                </a:endParaRPr>
              </a:p>
              <a:p>
                <a:r>
                  <a:rPr lang="en-US" sz="1875" b="1" dirty="0">
                    <a:latin typeface="Arial Black" panose="020B0A04020102020204" pitchFamily="34" charset="0"/>
                  </a:rPr>
                  <a:t>	2a+2x+360-2b=360</a:t>
                </a:r>
              </a:p>
              <a:p>
                <a:r>
                  <a:rPr lang="en-US" sz="1875" b="1" dirty="0">
                    <a:latin typeface="Arial Black" panose="020B0A04020102020204" pitchFamily="34" charset="0"/>
                  </a:rPr>
                  <a:t>--	2a+180-2b+A=180</a:t>
                </a:r>
              </a:p>
              <a:p>
                <a:r>
                  <a:rPr lang="en-US" sz="1875" b="1" dirty="0">
                    <a:latin typeface="Arial Black" panose="020B0A04020102020204" pitchFamily="34" charset="0"/>
                  </a:rPr>
                  <a:t>-------------------------------------</a:t>
                </a:r>
              </a:p>
              <a:p>
                <a:r>
                  <a:rPr lang="en-US" sz="1875" b="1" dirty="0">
                    <a:latin typeface="Arial Black" panose="020B0A04020102020204" pitchFamily="34" charset="0"/>
                  </a:rPr>
                  <a:t>	2x+180-A=180</a:t>
                </a:r>
              </a:p>
              <a:p>
                <a:r>
                  <a:rPr lang="en-US" sz="1875" b="1" dirty="0">
                    <a:latin typeface="Arial Black" panose="020B0A04020102020204" pitchFamily="34" charset="0"/>
                  </a:rPr>
                  <a:t>	2x=A	</a:t>
                </a:r>
              </a:p>
              <a:p>
                <a:r>
                  <a:rPr lang="en-US" sz="1875" b="1" dirty="0">
                    <a:solidFill>
                      <a:srgbClr val="C00000"/>
                    </a:solidFill>
                    <a:latin typeface="Arial Black" panose="020B0A04020102020204" pitchFamily="34" charset="0"/>
                  </a:rPr>
                  <a:t>	</a:t>
                </a:r>
              </a:p>
              <a:p>
                <a:r>
                  <a:rPr lang="en-US" sz="1875" b="1" dirty="0">
                    <a:solidFill>
                      <a:srgbClr val="C00000"/>
                    </a:solidFill>
                    <a:latin typeface="Arial Black" panose="020B0A04020102020204" pitchFamily="34" charset="0"/>
                  </a:rPr>
                  <a:t>	x=</a:t>
                </a:r>
                <a:r>
                  <a:rPr lang="en-US" sz="1875" b="1" dirty="0">
                    <a:solidFill>
                      <a:srgbClr val="C0000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1875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875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𝐀</m:t>
                        </m:r>
                      </m:e>
                    </m:acc>
                    <m:r>
                      <a:rPr lang="en-US" sz="1875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1875" b="1" dirty="0">
                    <a:solidFill>
                      <a:srgbClr val="C00000"/>
                    </a:solidFill>
                    <a:latin typeface="Arial Black" panose="020B0A04020102020204" pitchFamily="34" charset="0"/>
                  </a:rPr>
                  <a:t>/2</a:t>
                </a:r>
                <a:r>
                  <a:rPr lang="en-US" sz="1875" b="1" dirty="0">
                    <a:latin typeface="Arial Black" panose="020B0A04020102020204" pitchFamily="34" charset="0"/>
                  </a:rPr>
                  <a:t> 		</a:t>
                </a:r>
              </a:p>
            </p:txBody>
          </p:sp>
        </mc:Choice>
        <mc:Fallback xmlns="">
          <p:sp>
            <p:nvSpPr>
              <p:cNvPr id="33" name="Metin kutusu 32">
                <a:extLst>
                  <a:ext uri="{FF2B5EF4-FFF2-40B4-BE49-F238E27FC236}">
                    <a16:creationId xmlns:a16="http://schemas.microsoft.com/office/drawing/2014/main" id="{621ABE52-3C67-315E-DA49-668572953B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484" y="1587757"/>
                <a:ext cx="4080329" cy="3851952"/>
              </a:xfrm>
              <a:prstGeom prst="rect">
                <a:avLst/>
              </a:prstGeom>
              <a:blipFill>
                <a:blip r:embed="rId4"/>
                <a:stretch>
                  <a:fillRect l="-1345" t="-633" b="-174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Metin kutusu 4">
            <a:extLst>
              <a:ext uri="{FF2B5EF4-FFF2-40B4-BE49-F238E27FC236}">
                <a16:creationId xmlns:a16="http://schemas.microsoft.com/office/drawing/2014/main" id="{5FDA76CA-2053-E808-E050-105F960AFED7}"/>
              </a:ext>
            </a:extLst>
          </p:cNvPr>
          <p:cNvSpPr txBox="1"/>
          <p:nvPr/>
        </p:nvSpPr>
        <p:spPr>
          <a:xfrm>
            <a:off x="8526780" y="2341672"/>
            <a:ext cx="336952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</a:p>
        </p:txBody>
      </p:sp>
      <p:sp>
        <p:nvSpPr>
          <p:cNvPr id="7" name="Ay 6">
            <a:extLst>
              <a:ext uri="{FF2B5EF4-FFF2-40B4-BE49-F238E27FC236}">
                <a16:creationId xmlns:a16="http://schemas.microsoft.com/office/drawing/2014/main" id="{7F6F189E-B0F6-2F62-F358-1059DC405E29}"/>
              </a:ext>
            </a:extLst>
          </p:cNvPr>
          <p:cNvSpPr/>
          <p:nvPr/>
        </p:nvSpPr>
        <p:spPr>
          <a:xfrm rot="18516470">
            <a:off x="8211619" y="2805503"/>
            <a:ext cx="143926" cy="246622"/>
          </a:xfrm>
          <a:prstGeom prst="moon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C918E29A-C8FD-D546-725A-693302BAE4B6}"/>
              </a:ext>
            </a:extLst>
          </p:cNvPr>
          <p:cNvSpPr txBox="1"/>
          <p:nvPr/>
        </p:nvSpPr>
        <p:spPr>
          <a:xfrm rot="10800000">
            <a:off x="8019019" y="2908491"/>
            <a:ext cx="272832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>
                <a:solidFill>
                  <a:schemeClr val="accent2">
                    <a:lumMod val="50000"/>
                  </a:schemeClr>
                </a:solidFill>
              </a:rPr>
              <a:t>x</a:t>
            </a:r>
            <a:endParaRPr lang="en-US" sz="1500" b="1" baseline="300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0" name="Ay 9">
            <a:extLst>
              <a:ext uri="{FF2B5EF4-FFF2-40B4-BE49-F238E27FC236}">
                <a16:creationId xmlns:a16="http://schemas.microsoft.com/office/drawing/2014/main" id="{7DF005B0-53A5-BC6A-5625-26D17EF83A90}"/>
              </a:ext>
            </a:extLst>
          </p:cNvPr>
          <p:cNvSpPr/>
          <p:nvPr/>
        </p:nvSpPr>
        <p:spPr>
          <a:xfrm rot="8635005">
            <a:off x="4370635" y="4025295"/>
            <a:ext cx="141499" cy="249386"/>
          </a:xfrm>
          <a:prstGeom prst="moon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8" name="Ay 17">
            <a:extLst>
              <a:ext uri="{FF2B5EF4-FFF2-40B4-BE49-F238E27FC236}">
                <a16:creationId xmlns:a16="http://schemas.microsoft.com/office/drawing/2014/main" id="{F03C1D99-1020-A468-A2CA-DE09B4398E70}"/>
              </a:ext>
            </a:extLst>
          </p:cNvPr>
          <p:cNvSpPr/>
          <p:nvPr/>
        </p:nvSpPr>
        <p:spPr>
          <a:xfrm rot="9638768">
            <a:off x="7943422" y="4222244"/>
            <a:ext cx="141839" cy="246622"/>
          </a:xfrm>
          <a:prstGeom prst="mo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cxnSp>
        <p:nvCxnSpPr>
          <p:cNvPr id="16" name="Düz Bağlayıcı 15">
            <a:extLst>
              <a:ext uri="{FF2B5EF4-FFF2-40B4-BE49-F238E27FC236}">
                <a16:creationId xmlns:a16="http://schemas.microsoft.com/office/drawing/2014/main" id="{CF659D76-20D2-9D1D-9065-36D77E178914}"/>
              </a:ext>
            </a:extLst>
          </p:cNvPr>
          <p:cNvCxnSpPr>
            <a:stCxn id="2" idx="2"/>
          </p:cNvCxnSpPr>
          <p:nvPr/>
        </p:nvCxnSpPr>
        <p:spPr>
          <a:xfrm flipV="1">
            <a:off x="3998544" y="2670811"/>
            <a:ext cx="4528237" cy="182403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Düz Bağlayıcı 16">
            <a:extLst>
              <a:ext uri="{FF2B5EF4-FFF2-40B4-BE49-F238E27FC236}">
                <a16:creationId xmlns:a16="http://schemas.microsoft.com/office/drawing/2014/main" id="{70B3D0B6-D9AF-B6B8-A308-6343A650684C}"/>
              </a:ext>
            </a:extLst>
          </p:cNvPr>
          <p:cNvCxnSpPr>
            <a:cxnSpLocks/>
            <a:endCxn id="2" idx="4"/>
          </p:cNvCxnSpPr>
          <p:nvPr/>
        </p:nvCxnSpPr>
        <p:spPr>
          <a:xfrm flipH="1">
            <a:off x="7799116" y="2670811"/>
            <a:ext cx="727664" cy="182403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Düz Bağlayıcı 33">
            <a:extLst>
              <a:ext uri="{FF2B5EF4-FFF2-40B4-BE49-F238E27FC236}">
                <a16:creationId xmlns:a16="http://schemas.microsoft.com/office/drawing/2014/main" id="{FBB3C1EF-B175-527E-4A06-E0DF1635FB4D}"/>
              </a:ext>
            </a:extLst>
          </p:cNvPr>
          <p:cNvCxnSpPr>
            <a:cxnSpLocks/>
          </p:cNvCxnSpPr>
          <p:nvPr/>
        </p:nvCxnSpPr>
        <p:spPr>
          <a:xfrm flipH="1">
            <a:off x="7768398" y="4477067"/>
            <a:ext cx="948059" cy="1598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Metin kutusu 38">
            <a:extLst>
              <a:ext uri="{FF2B5EF4-FFF2-40B4-BE49-F238E27FC236}">
                <a16:creationId xmlns:a16="http://schemas.microsoft.com/office/drawing/2014/main" id="{CE38663A-1427-8506-7587-409495CDF642}"/>
              </a:ext>
            </a:extLst>
          </p:cNvPr>
          <p:cNvSpPr txBox="1"/>
          <p:nvPr/>
        </p:nvSpPr>
        <p:spPr>
          <a:xfrm>
            <a:off x="6612691" y="4109958"/>
            <a:ext cx="88998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>
                <a:solidFill>
                  <a:schemeClr val="accent4">
                    <a:lumMod val="75000"/>
                  </a:schemeClr>
                </a:solidFill>
                <a:latin typeface="Arial Black" panose="020B0A04020102020204" pitchFamily="34" charset="0"/>
              </a:rPr>
              <a:t>180-2b</a:t>
            </a:r>
            <a:endParaRPr lang="en-US" sz="1500" b="1" baseline="30000" dirty="0">
              <a:solidFill>
                <a:schemeClr val="accent6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40" name="Ay 39">
            <a:extLst>
              <a:ext uri="{FF2B5EF4-FFF2-40B4-BE49-F238E27FC236}">
                <a16:creationId xmlns:a16="http://schemas.microsoft.com/office/drawing/2014/main" id="{848C54C8-4E75-206A-CA6A-A65559B18A03}"/>
              </a:ext>
            </a:extLst>
          </p:cNvPr>
          <p:cNvSpPr/>
          <p:nvPr/>
        </p:nvSpPr>
        <p:spPr>
          <a:xfrm rot="931910">
            <a:off x="7409411" y="4203241"/>
            <a:ext cx="141499" cy="249386"/>
          </a:xfrm>
          <a:prstGeom prst="moon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TextBox 1">
            <a:extLst>
              <a:ext uri="{FF2B5EF4-FFF2-40B4-BE49-F238E27FC236}">
                <a16:creationId xmlns:a16="http://schemas.microsoft.com/office/drawing/2014/main" id="{AB716A52-106D-648C-E98D-F1FA39782437}"/>
              </a:ext>
            </a:extLst>
          </p:cNvPr>
          <p:cNvSpPr txBox="1"/>
          <p:nvPr/>
        </p:nvSpPr>
        <p:spPr>
          <a:xfrm>
            <a:off x="582069" y="582069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4-ÜÇGENİN DİĞER ÖZELLİKLERİ</a:t>
            </a:r>
            <a:endParaRPr dirty="0"/>
          </a:p>
        </p:txBody>
      </p:sp>
      <p:pic>
        <p:nvPicPr>
          <p:cNvPr id="4" name="8_38">
            <a:hlinkClick r:id="" action="ppaction://media"/>
            <a:extLst>
              <a:ext uri="{FF2B5EF4-FFF2-40B4-BE49-F238E27FC236}">
                <a16:creationId xmlns:a16="http://schemas.microsoft.com/office/drawing/2014/main" id="{E4B52B82-7AE2-93BE-00A5-EDE392BDB8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51574" y="624757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660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27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DE0E8E-0621-961E-846E-4B56984C23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>
            <a:extLst>
              <a:ext uri="{FF2B5EF4-FFF2-40B4-BE49-F238E27FC236}">
                <a16:creationId xmlns:a16="http://schemas.microsoft.com/office/drawing/2014/main" id="{036ED716-04C6-BBF7-2FEA-C2B6F15EAA66}"/>
              </a:ext>
            </a:extLst>
          </p:cNvPr>
          <p:cNvSpPr txBox="1"/>
          <p:nvPr/>
        </p:nvSpPr>
        <p:spPr>
          <a:xfrm>
            <a:off x="582069" y="582069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5-ÜÇGENİN DİĞER ÖZELLİKLERİ</a:t>
            </a:r>
            <a:endParaRPr dirty="0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40DC17C9-2510-6BDC-1678-F29D6853ED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5835" y="1499027"/>
            <a:ext cx="7040066" cy="5130371"/>
          </a:xfrm>
          <a:prstGeom prst="rect">
            <a:avLst/>
          </a:prstGeom>
        </p:spPr>
      </p:pic>
      <p:pic>
        <p:nvPicPr>
          <p:cNvPr id="2" name="8_39">
            <a:hlinkClick r:id="" action="ppaction://media"/>
            <a:extLst>
              <a:ext uri="{FF2B5EF4-FFF2-40B4-BE49-F238E27FC236}">
                <a16:creationId xmlns:a16="http://schemas.microsoft.com/office/drawing/2014/main" id="{5A40B496-DF1A-03CD-4B0F-815214D265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88607" y="627593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691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112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>
            <a:extLst>
              <a:ext uri="{FF2B5EF4-FFF2-40B4-BE49-F238E27FC236}">
                <a16:creationId xmlns:a16="http://schemas.microsoft.com/office/drawing/2014/main" id="{DD3CA966-B692-DA8A-33B7-2724367A29D6}"/>
              </a:ext>
            </a:extLst>
          </p:cNvPr>
          <p:cNvSpPr txBox="1"/>
          <p:nvPr/>
        </p:nvSpPr>
        <p:spPr>
          <a:xfrm>
            <a:off x="478445" y="1832455"/>
            <a:ext cx="8383167" cy="2516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50" dirty="0" err="1">
                <a:latin typeface="Arial Black" panose="020B0A04020102020204" pitchFamily="34" charset="0"/>
                <a:cs typeface="Arial" panose="020B0604020202020204" pitchFamily="34" charset="0"/>
              </a:rPr>
              <a:t>Düzlemde</a:t>
            </a:r>
            <a:r>
              <a:rPr lang="en-US" sz="2250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2250" dirty="0" err="1">
                <a:latin typeface="Arial Black" panose="020B0A04020102020204" pitchFamily="34" charset="0"/>
                <a:cs typeface="Arial" panose="020B0604020202020204" pitchFamily="34" charset="0"/>
              </a:rPr>
              <a:t>doğrusal</a:t>
            </a:r>
            <a:r>
              <a:rPr lang="en-US" sz="2250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2250" dirty="0" err="1">
                <a:latin typeface="Arial Black" panose="020B0A04020102020204" pitchFamily="34" charset="0"/>
                <a:cs typeface="Arial" panose="020B0604020202020204" pitchFamily="34" charset="0"/>
              </a:rPr>
              <a:t>olmayan</a:t>
            </a:r>
            <a:r>
              <a:rPr lang="en-US" sz="2250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2250" dirty="0" err="1">
                <a:latin typeface="Arial Black" panose="020B0A04020102020204" pitchFamily="34" charset="0"/>
                <a:cs typeface="Arial" panose="020B0604020202020204" pitchFamily="34" charset="0"/>
              </a:rPr>
              <a:t>üç</a:t>
            </a:r>
            <a:r>
              <a:rPr lang="en-US" sz="2250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2250" dirty="0" err="1">
                <a:latin typeface="Arial Black" panose="020B0A04020102020204" pitchFamily="34" charset="0"/>
                <a:cs typeface="Arial" panose="020B0604020202020204" pitchFamily="34" charset="0"/>
              </a:rPr>
              <a:t>noktanın</a:t>
            </a:r>
            <a:r>
              <a:rPr lang="en-US" sz="2250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2250" dirty="0" err="1">
                <a:latin typeface="Arial Black" panose="020B0A04020102020204" pitchFamily="34" charset="0"/>
                <a:cs typeface="Arial" panose="020B0604020202020204" pitchFamily="34" charset="0"/>
              </a:rPr>
              <a:t>ikişer</a:t>
            </a:r>
            <a:r>
              <a:rPr lang="en-US" sz="2250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2250" dirty="0" err="1">
                <a:latin typeface="Arial Black" panose="020B0A04020102020204" pitchFamily="34" charset="0"/>
                <a:cs typeface="Arial" panose="020B0604020202020204" pitchFamily="34" charset="0"/>
              </a:rPr>
              <a:t>ikişer</a:t>
            </a:r>
            <a:r>
              <a:rPr lang="en-US" sz="2250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2250" dirty="0" err="1">
                <a:latin typeface="Arial Black" panose="020B0A04020102020204" pitchFamily="34" charset="0"/>
                <a:cs typeface="Arial" panose="020B0604020202020204" pitchFamily="34" charset="0"/>
              </a:rPr>
              <a:t>birleşmesiyle</a:t>
            </a:r>
            <a:r>
              <a:rPr lang="en-US" sz="2250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2250" dirty="0" err="1">
                <a:latin typeface="Arial Black" panose="020B0A04020102020204" pitchFamily="34" charset="0"/>
                <a:cs typeface="Arial" panose="020B0604020202020204" pitchFamily="34" charset="0"/>
              </a:rPr>
              <a:t>elde</a:t>
            </a:r>
            <a:r>
              <a:rPr lang="en-US" sz="2250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2250" dirty="0" err="1">
                <a:latin typeface="Arial Black" panose="020B0A04020102020204" pitchFamily="34" charset="0"/>
                <a:cs typeface="Arial" panose="020B0604020202020204" pitchFamily="34" charset="0"/>
              </a:rPr>
              <a:t>edilen</a:t>
            </a:r>
            <a:r>
              <a:rPr lang="en-US" sz="2250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2250" dirty="0" err="1">
                <a:latin typeface="Arial Black" panose="020B0A04020102020204" pitchFamily="34" charset="0"/>
                <a:cs typeface="Arial" panose="020B0604020202020204" pitchFamily="34" charset="0"/>
              </a:rPr>
              <a:t>şekle</a:t>
            </a:r>
            <a:r>
              <a:rPr lang="en-US" sz="2250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2250" dirty="0" err="1">
                <a:latin typeface="Arial Black" panose="020B0A04020102020204" pitchFamily="34" charset="0"/>
                <a:cs typeface="Arial" panose="020B0604020202020204" pitchFamily="34" charset="0"/>
              </a:rPr>
              <a:t>denir</a:t>
            </a:r>
            <a:r>
              <a:rPr lang="en-US" sz="2250" dirty="0">
                <a:latin typeface="Arial Black" panose="020B0A040201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n-US" sz="2250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/>
            <a:endParaRPr lang="en-US" sz="2250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250" dirty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x, y, z </a:t>
            </a:r>
            <a:r>
              <a:rPr lang="en-US" sz="2250" dirty="0" err="1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Dış</a:t>
            </a:r>
            <a:r>
              <a:rPr lang="en-US" sz="2250" dirty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2250" dirty="0" err="1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Açılar</a:t>
            </a:r>
            <a:endParaRPr lang="en-US" sz="2250" dirty="0">
              <a:solidFill>
                <a:schemeClr val="accent2">
                  <a:lumMod val="75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/>
            <a:endParaRPr lang="en-US" sz="2250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25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a, b, c  </a:t>
            </a:r>
            <a:r>
              <a:rPr lang="en-US" sz="2250" dirty="0" err="1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İç</a:t>
            </a:r>
            <a:r>
              <a:rPr lang="en-US" sz="225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2250" dirty="0" err="1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Açılar</a:t>
            </a:r>
            <a:endParaRPr lang="en-US" sz="2250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İkizkenar Üçgen 1">
            <a:extLst>
              <a:ext uri="{FF2B5EF4-FFF2-40B4-BE49-F238E27FC236}">
                <a16:creationId xmlns:a16="http://schemas.microsoft.com/office/drawing/2014/main" id="{51E25845-A34C-4641-350E-40B654570600}"/>
              </a:ext>
            </a:extLst>
          </p:cNvPr>
          <p:cNvSpPr/>
          <p:nvPr/>
        </p:nvSpPr>
        <p:spPr>
          <a:xfrm>
            <a:off x="2998694" y="3546663"/>
            <a:ext cx="2776818" cy="1761564"/>
          </a:xfrm>
          <a:prstGeom prst="triangle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cxnSp>
        <p:nvCxnSpPr>
          <p:cNvPr id="6" name="Düz Bağlayıcı 5">
            <a:extLst>
              <a:ext uri="{FF2B5EF4-FFF2-40B4-BE49-F238E27FC236}">
                <a16:creationId xmlns:a16="http://schemas.microsoft.com/office/drawing/2014/main" id="{474B7553-6A6D-2799-8542-3A5D01D6BE46}"/>
              </a:ext>
            </a:extLst>
          </p:cNvPr>
          <p:cNvCxnSpPr>
            <a:cxnSpLocks/>
            <a:stCxn id="2" idx="0"/>
          </p:cNvCxnSpPr>
          <p:nvPr/>
        </p:nvCxnSpPr>
        <p:spPr>
          <a:xfrm flipV="1">
            <a:off x="4387103" y="2736828"/>
            <a:ext cx="635373" cy="809836"/>
          </a:xfrm>
          <a:prstGeom prst="line">
            <a:avLst/>
          </a:prstGeom>
          <a:ln w="571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Düz Bağlayıcı 6">
            <a:extLst>
              <a:ext uri="{FF2B5EF4-FFF2-40B4-BE49-F238E27FC236}">
                <a16:creationId xmlns:a16="http://schemas.microsoft.com/office/drawing/2014/main" id="{334446AF-C623-CD4F-5588-136DA5275DE2}"/>
              </a:ext>
            </a:extLst>
          </p:cNvPr>
          <p:cNvCxnSpPr>
            <a:cxnSpLocks/>
            <a:endCxn id="2" idx="2"/>
          </p:cNvCxnSpPr>
          <p:nvPr/>
        </p:nvCxnSpPr>
        <p:spPr>
          <a:xfrm>
            <a:off x="1593476" y="5308227"/>
            <a:ext cx="1405218" cy="0"/>
          </a:xfrm>
          <a:prstGeom prst="line">
            <a:avLst/>
          </a:prstGeom>
          <a:ln w="571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Düz Bağlayıcı 8">
            <a:extLst>
              <a:ext uri="{FF2B5EF4-FFF2-40B4-BE49-F238E27FC236}">
                <a16:creationId xmlns:a16="http://schemas.microsoft.com/office/drawing/2014/main" id="{2D698E55-BA39-42FE-FFF3-384CE62968EA}"/>
              </a:ext>
            </a:extLst>
          </p:cNvPr>
          <p:cNvCxnSpPr>
            <a:cxnSpLocks/>
          </p:cNvCxnSpPr>
          <p:nvPr/>
        </p:nvCxnSpPr>
        <p:spPr>
          <a:xfrm>
            <a:off x="5741895" y="5261162"/>
            <a:ext cx="356347" cy="443740"/>
          </a:xfrm>
          <a:prstGeom prst="line">
            <a:avLst/>
          </a:prstGeom>
          <a:ln w="571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5" name="Ay 24">
            <a:extLst>
              <a:ext uri="{FF2B5EF4-FFF2-40B4-BE49-F238E27FC236}">
                <a16:creationId xmlns:a16="http://schemas.microsoft.com/office/drawing/2014/main" id="{F1606AF8-B2D7-E03F-11D7-A9B20B272C39}"/>
              </a:ext>
            </a:extLst>
          </p:cNvPr>
          <p:cNvSpPr/>
          <p:nvPr/>
        </p:nvSpPr>
        <p:spPr>
          <a:xfrm rot="11322456">
            <a:off x="4500037" y="3423353"/>
            <a:ext cx="143926" cy="246622"/>
          </a:xfrm>
          <a:prstGeom prst="moon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6" name="Ay 25">
            <a:extLst>
              <a:ext uri="{FF2B5EF4-FFF2-40B4-BE49-F238E27FC236}">
                <a16:creationId xmlns:a16="http://schemas.microsoft.com/office/drawing/2014/main" id="{AF7BC722-CEC8-F811-8871-69A4095718AE}"/>
              </a:ext>
            </a:extLst>
          </p:cNvPr>
          <p:cNvSpPr/>
          <p:nvPr/>
        </p:nvSpPr>
        <p:spPr>
          <a:xfrm rot="8239973">
            <a:off x="3188949" y="5046187"/>
            <a:ext cx="143926" cy="246622"/>
          </a:xfrm>
          <a:prstGeom prst="mo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7" name="Ay 26">
            <a:extLst>
              <a:ext uri="{FF2B5EF4-FFF2-40B4-BE49-F238E27FC236}">
                <a16:creationId xmlns:a16="http://schemas.microsoft.com/office/drawing/2014/main" id="{58D6F1E9-5EF6-3C84-5FC5-68C3076D0CE3}"/>
              </a:ext>
            </a:extLst>
          </p:cNvPr>
          <p:cNvSpPr/>
          <p:nvPr/>
        </p:nvSpPr>
        <p:spPr>
          <a:xfrm rot="15714453">
            <a:off x="4295996" y="3664987"/>
            <a:ext cx="182215" cy="243617"/>
          </a:xfrm>
          <a:prstGeom prst="mo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8" name="Ay 27">
            <a:extLst>
              <a:ext uri="{FF2B5EF4-FFF2-40B4-BE49-F238E27FC236}">
                <a16:creationId xmlns:a16="http://schemas.microsoft.com/office/drawing/2014/main" id="{AB7BFADC-7EF6-570E-3ED2-705C55CCDE5C}"/>
              </a:ext>
            </a:extLst>
          </p:cNvPr>
          <p:cNvSpPr/>
          <p:nvPr/>
        </p:nvSpPr>
        <p:spPr>
          <a:xfrm rot="17289340">
            <a:off x="5669932" y="5317702"/>
            <a:ext cx="143926" cy="246622"/>
          </a:xfrm>
          <a:prstGeom prst="moon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9" name="Ay 28">
            <a:extLst>
              <a:ext uri="{FF2B5EF4-FFF2-40B4-BE49-F238E27FC236}">
                <a16:creationId xmlns:a16="http://schemas.microsoft.com/office/drawing/2014/main" id="{F5742185-94C8-C008-FA0B-A955927324E7}"/>
              </a:ext>
            </a:extLst>
          </p:cNvPr>
          <p:cNvSpPr/>
          <p:nvPr/>
        </p:nvSpPr>
        <p:spPr>
          <a:xfrm rot="1182401">
            <a:off x="5420532" y="5035019"/>
            <a:ext cx="143926" cy="246622"/>
          </a:xfrm>
          <a:prstGeom prst="mo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0" name="Ay 29">
            <a:extLst>
              <a:ext uri="{FF2B5EF4-FFF2-40B4-BE49-F238E27FC236}">
                <a16:creationId xmlns:a16="http://schemas.microsoft.com/office/drawing/2014/main" id="{39016B7C-F30B-BC67-D775-4A024906C43A}"/>
              </a:ext>
            </a:extLst>
          </p:cNvPr>
          <p:cNvSpPr/>
          <p:nvPr/>
        </p:nvSpPr>
        <p:spPr>
          <a:xfrm rot="3537964">
            <a:off x="2886351" y="5038638"/>
            <a:ext cx="143926" cy="246622"/>
          </a:xfrm>
          <a:prstGeom prst="moon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1" name="Metin kutusu 30">
            <a:extLst>
              <a:ext uri="{FF2B5EF4-FFF2-40B4-BE49-F238E27FC236}">
                <a16:creationId xmlns:a16="http://schemas.microsoft.com/office/drawing/2014/main" id="{7727A904-5952-0628-E452-AA386D4C27C8}"/>
              </a:ext>
            </a:extLst>
          </p:cNvPr>
          <p:cNvSpPr txBox="1"/>
          <p:nvPr/>
        </p:nvSpPr>
        <p:spPr>
          <a:xfrm>
            <a:off x="4670028" y="3364046"/>
            <a:ext cx="26684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solidFill>
                  <a:schemeClr val="accent2">
                    <a:lumMod val="75000"/>
                  </a:schemeClr>
                </a:solidFill>
              </a:rPr>
              <a:t>x</a:t>
            </a:r>
          </a:p>
        </p:txBody>
      </p:sp>
      <p:sp>
        <p:nvSpPr>
          <p:cNvPr id="32" name="Metin kutusu 31">
            <a:extLst>
              <a:ext uri="{FF2B5EF4-FFF2-40B4-BE49-F238E27FC236}">
                <a16:creationId xmlns:a16="http://schemas.microsoft.com/office/drawing/2014/main" id="{ED3E274A-6435-B929-06DF-781F9F19BAAC}"/>
              </a:ext>
            </a:extLst>
          </p:cNvPr>
          <p:cNvSpPr txBox="1"/>
          <p:nvPr/>
        </p:nvSpPr>
        <p:spPr>
          <a:xfrm>
            <a:off x="5468402" y="5441012"/>
            <a:ext cx="26684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solidFill>
                  <a:schemeClr val="accent2">
                    <a:lumMod val="75000"/>
                  </a:schemeClr>
                </a:solidFill>
              </a:rPr>
              <a:t>y</a:t>
            </a:r>
          </a:p>
        </p:txBody>
      </p:sp>
      <p:sp>
        <p:nvSpPr>
          <p:cNvPr id="33" name="Metin kutusu 32">
            <a:extLst>
              <a:ext uri="{FF2B5EF4-FFF2-40B4-BE49-F238E27FC236}">
                <a16:creationId xmlns:a16="http://schemas.microsoft.com/office/drawing/2014/main" id="{F79A374B-ACE9-3BAC-CC9A-030C75466FD1}"/>
              </a:ext>
            </a:extLst>
          </p:cNvPr>
          <p:cNvSpPr txBox="1"/>
          <p:nvPr/>
        </p:nvSpPr>
        <p:spPr>
          <a:xfrm>
            <a:off x="2641864" y="4821972"/>
            <a:ext cx="26684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solidFill>
                  <a:schemeClr val="accent2">
                    <a:lumMod val="75000"/>
                  </a:schemeClr>
                </a:solidFill>
              </a:rPr>
              <a:t>z</a:t>
            </a:r>
          </a:p>
        </p:txBody>
      </p:sp>
      <p:sp>
        <p:nvSpPr>
          <p:cNvPr id="34" name="Metin kutusu 33">
            <a:extLst>
              <a:ext uri="{FF2B5EF4-FFF2-40B4-BE49-F238E27FC236}">
                <a16:creationId xmlns:a16="http://schemas.microsoft.com/office/drawing/2014/main" id="{705B46B9-8846-6972-E1ED-BBF81224F5B3}"/>
              </a:ext>
            </a:extLst>
          </p:cNvPr>
          <p:cNvSpPr txBox="1"/>
          <p:nvPr/>
        </p:nvSpPr>
        <p:spPr>
          <a:xfrm>
            <a:off x="4281625" y="3822074"/>
            <a:ext cx="26684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solidFill>
                  <a:srgbClr val="0070C0"/>
                </a:solidFill>
              </a:rPr>
              <a:t>a</a:t>
            </a:r>
          </a:p>
        </p:txBody>
      </p:sp>
      <p:sp>
        <p:nvSpPr>
          <p:cNvPr id="35" name="Metin kutusu 34">
            <a:extLst>
              <a:ext uri="{FF2B5EF4-FFF2-40B4-BE49-F238E27FC236}">
                <a16:creationId xmlns:a16="http://schemas.microsoft.com/office/drawing/2014/main" id="{A4EDAEAC-C2C9-B19E-E82D-E69FF374EAA6}"/>
              </a:ext>
            </a:extLst>
          </p:cNvPr>
          <p:cNvSpPr txBox="1"/>
          <p:nvPr/>
        </p:nvSpPr>
        <p:spPr>
          <a:xfrm>
            <a:off x="5131925" y="4917993"/>
            <a:ext cx="26684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solidFill>
                  <a:srgbClr val="0070C0"/>
                </a:solidFill>
              </a:rPr>
              <a:t>c</a:t>
            </a:r>
          </a:p>
        </p:txBody>
      </p:sp>
      <p:sp>
        <p:nvSpPr>
          <p:cNvPr id="36" name="Metin kutusu 35">
            <a:extLst>
              <a:ext uri="{FF2B5EF4-FFF2-40B4-BE49-F238E27FC236}">
                <a16:creationId xmlns:a16="http://schemas.microsoft.com/office/drawing/2014/main" id="{6B446BF3-E6D8-CA16-253F-D84D6D2F8150}"/>
              </a:ext>
            </a:extLst>
          </p:cNvPr>
          <p:cNvSpPr txBox="1"/>
          <p:nvPr/>
        </p:nvSpPr>
        <p:spPr>
          <a:xfrm>
            <a:off x="3354708" y="4976418"/>
            <a:ext cx="26684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solidFill>
                  <a:srgbClr val="0070C0"/>
                </a:solidFill>
              </a:rPr>
              <a:t>b</a:t>
            </a:r>
          </a:p>
        </p:txBody>
      </p:sp>
      <p:sp>
        <p:nvSpPr>
          <p:cNvPr id="40" name="Metin kutusu 39">
            <a:extLst>
              <a:ext uri="{FF2B5EF4-FFF2-40B4-BE49-F238E27FC236}">
                <a16:creationId xmlns:a16="http://schemas.microsoft.com/office/drawing/2014/main" id="{DC3C599C-36AB-463C-DA29-979DF99D4703}"/>
              </a:ext>
            </a:extLst>
          </p:cNvPr>
          <p:cNvSpPr txBox="1"/>
          <p:nvPr/>
        </p:nvSpPr>
        <p:spPr>
          <a:xfrm>
            <a:off x="4111695" y="3261663"/>
            <a:ext cx="330540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</a:p>
        </p:txBody>
      </p:sp>
      <p:sp>
        <p:nvSpPr>
          <p:cNvPr id="41" name="Metin kutusu 40">
            <a:extLst>
              <a:ext uri="{FF2B5EF4-FFF2-40B4-BE49-F238E27FC236}">
                <a16:creationId xmlns:a16="http://schemas.microsoft.com/office/drawing/2014/main" id="{8A2F140B-061F-1BFF-4FCA-5FE95BC1B9D8}"/>
              </a:ext>
            </a:extLst>
          </p:cNvPr>
          <p:cNvSpPr txBox="1"/>
          <p:nvPr/>
        </p:nvSpPr>
        <p:spPr>
          <a:xfrm>
            <a:off x="2880876" y="5314600"/>
            <a:ext cx="319318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</a:p>
        </p:txBody>
      </p:sp>
      <p:sp>
        <p:nvSpPr>
          <p:cNvPr id="42" name="Metin kutusu 41">
            <a:extLst>
              <a:ext uri="{FF2B5EF4-FFF2-40B4-BE49-F238E27FC236}">
                <a16:creationId xmlns:a16="http://schemas.microsoft.com/office/drawing/2014/main" id="{066E915B-EB93-43D7-706B-B7D68B21AB55}"/>
              </a:ext>
            </a:extLst>
          </p:cNvPr>
          <p:cNvSpPr txBox="1"/>
          <p:nvPr/>
        </p:nvSpPr>
        <p:spPr>
          <a:xfrm>
            <a:off x="5797295" y="5031129"/>
            <a:ext cx="311304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</a:p>
        </p:txBody>
      </p:sp>
      <p:sp>
        <p:nvSpPr>
          <p:cNvPr id="3" name="TextBox 1">
            <a:extLst>
              <a:ext uri="{FF2B5EF4-FFF2-40B4-BE49-F238E27FC236}">
                <a16:creationId xmlns:a16="http://schemas.microsoft.com/office/drawing/2014/main" id="{EFC876C5-B2BC-C669-0B7A-0DBA40A16551}"/>
              </a:ext>
            </a:extLst>
          </p:cNvPr>
          <p:cNvSpPr txBox="1"/>
          <p:nvPr/>
        </p:nvSpPr>
        <p:spPr>
          <a:xfrm>
            <a:off x="582069" y="582069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ÜÇGEN</a:t>
            </a:r>
            <a:endParaRPr dirty="0"/>
          </a:p>
        </p:txBody>
      </p:sp>
      <p:pic>
        <p:nvPicPr>
          <p:cNvPr id="4" name="8_4">
            <a:hlinkClick r:id="" action="ppaction://media"/>
            <a:extLst>
              <a:ext uri="{FF2B5EF4-FFF2-40B4-BE49-F238E27FC236}">
                <a16:creationId xmlns:a16="http://schemas.microsoft.com/office/drawing/2014/main" id="{75EC5F79-A8BC-90B2-A176-98EBDA266E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88607" y="62904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005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81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etin kutusu 11">
            <a:extLst>
              <a:ext uri="{FF2B5EF4-FFF2-40B4-BE49-F238E27FC236}">
                <a16:creationId xmlns:a16="http://schemas.microsoft.com/office/drawing/2014/main" id="{C8EC7D70-5D48-7811-F011-31EBAE668075}"/>
              </a:ext>
            </a:extLst>
          </p:cNvPr>
          <p:cNvSpPr txBox="1"/>
          <p:nvPr/>
        </p:nvSpPr>
        <p:spPr>
          <a:xfrm>
            <a:off x="5756843" y="1817290"/>
            <a:ext cx="330540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</a:p>
        </p:txBody>
      </p:sp>
      <p:sp>
        <p:nvSpPr>
          <p:cNvPr id="13" name="Metin kutusu 12">
            <a:extLst>
              <a:ext uri="{FF2B5EF4-FFF2-40B4-BE49-F238E27FC236}">
                <a16:creationId xmlns:a16="http://schemas.microsoft.com/office/drawing/2014/main" id="{92D0D006-B90B-4006-217C-1AF0AE2CE690}"/>
              </a:ext>
            </a:extLst>
          </p:cNvPr>
          <p:cNvSpPr txBox="1"/>
          <p:nvPr/>
        </p:nvSpPr>
        <p:spPr>
          <a:xfrm>
            <a:off x="3737692" y="4452303"/>
            <a:ext cx="319318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</a:p>
        </p:txBody>
      </p:sp>
      <p:sp>
        <p:nvSpPr>
          <p:cNvPr id="15" name="Metin kutusu 14">
            <a:extLst>
              <a:ext uri="{FF2B5EF4-FFF2-40B4-BE49-F238E27FC236}">
                <a16:creationId xmlns:a16="http://schemas.microsoft.com/office/drawing/2014/main" id="{AFB14A0D-A00A-C395-04AE-1DA1D3BF7666}"/>
              </a:ext>
            </a:extLst>
          </p:cNvPr>
          <p:cNvSpPr txBox="1"/>
          <p:nvPr/>
        </p:nvSpPr>
        <p:spPr>
          <a:xfrm>
            <a:off x="7870044" y="4392323"/>
            <a:ext cx="26684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</a:p>
        </p:txBody>
      </p:sp>
      <p:sp>
        <p:nvSpPr>
          <p:cNvPr id="2" name="İkizkenar Üçgen 1">
            <a:extLst>
              <a:ext uri="{FF2B5EF4-FFF2-40B4-BE49-F238E27FC236}">
                <a16:creationId xmlns:a16="http://schemas.microsoft.com/office/drawing/2014/main" id="{CC0B9C0E-AF5F-809D-A9FD-A736AA0BC5B1}"/>
              </a:ext>
            </a:extLst>
          </p:cNvPr>
          <p:cNvSpPr/>
          <p:nvPr/>
        </p:nvSpPr>
        <p:spPr>
          <a:xfrm>
            <a:off x="3998543" y="2240716"/>
            <a:ext cx="3800573" cy="2254130"/>
          </a:xfrm>
          <a:prstGeom prst="triangl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0" name="Ay 19">
            <a:extLst>
              <a:ext uri="{FF2B5EF4-FFF2-40B4-BE49-F238E27FC236}">
                <a16:creationId xmlns:a16="http://schemas.microsoft.com/office/drawing/2014/main" id="{D4A4039B-1D81-6B7C-FC8E-6FFCD907A1CF}"/>
              </a:ext>
            </a:extLst>
          </p:cNvPr>
          <p:cNvSpPr/>
          <p:nvPr/>
        </p:nvSpPr>
        <p:spPr>
          <a:xfrm rot="9199116">
            <a:off x="4213981" y="4238447"/>
            <a:ext cx="137069" cy="234025"/>
          </a:xfrm>
          <a:prstGeom prst="moon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1" name="Ay 20">
            <a:extLst>
              <a:ext uri="{FF2B5EF4-FFF2-40B4-BE49-F238E27FC236}">
                <a16:creationId xmlns:a16="http://schemas.microsoft.com/office/drawing/2014/main" id="{7603978C-3DE5-9BA0-BDEB-3376A14459AC}"/>
              </a:ext>
            </a:extLst>
          </p:cNvPr>
          <p:cNvSpPr/>
          <p:nvPr/>
        </p:nvSpPr>
        <p:spPr>
          <a:xfrm rot="17464467">
            <a:off x="5694225" y="2489959"/>
            <a:ext cx="224899" cy="349355"/>
          </a:xfrm>
          <a:prstGeom prst="mo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9" name="Metin kutusu 18">
            <a:extLst>
              <a:ext uri="{FF2B5EF4-FFF2-40B4-BE49-F238E27FC236}">
                <a16:creationId xmlns:a16="http://schemas.microsoft.com/office/drawing/2014/main" id="{FE007994-3418-4F62-167C-E569003014E7}"/>
              </a:ext>
            </a:extLst>
          </p:cNvPr>
          <p:cNvSpPr txBox="1"/>
          <p:nvPr/>
        </p:nvSpPr>
        <p:spPr>
          <a:xfrm>
            <a:off x="5632890" y="2737676"/>
            <a:ext cx="27924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>
                <a:solidFill>
                  <a:srgbClr val="0070C0"/>
                </a:solidFill>
              </a:rPr>
              <a:t>a</a:t>
            </a:r>
            <a:endParaRPr lang="en-US" sz="1500" b="1" baseline="30000" dirty="0">
              <a:solidFill>
                <a:srgbClr val="0070C0"/>
              </a:solidFill>
            </a:endParaRPr>
          </a:p>
        </p:txBody>
      </p:sp>
      <p:sp>
        <p:nvSpPr>
          <p:cNvPr id="29" name="Metin kutusu 28">
            <a:extLst>
              <a:ext uri="{FF2B5EF4-FFF2-40B4-BE49-F238E27FC236}">
                <a16:creationId xmlns:a16="http://schemas.microsoft.com/office/drawing/2014/main" id="{0BF76C40-D453-298B-9CA1-B3D399FCC8E8}"/>
              </a:ext>
            </a:extLst>
          </p:cNvPr>
          <p:cNvSpPr txBox="1"/>
          <p:nvPr/>
        </p:nvSpPr>
        <p:spPr>
          <a:xfrm>
            <a:off x="6273606" y="2832217"/>
            <a:ext cx="27924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>
                <a:solidFill>
                  <a:srgbClr val="0070C0"/>
                </a:solidFill>
              </a:rPr>
              <a:t>a</a:t>
            </a:r>
            <a:endParaRPr lang="en-US" sz="1500" b="1" baseline="30000" dirty="0">
              <a:solidFill>
                <a:srgbClr val="0070C0"/>
              </a:solidFill>
            </a:endParaRPr>
          </a:p>
        </p:txBody>
      </p:sp>
      <p:sp>
        <p:nvSpPr>
          <p:cNvPr id="32" name="Metin kutusu 31">
            <a:extLst>
              <a:ext uri="{FF2B5EF4-FFF2-40B4-BE49-F238E27FC236}">
                <a16:creationId xmlns:a16="http://schemas.microsoft.com/office/drawing/2014/main" id="{F23998C9-FC8A-3FCC-B841-164AFDB21853}"/>
              </a:ext>
            </a:extLst>
          </p:cNvPr>
          <p:cNvSpPr txBox="1"/>
          <p:nvPr/>
        </p:nvSpPr>
        <p:spPr>
          <a:xfrm>
            <a:off x="4344754" y="4093899"/>
            <a:ext cx="28725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>
                <a:solidFill>
                  <a:schemeClr val="accent6">
                    <a:lumMod val="75000"/>
                  </a:schemeClr>
                </a:solidFill>
              </a:rPr>
              <a:t>b</a:t>
            </a:r>
            <a:endParaRPr lang="en-US" sz="1500" b="1" baseline="30000" dirty="0">
              <a:solidFill>
                <a:schemeClr val="accent6">
                  <a:lumMod val="7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Metin kutusu 32">
                <a:extLst>
                  <a:ext uri="{FF2B5EF4-FFF2-40B4-BE49-F238E27FC236}">
                    <a16:creationId xmlns:a16="http://schemas.microsoft.com/office/drawing/2014/main" id="{621ABE52-3C67-315E-DA49-668572953BAE}"/>
                  </a:ext>
                </a:extLst>
              </p:cNvPr>
              <p:cNvSpPr txBox="1"/>
              <p:nvPr/>
            </p:nvSpPr>
            <p:spPr>
              <a:xfrm>
                <a:off x="426407" y="1405810"/>
                <a:ext cx="4008433" cy="44929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875" b="1" dirty="0">
                    <a:latin typeface="Arial Black" panose="020B0A04020102020204" pitchFamily="34" charset="0"/>
                  </a:rPr>
                  <a:t>[AD] =&gt;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1875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875" b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𝐀</m:t>
                        </m:r>
                      </m:e>
                    </m:acc>
                    <m:r>
                      <a:rPr lang="en-US" sz="1875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1875" b="1" dirty="0">
                    <a:latin typeface="Arial Black" panose="020B0A04020102020204" pitchFamily="34" charset="0"/>
                  </a:rPr>
                  <a:t>‘</a:t>
                </a:r>
                <a:r>
                  <a:rPr lang="en-US" sz="1875" b="1" dirty="0" err="1">
                    <a:latin typeface="Arial Black" panose="020B0A04020102020204" pitchFamily="34" charset="0"/>
                  </a:rPr>
                  <a:t>nın</a:t>
                </a:r>
                <a:r>
                  <a:rPr lang="en-US" sz="1875" b="1" dirty="0">
                    <a:latin typeface="Arial Black" panose="020B0A04020102020204" pitchFamily="34" charset="0"/>
                  </a:rPr>
                  <a:t> </a:t>
                </a:r>
                <a:r>
                  <a:rPr lang="en-US" sz="1875" b="1" dirty="0" err="1">
                    <a:latin typeface="Arial Black" panose="020B0A04020102020204" pitchFamily="34" charset="0"/>
                  </a:rPr>
                  <a:t>AçıOrtayı</a:t>
                </a:r>
                <a:endParaRPr lang="en-US" sz="1875" b="1" dirty="0">
                  <a:latin typeface="Arial Black" panose="020B0A04020102020204" pitchFamily="34" charset="0"/>
                </a:endParaRPr>
              </a:p>
              <a:p>
                <a:r>
                  <a:rPr lang="en-US" sz="1875" b="1" dirty="0">
                    <a:latin typeface="Arial Black" panose="020B0A04020102020204" pitchFamily="34" charset="0"/>
                  </a:rPr>
                  <a:t>      </a:t>
                </a:r>
              </a:p>
              <a:p>
                <a:pPr marL="342900" indent="-342900">
                  <a:buAutoNum type="arabicParenR"/>
                </a:pPr>
                <a:r>
                  <a:rPr lang="en-US" sz="1875" b="1" dirty="0">
                    <a:latin typeface="Arial Black" panose="020B0A04020102020204" pitchFamily="34" charset="0"/>
                  </a:rPr>
                  <a:t>x + a +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1875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875" b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𝐂</m:t>
                        </m:r>
                      </m:e>
                    </m:acc>
                  </m:oMath>
                </a14:m>
                <a:r>
                  <a:rPr lang="en-US" sz="1875" b="1" dirty="0">
                    <a:latin typeface="Arial Black" panose="020B0A04020102020204" pitchFamily="34" charset="0"/>
                  </a:rPr>
                  <a:t> =90</a:t>
                </a:r>
                <a:r>
                  <a:rPr lang="en-US" sz="1875" b="1" baseline="30000" dirty="0">
                    <a:latin typeface="Arial Black" panose="020B0A04020102020204" pitchFamily="34" charset="0"/>
                  </a:rPr>
                  <a:t>0</a:t>
                </a:r>
              </a:p>
              <a:p>
                <a:pPr marL="342900" indent="-342900">
                  <a:buAutoNum type="arabicParenR"/>
                </a:pPr>
                <a:endParaRPr lang="en-US" sz="1875" b="1" baseline="30000" dirty="0">
                  <a:latin typeface="Arial Black" panose="020B0A04020102020204" pitchFamily="34" charset="0"/>
                </a:endParaRPr>
              </a:p>
              <a:p>
                <a:r>
                  <a:rPr lang="en-US" sz="1875" b="1" dirty="0">
                    <a:latin typeface="Arial Black" panose="020B0A04020102020204" pitchFamily="34" charset="0"/>
                    <a:ea typeface="Cambria Math" panose="02040503050406030204" pitchFamily="18" charset="0"/>
                  </a:rPr>
                  <a:t>2)</a:t>
                </a:r>
                <a:r>
                  <a:rPr lang="en-US" sz="1875" b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1875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875" b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𝐁</m:t>
                        </m:r>
                      </m:e>
                    </m:acc>
                  </m:oMath>
                </a14:m>
                <a:r>
                  <a:rPr lang="en-US" sz="1875" b="1" dirty="0">
                    <a:latin typeface="Arial Black" panose="020B0A04020102020204" pitchFamily="34" charset="0"/>
                  </a:rPr>
                  <a:t> + a - x = 90</a:t>
                </a:r>
                <a:r>
                  <a:rPr lang="en-US" sz="1875" b="1" baseline="30000" dirty="0">
                    <a:latin typeface="Arial Black" panose="020B0A04020102020204" pitchFamily="34" charset="0"/>
                  </a:rPr>
                  <a:t>0</a:t>
                </a:r>
              </a:p>
              <a:p>
                <a:pPr marL="342900" indent="-342900">
                  <a:buAutoNum type="arabicParenR"/>
                </a:pPr>
                <a:endParaRPr lang="en-US" sz="1875" b="1" dirty="0">
                  <a:latin typeface="Arial Black" panose="020B0A04020102020204" pitchFamily="34" charset="0"/>
                </a:endParaRPr>
              </a:p>
              <a:p>
                <a:r>
                  <a:rPr lang="en-US" sz="1875" b="1" dirty="0">
                    <a:latin typeface="Arial Black" panose="020B0A04020102020204" pitchFamily="34" charset="0"/>
                  </a:rPr>
                  <a:t>3) 2a +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1875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875" b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𝐁</m:t>
                        </m:r>
                      </m:e>
                    </m:acc>
                  </m:oMath>
                </a14:m>
                <a:r>
                  <a:rPr lang="en-US" sz="1875" b="1" dirty="0">
                    <a:latin typeface="Arial Black" panose="020B0A04020102020204" pitchFamily="34" charset="0"/>
                  </a:rPr>
                  <a:t> +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1875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875" b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𝐂</m:t>
                        </m:r>
                      </m:e>
                    </m:acc>
                  </m:oMath>
                </a14:m>
                <a:r>
                  <a:rPr lang="en-US" sz="1875" b="1" dirty="0">
                    <a:latin typeface="Arial Black" panose="020B0A04020102020204" pitchFamily="34" charset="0"/>
                  </a:rPr>
                  <a:t> = 180</a:t>
                </a:r>
                <a:r>
                  <a:rPr lang="en-US" sz="1875" b="1" baseline="30000" dirty="0">
                    <a:latin typeface="Arial Black" panose="020B0A04020102020204" pitchFamily="34" charset="0"/>
                  </a:rPr>
                  <a:t>0</a:t>
                </a:r>
              </a:p>
              <a:p>
                <a:endParaRPr lang="en-US" sz="1875" b="1" baseline="30000" dirty="0">
                  <a:latin typeface="Arial Black" panose="020B0A04020102020204" pitchFamily="34" charset="0"/>
                </a:endParaRPr>
              </a:p>
              <a:p>
                <a:endParaRPr lang="en-US" sz="1875" b="1" baseline="30000" dirty="0">
                  <a:latin typeface="Arial Black" panose="020B0A04020102020204" pitchFamily="34" charset="0"/>
                </a:endParaRPr>
              </a:p>
              <a:p>
                <a:endParaRPr lang="en-US" sz="1875" b="1" baseline="30000" dirty="0">
                  <a:latin typeface="Arial Black" panose="020B0A04020102020204" pitchFamily="34" charset="0"/>
                </a:endParaRPr>
              </a:p>
              <a:p>
                <a:r>
                  <a:rPr lang="en-US" sz="1875" b="1" dirty="0">
                    <a:latin typeface="Arial Black" panose="020B0A04020102020204" pitchFamily="34" charset="0"/>
                  </a:rPr>
                  <a:t>	x + a +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1875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875" b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𝐂</m:t>
                        </m:r>
                      </m:e>
                    </m:acc>
                  </m:oMath>
                </a14:m>
                <a:r>
                  <a:rPr lang="en-US" sz="1875" b="1" dirty="0">
                    <a:latin typeface="Arial Black" panose="020B0A04020102020204" pitchFamily="34" charset="0"/>
                  </a:rPr>
                  <a:t> =90</a:t>
                </a:r>
                <a:r>
                  <a:rPr lang="en-US" sz="1875" b="1" baseline="30000" dirty="0">
                    <a:latin typeface="Arial Black" panose="020B0A04020102020204" pitchFamily="34" charset="0"/>
                  </a:rPr>
                  <a:t>0</a:t>
                </a:r>
              </a:p>
              <a:p>
                <a:r>
                  <a:rPr lang="en-US" sz="1875" b="1" dirty="0">
                    <a:ea typeface="Cambria Math" panose="02040503050406030204" pitchFamily="18" charset="0"/>
                  </a:rPr>
                  <a:t>           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1875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875" b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𝐁</m:t>
                        </m:r>
                      </m:e>
                    </m:acc>
                  </m:oMath>
                </a14:m>
                <a:r>
                  <a:rPr lang="en-US" sz="1875" b="1" dirty="0">
                    <a:latin typeface="Arial Black" panose="020B0A04020102020204" pitchFamily="34" charset="0"/>
                  </a:rPr>
                  <a:t> + a - x = 90</a:t>
                </a:r>
                <a:r>
                  <a:rPr lang="en-US" sz="1875" b="1" baseline="30000" dirty="0">
                    <a:latin typeface="Arial Black" panose="020B0A04020102020204" pitchFamily="34" charset="0"/>
                  </a:rPr>
                  <a:t>0</a:t>
                </a:r>
              </a:p>
              <a:p>
                <a:r>
                  <a:rPr lang="en-US" sz="1875" b="1" baseline="30000" dirty="0">
                    <a:latin typeface="Arial Black" panose="020B0A04020102020204" pitchFamily="34" charset="0"/>
                  </a:rPr>
                  <a:t>     -</a:t>
                </a:r>
              </a:p>
              <a:p>
                <a:r>
                  <a:rPr lang="en-US" sz="1875" b="1" baseline="30000" dirty="0">
                    <a:latin typeface="Arial Black" panose="020B0A04020102020204" pitchFamily="34" charset="0"/>
                  </a:rPr>
                  <a:t>     -------------------------------------------</a:t>
                </a:r>
              </a:p>
              <a:p>
                <a:r>
                  <a:rPr lang="en-US" sz="1875" b="1" dirty="0">
                    <a:latin typeface="Arial Black" panose="020B0A04020102020204" pitchFamily="34" charset="0"/>
                  </a:rPr>
                  <a:t>        2x +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1875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875" b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𝐂</m:t>
                        </m:r>
                      </m:e>
                    </m:acc>
                  </m:oMath>
                </a14:m>
                <a:r>
                  <a:rPr lang="en-US" sz="1875" b="1" dirty="0">
                    <a:latin typeface="Arial Black" panose="020B0A04020102020204" pitchFamily="34" charset="0"/>
                  </a:rPr>
                  <a:t> -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1875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875" b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𝐁</m:t>
                        </m:r>
                      </m:e>
                    </m:acc>
                  </m:oMath>
                </a14:m>
                <a:r>
                  <a:rPr lang="en-US" sz="1875" b="1" dirty="0">
                    <a:latin typeface="Arial Black" panose="020B0A04020102020204" pitchFamily="34" charset="0"/>
                  </a:rPr>
                  <a:t> = 0</a:t>
                </a:r>
              </a:p>
              <a:p>
                <a:endParaRPr lang="en-US" sz="1875" b="1" dirty="0">
                  <a:latin typeface="Arial Black" panose="020B0A04020102020204" pitchFamily="34" charset="0"/>
                </a:endParaRPr>
              </a:p>
              <a:p>
                <a:r>
                  <a:rPr lang="en-US" sz="1875" b="1" baseline="30000" dirty="0">
                    <a:latin typeface="Arial Black" panose="020B0A04020102020204" pitchFamily="34" charset="0"/>
                  </a:rPr>
                  <a:t>        </a:t>
                </a:r>
                <a:r>
                  <a:rPr lang="en-US" sz="1875" b="1" dirty="0">
                    <a:latin typeface="Arial Black" panose="020B0A04020102020204" pitchFamily="34" charset="0"/>
                  </a:rPr>
                  <a:t> </a:t>
                </a:r>
                <a:r>
                  <a:rPr lang="en-US" sz="1875" b="1" dirty="0">
                    <a:solidFill>
                      <a:srgbClr val="C00000"/>
                    </a:solidFill>
                    <a:latin typeface="Arial Black" panose="020B0A04020102020204" pitchFamily="34" charset="0"/>
                  </a:rPr>
                  <a:t>x</a:t>
                </a:r>
                <a:r>
                  <a:rPr lang="en-US" sz="1875" b="1" baseline="30000" dirty="0">
                    <a:solidFill>
                      <a:srgbClr val="C00000"/>
                    </a:solidFill>
                    <a:latin typeface="Arial Black" panose="020B0A04020102020204" pitchFamily="34" charset="0"/>
                  </a:rPr>
                  <a:t> </a:t>
                </a:r>
                <a:r>
                  <a:rPr lang="en-US" sz="1875" b="1" dirty="0">
                    <a:solidFill>
                      <a:srgbClr val="C00000"/>
                    </a:solidFill>
                    <a:latin typeface="Arial Black" panose="020B0A04020102020204" pitchFamily="34" charset="0"/>
                  </a:rPr>
                  <a:t>= (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1875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875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𝐁</m:t>
                        </m:r>
                      </m:e>
                    </m:acc>
                  </m:oMath>
                </a14:m>
                <a:r>
                  <a:rPr lang="en-US" sz="1875" b="1" dirty="0">
                    <a:solidFill>
                      <a:srgbClr val="C00000"/>
                    </a:solidFill>
                    <a:latin typeface="Arial Black" panose="020B0A04020102020204" pitchFamily="34" charset="0"/>
                  </a:rPr>
                  <a:t> -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1875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875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𝐂</m:t>
                        </m:r>
                      </m:e>
                    </m:acc>
                  </m:oMath>
                </a14:m>
                <a:r>
                  <a:rPr lang="en-US" sz="1875" b="1" dirty="0">
                    <a:solidFill>
                      <a:srgbClr val="C00000"/>
                    </a:solidFill>
                    <a:latin typeface="Arial Black" panose="020B0A04020102020204" pitchFamily="34" charset="0"/>
                  </a:rPr>
                  <a:t>)/2</a:t>
                </a:r>
                <a:endParaRPr lang="en-US" sz="1875" b="1" dirty="0">
                  <a:latin typeface="Arial Black" panose="020B0A04020102020204" pitchFamily="34" charset="0"/>
                </a:endParaRPr>
              </a:p>
            </p:txBody>
          </p:sp>
        </mc:Choice>
        <mc:Fallback xmlns="">
          <p:sp>
            <p:nvSpPr>
              <p:cNvPr id="33" name="Metin kutusu 32">
                <a:extLst>
                  <a:ext uri="{FF2B5EF4-FFF2-40B4-BE49-F238E27FC236}">
                    <a16:creationId xmlns:a16="http://schemas.microsoft.com/office/drawing/2014/main" id="{621ABE52-3C67-315E-DA49-668572953B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407" y="1405810"/>
                <a:ext cx="4008433" cy="4492961"/>
              </a:xfrm>
              <a:prstGeom prst="rect">
                <a:avLst/>
              </a:prstGeom>
              <a:blipFill>
                <a:blip r:embed="rId4"/>
                <a:stretch>
                  <a:fillRect l="-1976" t="-543" b="-122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Metin kutusu 4">
            <a:extLst>
              <a:ext uri="{FF2B5EF4-FFF2-40B4-BE49-F238E27FC236}">
                <a16:creationId xmlns:a16="http://schemas.microsoft.com/office/drawing/2014/main" id="{5FDA76CA-2053-E808-E050-105F960AFED7}"/>
              </a:ext>
            </a:extLst>
          </p:cNvPr>
          <p:cNvSpPr txBox="1"/>
          <p:nvPr/>
        </p:nvSpPr>
        <p:spPr>
          <a:xfrm>
            <a:off x="6687378" y="4467018"/>
            <a:ext cx="282527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</a:p>
        </p:txBody>
      </p:sp>
      <p:sp>
        <p:nvSpPr>
          <p:cNvPr id="7" name="Ay 6">
            <a:extLst>
              <a:ext uri="{FF2B5EF4-FFF2-40B4-BE49-F238E27FC236}">
                <a16:creationId xmlns:a16="http://schemas.microsoft.com/office/drawing/2014/main" id="{7F6F189E-B0F6-2F62-F358-1059DC405E29}"/>
              </a:ext>
            </a:extLst>
          </p:cNvPr>
          <p:cNvSpPr/>
          <p:nvPr/>
        </p:nvSpPr>
        <p:spPr>
          <a:xfrm rot="15665346">
            <a:off x="5920692" y="2705834"/>
            <a:ext cx="143926" cy="246622"/>
          </a:xfrm>
          <a:prstGeom prst="moon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C918E29A-C8FD-D546-725A-693302BAE4B6}"/>
              </a:ext>
            </a:extLst>
          </p:cNvPr>
          <p:cNvSpPr txBox="1"/>
          <p:nvPr/>
        </p:nvSpPr>
        <p:spPr>
          <a:xfrm rot="10800000">
            <a:off x="5940873" y="3013602"/>
            <a:ext cx="272832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>
                <a:solidFill>
                  <a:schemeClr val="accent2">
                    <a:lumMod val="50000"/>
                  </a:schemeClr>
                </a:solidFill>
              </a:rPr>
              <a:t>x</a:t>
            </a:r>
            <a:endParaRPr lang="en-US" sz="1500" b="1" baseline="300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8" name="Ay 17">
            <a:extLst>
              <a:ext uri="{FF2B5EF4-FFF2-40B4-BE49-F238E27FC236}">
                <a16:creationId xmlns:a16="http://schemas.microsoft.com/office/drawing/2014/main" id="{F03C1D99-1020-A468-A2CA-DE09B4398E70}"/>
              </a:ext>
            </a:extLst>
          </p:cNvPr>
          <p:cNvSpPr/>
          <p:nvPr/>
        </p:nvSpPr>
        <p:spPr>
          <a:xfrm rot="13213790">
            <a:off x="6214562" y="2731647"/>
            <a:ext cx="133848" cy="246622"/>
          </a:xfrm>
          <a:prstGeom prst="mo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cxnSp>
        <p:nvCxnSpPr>
          <p:cNvPr id="17" name="Düz Bağlayıcı 16">
            <a:extLst>
              <a:ext uri="{FF2B5EF4-FFF2-40B4-BE49-F238E27FC236}">
                <a16:creationId xmlns:a16="http://schemas.microsoft.com/office/drawing/2014/main" id="{70B3D0B6-D9AF-B6B8-A308-6343A650684C}"/>
              </a:ext>
            </a:extLst>
          </p:cNvPr>
          <p:cNvCxnSpPr>
            <a:cxnSpLocks/>
          </p:cNvCxnSpPr>
          <p:nvPr/>
        </p:nvCxnSpPr>
        <p:spPr>
          <a:xfrm>
            <a:off x="5898830" y="2245862"/>
            <a:ext cx="889379" cy="224492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Metin kutusu 38">
            <a:extLst>
              <a:ext uri="{FF2B5EF4-FFF2-40B4-BE49-F238E27FC236}">
                <a16:creationId xmlns:a16="http://schemas.microsoft.com/office/drawing/2014/main" id="{CE38663A-1427-8506-7587-409495CDF642}"/>
              </a:ext>
            </a:extLst>
          </p:cNvPr>
          <p:cNvSpPr txBox="1"/>
          <p:nvPr/>
        </p:nvSpPr>
        <p:spPr>
          <a:xfrm>
            <a:off x="7136142" y="4166968"/>
            <a:ext cx="31290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>
                <a:solidFill>
                  <a:schemeClr val="accent4">
                    <a:lumMod val="75000"/>
                  </a:schemeClr>
                </a:solidFill>
                <a:latin typeface="Arial Black" panose="020B0A04020102020204" pitchFamily="34" charset="0"/>
              </a:rPr>
              <a:t>c</a:t>
            </a:r>
            <a:endParaRPr lang="en-US" sz="1500" b="1" baseline="30000" dirty="0">
              <a:solidFill>
                <a:schemeClr val="accent6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40" name="Ay 39">
            <a:extLst>
              <a:ext uri="{FF2B5EF4-FFF2-40B4-BE49-F238E27FC236}">
                <a16:creationId xmlns:a16="http://schemas.microsoft.com/office/drawing/2014/main" id="{848C54C8-4E75-206A-CA6A-A65559B18A03}"/>
              </a:ext>
            </a:extLst>
          </p:cNvPr>
          <p:cNvSpPr/>
          <p:nvPr/>
        </p:nvSpPr>
        <p:spPr>
          <a:xfrm rot="931910">
            <a:off x="7409411" y="4203241"/>
            <a:ext cx="141499" cy="249386"/>
          </a:xfrm>
          <a:prstGeom prst="moon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cxnSp>
        <p:nvCxnSpPr>
          <p:cNvPr id="9" name="Düz Bağlayıcı 8">
            <a:extLst>
              <a:ext uri="{FF2B5EF4-FFF2-40B4-BE49-F238E27FC236}">
                <a16:creationId xmlns:a16="http://schemas.microsoft.com/office/drawing/2014/main" id="{9512A566-54E3-701B-A312-5FDFFAC66B6C}"/>
              </a:ext>
            </a:extLst>
          </p:cNvPr>
          <p:cNvCxnSpPr>
            <a:cxnSpLocks/>
            <a:stCxn id="2" idx="0"/>
            <a:endCxn id="2" idx="3"/>
          </p:cNvCxnSpPr>
          <p:nvPr/>
        </p:nvCxnSpPr>
        <p:spPr>
          <a:xfrm>
            <a:off x="5898830" y="2240716"/>
            <a:ext cx="0" cy="225413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Dikdörtgen 24">
            <a:extLst>
              <a:ext uri="{FF2B5EF4-FFF2-40B4-BE49-F238E27FC236}">
                <a16:creationId xmlns:a16="http://schemas.microsoft.com/office/drawing/2014/main" id="{54DDB892-AFCE-070E-AFF7-24B596EE9857}"/>
              </a:ext>
            </a:extLst>
          </p:cNvPr>
          <p:cNvSpPr/>
          <p:nvPr/>
        </p:nvSpPr>
        <p:spPr>
          <a:xfrm>
            <a:off x="5726260" y="4299587"/>
            <a:ext cx="168089" cy="185472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6" name="Metin kutusu 25">
            <a:extLst>
              <a:ext uri="{FF2B5EF4-FFF2-40B4-BE49-F238E27FC236}">
                <a16:creationId xmlns:a16="http://schemas.microsoft.com/office/drawing/2014/main" id="{6789C823-98F4-1060-3DCB-8AD31C3AB32F}"/>
              </a:ext>
            </a:extLst>
          </p:cNvPr>
          <p:cNvSpPr txBox="1"/>
          <p:nvPr/>
        </p:nvSpPr>
        <p:spPr>
          <a:xfrm>
            <a:off x="5758833" y="4486725"/>
            <a:ext cx="282527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Metin kutusu 34">
                <a:extLst>
                  <a:ext uri="{FF2B5EF4-FFF2-40B4-BE49-F238E27FC236}">
                    <a16:creationId xmlns:a16="http://schemas.microsoft.com/office/drawing/2014/main" id="{BB71B6BE-F400-0C54-CA10-E174763DA3A6}"/>
                  </a:ext>
                </a:extLst>
              </p:cNvPr>
              <p:cNvSpPr txBox="1"/>
              <p:nvPr/>
            </p:nvSpPr>
            <p:spPr>
              <a:xfrm>
                <a:off x="2286000" y="3287014"/>
                <a:ext cx="4572000" cy="30707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135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350" b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𝐂</m:t>
                          </m:r>
                        </m:e>
                      </m:acc>
                    </m:oMath>
                  </m:oMathPara>
                </a14:m>
                <a:endParaRPr lang="en-US" sz="1350" dirty="0"/>
              </a:p>
            </p:txBody>
          </p:sp>
        </mc:Choice>
        <mc:Fallback xmlns="">
          <p:sp>
            <p:nvSpPr>
              <p:cNvPr id="35" name="Metin kutusu 34">
                <a:extLst>
                  <a:ext uri="{FF2B5EF4-FFF2-40B4-BE49-F238E27FC236}">
                    <a16:creationId xmlns:a16="http://schemas.microsoft.com/office/drawing/2014/main" id="{BB71B6BE-F400-0C54-CA10-E174763DA3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0" y="3287014"/>
                <a:ext cx="4572000" cy="30707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1">
            <a:extLst>
              <a:ext uri="{FF2B5EF4-FFF2-40B4-BE49-F238E27FC236}">
                <a16:creationId xmlns:a16="http://schemas.microsoft.com/office/drawing/2014/main" id="{D2F311C8-A666-494D-2A2C-8AE67D3DFCF1}"/>
              </a:ext>
            </a:extLst>
          </p:cNvPr>
          <p:cNvSpPr txBox="1"/>
          <p:nvPr/>
        </p:nvSpPr>
        <p:spPr>
          <a:xfrm>
            <a:off x="582069" y="582069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5-ÜÇGENİN DİĞER ÖZELLİKLERİ</a:t>
            </a:r>
            <a:endParaRPr dirty="0"/>
          </a:p>
        </p:txBody>
      </p:sp>
      <p:pic>
        <p:nvPicPr>
          <p:cNvPr id="4" name="8_40">
            <a:hlinkClick r:id="" action="ppaction://media"/>
            <a:extLst>
              <a:ext uri="{FF2B5EF4-FFF2-40B4-BE49-F238E27FC236}">
                <a16:creationId xmlns:a16="http://schemas.microsoft.com/office/drawing/2014/main" id="{9A1EC8C3-D9C0-3BB6-CD20-9F0A2D6F49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88607" y="620602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069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15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539FD-5AD1-6D41-AC97-29DDF62205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B8B4FE7-28CD-E2A5-4033-DF41549D7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877" y="2005115"/>
            <a:ext cx="8229600" cy="1143000"/>
          </a:xfrm>
        </p:spPr>
        <p:txBody>
          <a:bodyPr/>
          <a:lstStyle/>
          <a:p>
            <a:r>
              <a:rPr lang="tr-TR" b="1" dirty="0"/>
              <a:t>ALIŞTIRMALAR</a:t>
            </a:r>
          </a:p>
        </p:txBody>
      </p:sp>
    </p:spTree>
    <p:extLst>
      <p:ext uri="{BB962C8B-B14F-4D97-AF65-F5344CB8AC3E}">
        <p14:creationId xmlns:p14="http://schemas.microsoft.com/office/powerpoint/2010/main" val="366517282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6DAE7EFC-3470-C75E-096D-EC607551D05D}"/>
              </a:ext>
            </a:extLst>
          </p:cNvPr>
          <p:cNvSpPr txBox="1"/>
          <p:nvPr/>
        </p:nvSpPr>
        <p:spPr>
          <a:xfrm>
            <a:off x="3902361" y="1958278"/>
            <a:ext cx="330540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F3D5895D-BFF6-267D-4B96-2E1B4DFBD98A}"/>
              </a:ext>
            </a:extLst>
          </p:cNvPr>
          <p:cNvSpPr txBox="1"/>
          <p:nvPr/>
        </p:nvSpPr>
        <p:spPr>
          <a:xfrm>
            <a:off x="1545155" y="5160956"/>
            <a:ext cx="319318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</a:p>
        </p:txBody>
      </p:sp>
      <p:sp>
        <p:nvSpPr>
          <p:cNvPr id="10" name="Metin kutusu 9">
            <a:extLst>
              <a:ext uri="{FF2B5EF4-FFF2-40B4-BE49-F238E27FC236}">
                <a16:creationId xmlns:a16="http://schemas.microsoft.com/office/drawing/2014/main" id="{B5AA7D99-FDB6-45B8-093B-B60F4458686D}"/>
              </a:ext>
            </a:extLst>
          </p:cNvPr>
          <p:cNvSpPr txBox="1"/>
          <p:nvPr/>
        </p:nvSpPr>
        <p:spPr>
          <a:xfrm>
            <a:off x="5012392" y="5021927"/>
            <a:ext cx="22052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</a:p>
        </p:txBody>
      </p:sp>
      <p:sp>
        <p:nvSpPr>
          <p:cNvPr id="30" name="Metin kutusu 29">
            <a:extLst>
              <a:ext uri="{FF2B5EF4-FFF2-40B4-BE49-F238E27FC236}">
                <a16:creationId xmlns:a16="http://schemas.microsoft.com/office/drawing/2014/main" id="{D040B18C-BEF7-6885-93E7-723D2F7A7C48}"/>
              </a:ext>
            </a:extLst>
          </p:cNvPr>
          <p:cNvSpPr txBox="1"/>
          <p:nvPr/>
        </p:nvSpPr>
        <p:spPr>
          <a:xfrm>
            <a:off x="3896351" y="3390829"/>
            <a:ext cx="336952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</a:p>
        </p:txBody>
      </p:sp>
      <p:sp>
        <p:nvSpPr>
          <p:cNvPr id="36" name="Ay 35">
            <a:extLst>
              <a:ext uri="{FF2B5EF4-FFF2-40B4-BE49-F238E27FC236}">
                <a16:creationId xmlns:a16="http://schemas.microsoft.com/office/drawing/2014/main" id="{450F6502-1FBE-3901-6884-547074256F7A}"/>
              </a:ext>
            </a:extLst>
          </p:cNvPr>
          <p:cNvSpPr/>
          <p:nvPr/>
        </p:nvSpPr>
        <p:spPr>
          <a:xfrm rot="16502462">
            <a:off x="3911281" y="2516870"/>
            <a:ext cx="143926" cy="246622"/>
          </a:xfrm>
          <a:prstGeom prst="moon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8" name="Metin kutusu 37">
            <a:extLst>
              <a:ext uri="{FF2B5EF4-FFF2-40B4-BE49-F238E27FC236}">
                <a16:creationId xmlns:a16="http://schemas.microsoft.com/office/drawing/2014/main" id="{69B81A4C-E297-128F-12FA-2FF121840270}"/>
              </a:ext>
            </a:extLst>
          </p:cNvPr>
          <p:cNvSpPr txBox="1"/>
          <p:nvPr/>
        </p:nvSpPr>
        <p:spPr>
          <a:xfrm>
            <a:off x="3820819" y="2729421"/>
            <a:ext cx="37061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>
                <a:solidFill>
                  <a:schemeClr val="accent2">
                    <a:lumMod val="50000"/>
                  </a:schemeClr>
                </a:solidFill>
              </a:rPr>
              <a:t>6x</a:t>
            </a:r>
            <a:endParaRPr lang="en-US" sz="1500" b="1" baseline="300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2" name="Dik Üçgen 41">
            <a:extLst>
              <a:ext uri="{FF2B5EF4-FFF2-40B4-BE49-F238E27FC236}">
                <a16:creationId xmlns:a16="http://schemas.microsoft.com/office/drawing/2014/main" id="{5DE5A9A8-7881-DC64-1FA7-E9D2D2409D0B}"/>
              </a:ext>
            </a:extLst>
          </p:cNvPr>
          <p:cNvSpPr/>
          <p:nvPr/>
        </p:nvSpPr>
        <p:spPr>
          <a:xfrm rot="8740585">
            <a:off x="2078386" y="4306350"/>
            <a:ext cx="2647892" cy="1762788"/>
          </a:xfrm>
          <a:prstGeom prst="rtTriangl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cxnSp>
        <p:nvCxnSpPr>
          <p:cNvPr id="44" name="Düz Bağlayıcı 43">
            <a:extLst>
              <a:ext uri="{FF2B5EF4-FFF2-40B4-BE49-F238E27FC236}">
                <a16:creationId xmlns:a16="http://schemas.microsoft.com/office/drawing/2014/main" id="{379BDA38-47E0-97F0-499C-5089075A134A}"/>
              </a:ext>
            </a:extLst>
          </p:cNvPr>
          <p:cNvCxnSpPr>
            <a:cxnSpLocks/>
            <a:stCxn id="42" idx="4"/>
          </p:cNvCxnSpPr>
          <p:nvPr/>
        </p:nvCxnSpPr>
        <p:spPr>
          <a:xfrm flipV="1">
            <a:off x="1811942" y="2329032"/>
            <a:ext cx="2249070" cy="2877328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Düz Bağlayıcı 44">
            <a:extLst>
              <a:ext uri="{FF2B5EF4-FFF2-40B4-BE49-F238E27FC236}">
                <a16:creationId xmlns:a16="http://schemas.microsoft.com/office/drawing/2014/main" id="{1CB96024-FB12-FD73-B78D-93D0827BBC13}"/>
              </a:ext>
            </a:extLst>
          </p:cNvPr>
          <p:cNvCxnSpPr>
            <a:cxnSpLocks/>
            <a:stCxn id="42" idx="0"/>
          </p:cNvCxnSpPr>
          <p:nvPr/>
        </p:nvCxnSpPr>
        <p:spPr>
          <a:xfrm flipH="1" flipV="1">
            <a:off x="4061012" y="2345704"/>
            <a:ext cx="931711" cy="2823425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8" name="Dikdörtgen 47">
            <a:extLst>
              <a:ext uri="{FF2B5EF4-FFF2-40B4-BE49-F238E27FC236}">
                <a16:creationId xmlns:a16="http://schemas.microsoft.com/office/drawing/2014/main" id="{2C9E9DC8-733A-5AB9-71CA-A9E9723E52EB}"/>
              </a:ext>
            </a:extLst>
          </p:cNvPr>
          <p:cNvSpPr/>
          <p:nvPr/>
        </p:nvSpPr>
        <p:spPr>
          <a:xfrm rot="3247169">
            <a:off x="3877118" y="3745960"/>
            <a:ext cx="206925" cy="214773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75" dirty="0"/>
              <a:t>.</a:t>
            </a:r>
          </a:p>
        </p:txBody>
      </p:sp>
      <p:sp>
        <p:nvSpPr>
          <p:cNvPr id="49" name="Metin kutusu 48">
            <a:extLst>
              <a:ext uri="{FF2B5EF4-FFF2-40B4-BE49-F238E27FC236}">
                <a16:creationId xmlns:a16="http://schemas.microsoft.com/office/drawing/2014/main" id="{AFC8B413-4A95-4AAE-CAC6-13C174DA2402}"/>
              </a:ext>
            </a:extLst>
          </p:cNvPr>
          <p:cNvSpPr txBox="1"/>
          <p:nvPr/>
        </p:nvSpPr>
        <p:spPr>
          <a:xfrm>
            <a:off x="2213035" y="4531878"/>
            <a:ext cx="37061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>
                <a:solidFill>
                  <a:schemeClr val="accent2">
                    <a:lumMod val="50000"/>
                  </a:schemeClr>
                </a:solidFill>
              </a:rPr>
              <a:t>2x</a:t>
            </a:r>
            <a:endParaRPr lang="en-US" sz="1500" b="1" baseline="300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0" name="Metin kutusu 49">
            <a:extLst>
              <a:ext uri="{FF2B5EF4-FFF2-40B4-BE49-F238E27FC236}">
                <a16:creationId xmlns:a16="http://schemas.microsoft.com/office/drawing/2014/main" id="{21A1E4E8-CBF5-3C9F-E099-E418097C91E2}"/>
              </a:ext>
            </a:extLst>
          </p:cNvPr>
          <p:cNvSpPr txBox="1"/>
          <p:nvPr/>
        </p:nvSpPr>
        <p:spPr>
          <a:xfrm>
            <a:off x="4613570" y="4448521"/>
            <a:ext cx="272832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>
                <a:solidFill>
                  <a:schemeClr val="accent2">
                    <a:lumMod val="50000"/>
                  </a:schemeClr>
                </a:solidFill>
              </a:rPr>
              <a:t>x</a:t>
            </a:r>
            <a:endParaRPr lang="en-US" sz="1500" b="1" baseline="300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1" name="Ay 50">
            <a:extLst>
              <a:ext uri="{FF2B5EF4-FFF2-40B4-BE49-F238E27FC236}">
                <a16:creationId xmlns:a16="http://schemas.microsoft.com/office/drawing/2014/main" id="{4B32CB68-48D7-A9C9-6701-8FE199BA0FF9}"/>
              </a:ext>
            </a:extLst>
          </p:cNvPr>
          <p:cNvSpPr/>
          <p:nvPr/>
        </p:nvSpPr>
        <p:spPr>
          <a:xfrm rot="7473732">
            <a:off x="2104192" y="4772870"/>
            <a:ext cx="147308" cy="168193"/>
          </a:xfrm>
          <a:prstGeom prst="moon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2" name="Ay 51">
            <a:extLst>
              <a:ext uri="{FF2B5EF4-FFF2-40B4-BE49-F238E27FC236}">
                <a16:creationId xmlns:a16="http://schemas.microsoft.com/office/drawing/2014/main" id="{EF3C942D-2BB5-C3C4-72D4-9CA182629972}"/>
              </a:ext>
            </a:extLst>
          </p:cNvPr>
          <p:cNvSpPr/>
          <p:nvPr/>
        </p:nvSpPr>
        <p:spPr>
          <a:xfrm rot="2793521">
            <a:off x="4720000" y="4696529"/>
            <a:ext cx="101885" cy="96586"/>
          </a:xfrm>
          <a:prstGeom prst="moon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3" name="Metin kutusu 52">
            <a:extLst>
              <a:ext uri="{FF2B5EF4-FFF2-40B4-BE49-F238E27FC236}">
                <a16:creationId xmlns:a16="http://schemas.microsoft.com/office/drawing/2014/main" id="{C8B35283-6DC5-8CB8-E16A-C6A5E6846352}"/>
              </a:ext>
            </a:extLst>
          </p:cNvPr>
          <p:cNvSpPr txBox="1"/>
          <p:nvPr/>
        </p:nvSpPr>
        <p:spPr>
          <a:xfrm>
            <a:off x="469217" y="1358729"/>
            <a:ext cx="6727429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 err="1">
                <a:latin typeface="Arial Black" panose="020B0A04020102020204" pitchFamily="34" charset="0"/>
              </a:rPr>
              <a:t>Şekilde</a:t>
            </a:r>
            <a:r>
              <a:rPr lang="en-US" sz="1875" b="1" dirty="0">
                <a:latin typeface="Arial Black" panose="020B0A04020102020204" pitchFamily="34" charset="0"/>
              </a:rPr>
              <a:t> </a:t>
            </a:r>
            <a:r>
              <a:rPr lang="en-US" sz="1875" b="1" dirty="0" err="1">
                <a:latin typeface="Arial Black" panose="020B0A04020102020204" pitchFamily="34" charset="0"/>
              </a:rPr>
              <a:t>verilenlere</a:t>
            </a:r>
            <a:r>
              <a:rPr lang="en-US" sz="1875" b="1" dirty="0">
                <a:latin typeface="Arial Black" panose="020B0A04020102020204" pitchFamily="34" charset="0"/>
              </a:rPr>
              <a:t> </a:t>
            </a:r>
            <a:r>
              <a:rPr lang="en-US" sz="1875" b="1" dirty="0" err="1">
                <a:latin typeface="Arial Black" panose="020B0A04020102020204" pitchFamily="34" charset="0"/>
              </a:rPr>
              <a:t>göre</a:t>
            </a:r>
            <a:r>
              <a:rPr lang="en-US" sz="1875" b="1" dirty="0">
                <a:latin typeface="Arial Black" panose="020B0A04020102020204" pitchFamily="34" charset="0"/>
              </a:rPr>
              <a:t> B</a:t>
            </a:r>
            <a:r>
              <a:rPr lang="en-US" sz="1875" b="1" baseline="-25000" dirty="0">
                <a:latin typeface="Arial Black" panose="020B0A04020102020204" pitchFamily="34" charset="0"/>
              </a:rPr>
              <a:t>1</a:t>
            </a:r>
            <a:r>
              <a:rPr lang="en-US" sz="1875" b="1" dirty="0">
                <a:latin typeface="Arial Black" panose="020B0A04020102020204" pitchFamily="34" charset="0"/>
              </a:rPr>
              <a:t> </a:t>
            </a:r>
            <a:r>
              <a:rPr lang="en-US" sz="1875" b="1" dirty="0" err="1">
                <a:latin typeface="Arial Black" panose="020B0A04020102020204" pitchFamily="34" charset="0"/>
              </a:rPr>
              <a:t>açısı</a:t>
            </a:r>
            <a:r>
              <a:rPr lang="en-US" sz="1875" b="1" dirty="0">
                <a:latin typeface="Arial Black" panose="020B0A04020102020204" pitchFamily="34" charset="0"/>
              </a:rPr>
              <a:t> </a:t>
            </a:r>
            <a:r>
              <a:rPr lang="en-US" sz="1875" b="1" dirty="0" err="1">
                <a:latin typeface="Arial Black" panose="020B0A04020102020204" pitchFamily="34" charset="0"/>
              </a:rPr>
              <a:t>kaç</a:t>
            </a:r>
            <a:r>
              <a:rPr lang="en-US" sz="1875" b="1" dirty="0">
                <a:latin typeface="Arial Black" panose="020B0A04020102020204" pitchFamily="34" charset="0"/>
              </a:rPr>
              <a:t> </a:t>
            </a:r>
            <a:r>
              <a:rPr lang="en-US" sz="1875" b="1" dirty="0" err="1">
                <a:latin typeface="Arial Black" panose="020B0A04020102020204" pitchFamily="34" charset="0"/>
              </a:rPr>
              <a:t>derecedir</a:t>
            </a:r>
            <a:r>
              <a:rPr lang="tr-TR" sz="1875" b="1" dirty="0">
                <a:latin typeface="Arial Black" panose="020B0A04020102020204" pitchFamily="34" charset="0"/>
              </a:rPr>
              <a:t>.</a:t>
            </a:r>
          </a:p>
        </p:txBody>
      </p:sp>
      <p:sp>
        <p:nvSpPr>
          <p:cNvPr id="56" name="Ok: Sağ 55">
            <a:extLst>
              <a:ext uri="{FF2B5EF4-FFF2-40B4-BE49-F238E27FC236}">
                <a16:creationId xmlns:a16="http://schemas.microsoft.com/office/drawing/2014/main" id="{C5D36825-5895-FF34-A228-321C35DE7480}"/>
              </a:ext>
            </a:extLst>
          </p:cNvPr>
          <p:cNvSpPr/>
          <p:nvPr/>
        </p:nvSpPr>
        <p:spPr>
          <a:xfrm rot="1366716">
            <a:off x="1769470" y="4296538"/>
            <a:ext cx="534273" cy="65422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b="1" dirty="0">
                <a:latin typeface="Arial Black" panose="020B0A04020102020204" pitchFamily="34" charset="0"/>
              </a:rPr>
              <a:t>B</a:t>
            </a:r>
            <a:r>
              <a:rPr lang="en-US" sz="1350" b="1" baseline="-25000" dirty="0">
                <a:latin typeface="Arial Black" panose="020B0A04020102020204" pitchFamily="34" charset="0"/>
              </a:rPr>
              <a:t>1</a:t>
            </a:r>
            <a:endParaRPr lang="en-US" sz="135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72BA8A5-6952-F25C-178A-9C69708DC58F}"/>
              </a:ext>
            </a:extLst>
          </p:cNvPr>
          <p:cNvSpPr txBox="1"/>
          <p:nvPr/>
        </p:nvSpPr>
        <p:spPr>
          <a:xfrm>
            <a:off x="514783" y="582069"/>
            <a:ext cx="8461187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dirty="0"/>
              <a:t>SORU -</a:t>
            </a:r>
            <a:r>
              <a:rPr lang="tr-TR" dirty="0"/>
              <a:t>1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6700663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6DAE7EFC-3470-C75E-096D-EC607551D05D}"/>
              </a:ext>
            </a:extLst>
          </p:cNvPr>
          <p:cNvSpPr txBox="1"/>
          <p:nvPr/>
        </p:nvSpPr>
        <p:spPr>
          <a:xfrm>
            <a:off x="7311190" y="1669165"/>
            <a:ext cx="330540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F3D5895D-BFF6-267D-4B96-2E1B4DFBD98A}"/>
              </a:ext>
            </a:extLst>
          </p:cNvPr>
          <p:cNvSpPr txBox="1"/>
          <p:nvPr/>
        </p:nvSpPr>
        <p:spPr>
          <a:xfrm>
            <a:off x="4953984" y="4871843"/>
            <a:ext cx="319318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</a:p>
        </p:txBody>
      </p:sp>
      <p:sp>
        <p:nvSpPr>
          <p:cNvPr id="10" name="Metin kutusu 9">
            <a:extLst>
              <a:ext uri="{FF2B5EF4-FFF2-40B4-BE49-F238E27FC236}">
                <a16:creationId xmlns:a16="http://schemas.microsoft.com/office/drawing/2014/main" id="{B5AA7D99-FDB6-45B8-093B-B60F4458686D}"/>
              </a:ext>
            </a:extLst>
          </p:cNvPr>
          <p:cNvSpPr txBox="1"/>
          <p:nvPr/>
        </p:nvSpPr>
        <p:spPr>
          <a:xfrm>
            <a:off x="8421221" y="4732814"/>
            <a:ext cx="22052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</a:p>
        </p:txBody>
      </p:sp>
      <p:sp>
        <p:nvSpPr>
          <p:cNvPr id="30" name="Metin kutusu 29">
            <a:extLst>
              <a:ext uri="{FF2B5EF4-FFF2-40B4-BE49-F238E27FC236}">
                <a16:creationId xmlns:a16="http://schemas.microsoft.com/office/drawing/2014/main" id="{D040B18C-BEF7-6885-93E7-723D2F7A7C48}"/>
              </a:ext>
            </a:extLst>
          </p:cNvPr>
          <p:cNvSpPr txBox="1"/>
          <p:nvPr/>
        </p:nvSpPr>
        <p:spPr>
          <a:xfrm>
            <a:off x="7305179" y="3101716"/>
            <a:ext cx="336952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</a:p>
        </p:txBody>
      </p:sp>
      <p:sp>
        <p:nvSpPr>
          <p:cNvPr id="36" name="Ay 35">
            <a:extLst>
              <a:ext uri="{FF2B5EF4-FFF2-40B4-BE49-F238E27FC236}">
                <a16:creationId xmlns:a16="http://schemas.microsoft.com/office/drawing/2014/main" id="{450F6502-1FBE-3901-6884-547074256F7A}"/>
              </a:ext>
            </a:extLst>
          </p:cNvPr>
          <p:cNvSpPr/>
          <p:nvPr/>
        </p:nvSpPr>
        <p:spPr>
          <a:xfrm rot="16502462">
            <a:off x="7320110" y="2227757"/>
            <a:ext cx="143926" cy="246622"/>
          </a:xfrm>
          <a:prstGeom prst="moon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8" name="Metin kutusu 37">
            <a:extLst>
              <a:ext uri="{FF2B5EF4-FFF2-40B4-BE49-F238E27FC236}">
                <a16:creationId xmlns:a16="http://schemas.microsoft.com/office/drawing/2014/main" id="{69B81A4C-E297-128F-12FA-2FF121840270}"/>
              </a:ext>
            </a:extLst>
          </p:cNvPr>
          <p:cNvSpPr txBox="1"/>
          <p:nvPr/>
        </p:nvSpPr>
        <p:spPr>
          <a:xfrm>
            <a:off x="7229647" y="2440308"/>
            <a:ext cx="37061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>
                <a:solidFill>
                  <a:schemeClr val="accent2">
                    <a:lumMod val="50000"/>
                  </a:schemeClr>
                </a:solidFill>
              </a:rPr>
              <a:t>6x</a:t>
            </a:r>
            <a:endParaRPr lang="en-US" sz="1500" b="1" baseline="300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2" name="Dik Üçgen 41">
            <a:extLst>
              <a:ext uri="{FF2B5EF4-FFF2-40B4-BE49-F238E27FC236}">
                <a16:creationId xmlns:a16="http://schemas.microsoft.com/office/drawing/2014/main" id="{5DE5A9A8-7881-DC64-1FA7-E9D2D2409D0B}"/>
              </a:ext>
            </a:extLst>
          </p:cNvPr>
          <p:cNvSpPr/>
          <p:nvPr/>
        </p:nvSpPr>
        <p:spPr>
          <a:xfrm rot="8740585">
            <a:off x="5487215" y="4017237"/>
            <a:ext cx="2647892" cy="1762788"/>
          </a:xfrm>
          <a:prstGeom prst="rtTriangl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cxnSp>
        <p:nvCxnSpPr>
          <p:cNvPr id="44" name="Düz Bağlayıcı 43">
            <a:extLst>
              <a:ext uri="{FF2B5EF4-FFF2-40B4-BE49-F238E27FC236}">
                <a16:creationId xmlns:a16="http://schemas.microsoft.com/office/drawing/2014/main" id="{379BDA38-47E0-97F0-499C-5089075A134A}"/>
              </a:ext>
            </a:extLst>
          </p:cNvPr>
          <p:cNvCxnSpPr>
            <a:cxnSpLocks/>
            <a:stCxn id="42" idx="4"/>
          </p:cNvCxnSpPr>
          <p:nvPr/>
        </p:nvCxnSpPr>
        <p:spPr>
          <a:xfrm flipV="1">
            <a:off x="5220770" y="2039919"/>
            <a:ext cx="2249070" cy="2877328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Düz Bağlayıcı 44">
            <a:extLst>
              <a:ext uri="{FF2B5EF4-FFF2-40B4-BE49-F238E27FC236}">
                <a16:creationId xmlns:a16="http://schemas.microsoft.com/office/drawing/2014/main" id="{1CB96024-FB12-FD73-B78D-93D0827BBC13}"/>
              </a:ext>
            </a:extLst>
          </p:cNvPr>
          <p:cNvCxnSpPr>
            <a:cxnSpLocks/>
            <a:stCxn id="42" idx="0"/>
          </p:cNvCxnSpPr>
          <p:nvPr/>
        </p:nvCxnSpPr>
        <p:spPr>
          <a:xfrm flipH="1" flipV="1">
            <a:off x="7469841" y="2056591"/>
            <a:ext cx="931711" cy="2823425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8" name="Dikdörtgen 47">
            <a:extLst>
              <a:ext uri="{FF2B5EF4-FFF2-40B4-BE49-F238E27FC236}">
                <a16:creationId xmlns:a16="http://schemas.microsoft.com/office/drawing/2014/main" id="{2C9E9DC8-733A-5AB9-71CA-A9E9723E52EB}"/>
              </a:ext>
            </a:extLst>
          </p:cNvPr>
          <p:cNvSpPr/>
          <p:nvPr/>
        </p:nvSpPr>
        <p:spPr>
          <a:xfrm rot="3247169">
            <a:off x="7285947" y="3456847"/>
            <a:ext cx="206925" cy="214773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75" dirty="0"/>
              <a:t>.</a:t>
            </a:r>
          </a:p>
        </p:txBody>
      </p:sp>
      <p:sp>
        <p:nvSpPr>
          <p:cNvPr id="49" name="Metin kutusu 48">
            <a:extLst>
              <a:ext uri="{FF2B5EF4-FFF2-40B4-BE49-F238E27FC236}">
                <a16:creationId xmlns:a16="http://schemas.microsoft.com/office/drawing/2014/main" id="{AFC8B413-4A95-4AAE-CAC6-13C174DA2402}"/>
              </a:ext>
            </a:extLst>
          </p:cNvPr>
          <p:cNvSpPr txBox="1"/>
          <p:nvPr/>
        </p:nvSpPr>
        <p:spPr>
          <a:xfrm>
            <a:off x="5621864" y="4242765"/>
            <a:ext cx="37061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>
                <a:solidFill>
                  <a:schemeClr val="accent2">
                    <a:lumMod val="50000"/>
                  </a:schemeClr>
                </a:solidFill>
              </a:rPr>
              <a:t>2x</a:t>
            </a:r>
            <a:endParaRPr lang="en-US" sz="1500" b="1" baseline="300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0" name="Metin kutusu 49">
            <a:extLst>
              <a:ext uri="{FF2B5EF4-FFF2-40B4-BE49-F238E27FC236}">
                <a16:creationId xmlns:a16="http://schemas.microsoft.com/office/drawing/2014/main" id="{21A1E4E8-CBF5-3C9F-E099-E418097C91E2}"/>
              </a:ext>
            </a:extLst>
          </p:cNvPr>
          <p:cNvSpPr txBox="1"/>
          <p:nvPr/>
        </p:nvSpPr>
        <p:spPr>
          <a:xfrm>
            <a:off x="8022398" y="4159408"/>
            <a:ext cx="272832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>
                <a:solidFill>
                  <a:schemeClr val="accent2">
                    <a:lumMod val="50000"/>
                  </a:schemeClr>
                </a:solidFill>
              </a:rPr>
              <a:t>x</a:t>
            </a:r>
            <a:endParaRPr lang="en-US" sz="1500" b="1" baseline="300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1" name="Ay 50">
            <a:extLst>
              <a:ext uri="{FF2B5EF4-FFF2-40B4-BE49-F238E27FC236}">
                <a16:creationId xmlns:a16="http://schemas.microsoft.com/office/drawing/2014/main" id="{4B32CB68-48D7-A9C9-6701-8FE199BA0FF9}"/>
              </a:ext>
            </a:extLst>
          </p:cNvPr>
          <p:cNvSpPr/>
          <p:nvPr/>
        </p:nvSpPr>
        <p:spPr>
          <a:xfrm rot="7473732">
            <a:off x="5513021" y="4483757"/>
            <a:ext cx="147308" cy="168193"/>
          </a:xfrm>
          <a:prstGeom prst="moon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2" name="Ay 51">
            <a:extLst>
              <a:ext uri="{FF2B5EF4-FFF2-40B4-BE49-F238E27FC236}">
                <a16:creationId xmlns:a16="http://schemas.microsoft.com/office/drawing/2014/main" id="{EF3C942D-2BB5-C3C4-72D4-9CA182629972}"/>
              </a:ext>
            </a:extLst>
          </p:cNvPr>
          <p:cNvSpPr/>
          <p:nvPr/>
        </p:nvSpPr>
        <p:spPr>
          <a:xfrm rot="2793521">
            <a:off x="8128829" y="4407416"/>
            <a:ext cx="101885" cy="96586"/>
          </a:xfrm>
          <a:prstGeom prst="moon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Metin kutusu 1">
            <a:extLst>
              <a:ext uri="{FF2B5EF4-FFF2-40B4-BE49-F238E27FC236}">
                <a16:creationId xmlns:a16="http://schemas.microsoft.com/office/drawing/2014/main" id="{BF1A5F31-A497-D811-1C43-EE1E66DC2E88}"/>
              </a:ext>
            </a:extLst>
          </p:cNvPr>
          <p:cNvSpPr txBox="1"/>
          <p:nvPr/>
        </p:nvSpPr>
        <p:spPr>
          <a:xfrm>
            <a:off x="412478" y="1669165"/>
            <a:ext cx="4008433" cy="29777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latin typeface="Arial Black" panose="020B0A04020102020204" pitchFamily="34" charset="0"/>
              </a:rPr>
              <a:t>1)</a:t>
            </a:r>
            <a:r>
              <a:rPr lang="en-US" sz="1875" b="1" dirty="0" err="1">
                <a:latin typeface="Arial Black" panose="020B0A04020102020204" pitchFamily="34" charset="0"/>
              </a:rPr>
              <a:t>b+c</a:t>
            </a:r>
            <a:r>
              <a:rPr lang="en-US" sz="1875" b="1" dirty="0">
                <a:latin typeface="Arial Black" panose="020B0A04020102020204" pitchFamily="34" charset="0"/>
              </a:rPr>
              <a:t>=90</a:t>
            </a:r>
            <a:endParaRPr lang="en-US" sz="1875" b="1" baseline="30000" dirty="0">
              <a:latin typeface="Arial Black" panose="020B0A04020102020204" pitchFamily="34" charset="0"/>
            </a:endParaRPr>
          </a:p>
          <a:p>
            <a:endParaRPr lang="en-US" sz="1875" b="1" dirty="0">
              <a:latin typeface="Arial Black" panose="020B0A04020102020204" pitchFamily="34" charset="0"/>
            </a:endParaRPr>
          </a:p>
          <a:p>
            <a:r>
              <a:rPr lang="en-US" sz="1875" b="1" dirty="0">
                <a:latin typeface="Arial Black" panose="020B0A04020102020204" pitchFamily="34" charset="0"/>
              </a:rPr>
              <a:t>2)6x+2x+b+c+x=180</a:t>
            </a:r>
          </a:p>
          <a:p>
            <a:endParaRPr lang="en-US" sz="1875" b="1" dirty="0">
              <a:latin typeface="Arial Black" panose="020B0A04020102020204" pitchFamily="34" charset="0"/>
            </a:endParaRPr>
          </a:p>
          <a:p>
            <a:endParaRPr lang="en-US" sz="1875" b="1" dirty="0">
              <a:latin typeface="Arial Black" panose="020B0A04020102020204" pitchFamily="34" charset="0"/>
            </a:endParaRPr>
          </a:p>
          <a:p>
            <a:r>
              <a:rPr lang="en-US" sz="1875" b="1" dirty="0">
                <a:latin typeface="Arial Black" panose="020B0A04020102020204" pitchFamily="34" charset="0"/>
              </a:rPr>
              <a:t>9x+90=180</a:t>
            </a:r>
          </a:p>
          <a:p>
            <a:r>
              <a:rPr lang="en-US" sz="1875" b="1" dirty="0">
                <a:latin typeface="Arial Black" panose="020B0A04020102020204" pitchFamily="34" charset="0"/>
              </a:rPr>
              <a:t>9x=90</a:t>
            </a:r>
          </a:p>
          <a:p>
            <a:r>
              <a:rPr lang="en-US" sz="1875" b="1" dirty="0">
                <a:latin typeface="Arial Black" panose="020B0A04020102020204" pitchFamily="34" charset="0"/>
              </a:rPr>
              <a:t>x=10</a:t>
            </a:r>
          </a:p>
          <a:p>
            <a:endParaRPr lang="en-US" sz="1875" b="1" dirty="0">
              <a:latin typeface="Arial Black" panose="020B0A04020102020204" pitchFamily="34" charset="0"/>
            </a:endParaRPr>
          </a:p>
          <a:p>
            <a:r>
              <a:rPr lang="en-US" sz="1875" b="1" dirty="0">
                <a:solidFill>
                  <a:srgbClr val="C00000"/>
                </a:solidFill>
                <a:latin typeface="Arial Black" panose="020B0A04020102020204" pitchFamily="34" charset="0"/>
              </a:rPr>
              <a:t>B</a:t>
            </a:r>
            <a:r>
              <a:rPr lang="en-US" sz="1875" b="1" baseline="-25000" dirty="0">
                <a:solidFill>
                  <a:srgbClr val="C00000"/>
                </a:solidFill>
                <a:latin typeface="Arial Black" panose="020B0A04020102020204" pitchFamily="34" charset="0"/>
              </a:rPr>
              <a:t>1</a:t>
            </a:r>
            <a:r>
              <a:rPr lang="en-US" sz="1875" b="1" dirty="0">
                <a:solidFill>
                  <a:srgbClr val="C00000"/>
                </a:solidFill>
                <a:latin typeface="Arial Black" panose="020B0A04020102020204" pitchFamily="34" charset="0"/>
              </a:rPr>
              <a:t>=2x=2*10=20</a:t>
            </a:r>
          </a:p>
        </p:txBody>
      </p:sp>
      <p:sp>
        <p:nvSpPr>
          <p:cNvPr id="5" name="Ay 4">
            <a:extLst>
              <a:ext uri="{FF2B5EF4-FFF2-40B4-BE49-F238E27FC236}">
                <a16:creationId xmlns:a16="http://schemas.microsoft.com/office/drawing/2014/main" id="{6F7FA9FD-5529-EC11-0351-D813CE16AD09}"/>
              </a:ext>
            </a:extLst>
          </p:cNvPr>
          <p:cNvSpPr/>
          <p:nvPr/>
        </p:nvSpPr>
        <p:spPr>
          <a:xfrm rot="10969788">
            <a:off x="5617612" y="4661365"/>
            <a:ext cx="137069" cy="234025"/>
          </a:xfrm>
          <a:prstGeom prst="moon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9459A804-BD44-87DD-D1C1-5DE4AF5293E1}"/>
              </a:ext>
            </a:extLst>
          </p:cNvPr>
          <p:cNvSpPr txBox="1"/>
          <p:nvPr/>
        </p:nvSpPr>
        <p:spPr>
          <a:xfrm>
            <a:off x="5783692" y="4598549"/>
            <a:ext cx="28725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>
                <a:solidFill>
                  <a:schemeClr val="accent6">
                    <a:lumMod val="75000"/>
                  </a:schemeClr>
                </a:solidFill>
              </a:rPr>
              <a:t>b</a:t>
            </a:r>
            <a:endParaRPr lang="en-US" sz="1500" b="1" baseline="300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" name="Ay 7">
            <a:extLst>
              <a:ext uri="{FF2B5EF4-FFF2-40B4-BE49-F238E27FC236}">
                <a16:creationId xmlns:a16="http://schemas.microsoft.com/office/drawing/2014/main" id="{CCEAFEE1-06F6-03EC-590C-B8F850D533CD}"/>
              </a:ext>
            </a:extLst>
          </p:cNvPr>
          <p:cNvSpPr/>
          <p:nvPr/>
        </p:nvSpPr>
        <p:spPr>
          <a:xfrm rot="526739">
            <a:off x="8090036" y="4640688"/>
            <a:ext cx="141839" cy="246622"/>
          </a:xfrm>
          <a:prstGeom prst="mo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307BB040-E757-EEA2-53AC-8EF8D7CF36A2}"/>
              </a:ext>
            </a:extLst>
          </p:cNvPr>
          <p:cNvSpPr txBox="1"/>
          <p:nvPr/>
        </p:nvSpPr>
        <p:spPr>
          <a:xfrm>
            <a:off x="7843803" y="4542848"/>
            <a:ext cx="26481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>
                <a:solidFill>
                  <a:srgbClr val="0070C0"/>
                </a:solidFill>
              </a:rPr>
              <a:t>c</a:t>
            </a:r>
            <a:endParaRPr lang="en-US" sz="1500" b="1" baseline="30000" dirty="0">
              <a:solidFill>
                <a:srgbClr val="0070C0"/>
              </a:solidFill>
            </a:endParaRPr>
          </a:p>
        </p:txBody>
      </p:sp>
      <p:cxnSp>
        <p:nvCxnSpPr>
          <p:cNvPr id="12" name="Düz Bağlayıcı 11">
            <a:extLst>
              <a:ext uri="{FF2B5EF4-FFF2-40B4-BE49-F238E27FC236}">
                <a16:creationId xmlns:a16="http://schemas.microsoft.com/office/drawing/2014/main" id="{6368CAF3-4AE6-B135-153B-C320BA0909DE}"/>
              </a:ext>
            </a:extLst>
          </p:cNvPr>
          <p:cNvCxnSpPr>
            <a:cxnSpLocks/>
          </p:cNvCxnSpPr>
          <p:nvPr/>
        </p:nvCxnSpPr>
        <p:spPr>
          <a:xfrm flipV="1">
            <a:off x="5220771" y="4873292"/>
            <a:ext cx="3180781" cy="3723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">
            <a:extLst>
              <a:ext uri="{FF2B5EF4-FFF2-40B4-BE49-F238E27FC236}">
                <a16:creationId xmlns:a16="http://schemas.microsoft.com/office/drawing/2014/main" id="{5E560C7F-6766-B5C9-AAC4-51459CF76E1B}"/>
              </a:ext>
            </a:extLst>
          </p:cNvPr>
          <p:cNvSpPr txBox="1"/>
          <p:nvPr/>
        </p:nvSpPr>
        <p:spPr>
          <a:xfrm>
            <a:off x="412478" y="238013"/>
            <a:ext cx="8461187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dirty="0"/>
              <a:t>SORU -</a:t>
            </a:r>
            <a:r>
              <a:rPr lang="tr-TR"/>
              <a:t>1</a:t>
            </a:r>
            <a:endParaRPr dirty="0"/>
          </a:p>
        </p:txBody>
      </p:sp>
      <p:sp>
        <p:nvSpPr>
          <p:cNvPr id="13" name="TextBox 4">
            <a:extLst>
              <a:ext uri="{FF2B5EF4-FFF2-40B4-BE49-F238E27FC236}">
                <a16:creationId xmlns:a16="http://schemas.microsoft.com/office/drawing/2014/main" id="{9830CA3D-176E-A3E2-46C4-BD388A2803D6}"/>
              </a:ext>
            </a:extLst>
          </p:cNvPr>
          <p:cNvSpPr txBox="1"/>
          <p:nvPr/>
        </p:nvSpPr>
        <p:spPr>
          <a:xfrm>
            <a:off x="412478" y="930812"/>
            <a:ext cx="8461186" cy="400110"/>
          </a:xfrm>
          <a:prstGeom prst="rect">
            <a:avLst/>
          </a:prstGeom>
          <a:solidFill>
            <a:srgbClr val="C80000"/>
          </a:solidFill>
        </p:spPr>
        <p:txBody>
          <a:bodyPr wrap="square">
            <a:spAutoFit/>
          </a:bodyPr>
          <a:lstStyle/>
          <a:p>
            <a:r>
              <a:rPr lang="tr-TR" sz="2000" b="1" dirty="0">
                <a:solidFill>
                  <a:srgbClr val="FFFFFF"/>
                </a:solidFill>
              </a:rPr>
              <a:t>ÇÖZÜM YÖNTEMİ</a:t>
            </a:r>
            <a:endParaRPr sz="20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55357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6DAE7EFC-3470-C75E-096D-EC607551D05D}"/>
              </a:ext>
            </a:extLst>
          </p:cNvPr>
          <p:cNvSpPr txBox="1"/>
          <p:nvPr/>
        </p:nvSpPr>
        <p:spPr>
          <a:xfrm>
            <a:off x="2730618" y="3779809"/>
            <a:ext cx="330540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F3D5895D-BFF6-267D-4B96-2E1B4DFBD98A}"/>
              </a:ext>
            </a:extLst>
          </p:cNvPr>
          <p:cNvSpPr txBox="1"/>
          <p:nvPr/>
        </p:nvSpPr>
        <p:spPr>
          <a:xfrm>
            <a:off x="3201500" y="3554919"/>
            <a:ext cx="319318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</a:p>
        </p:txBody>
      </p:sp>
      <p:sp>
        <p:nvSpPr>
          <p:cNvPr id="10" name="Metin kutusu 9">
            <a:extLst>
              <a:ext uri="{FF2B5EF4-FFF2-40B4-BE49-F238E27FC236}">
                <a16:creationId xmlns:a16="http://schemas.microsoft.com/office/drawing/2014/main" id="{B5AA7D99-FDB6-45B8-093B-B60F4458686D}"/>
              </a:ext>
            </a:extLst>
          </p:cNvPr>
          <p:cNvSpPr txBox="1"/>
          <p:nvPr/>
        </p:nvSpPr>
        <p:spPr>
          <a:xfrm>
            <a:off x="5925931" y="2221670"/>
            <a:ext cx="22052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</a:p>
        </p:txBody>
      </p:sp>
      <p:sp>
        <p:nvSpPr>
          <p:cNvPr id="30" name="Metin kutusu 29">
            <a:extLst>
              <a:ext uri="{FF2B5EF4-FFF2-40B4-BE49-F238E27FC236}">
                <a16:creationId xmlns:a16="http://schemas.microsoft.com/office/drawing/2014/main" id="{D040B18C-BEF7-6885-93E7-723D2F7A7C48}"/>
              </a:ext>
            </a:extLst>
          </p:cNvPr>
          <p:cNvSpPr txBox="1"/>
          <p:nvPr/>
        </p:nvSpPr>
        <p:spPr>
          <a:xfrm>
            <a:off x="7390027" y="1666700"/>
            <a:ext cx="336952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</a:p>
        </p:txBody>
      </p:sp>
      <p:sp>
        <p:nvSpPr>
          <p:cNvPr id="36" name="Ay 35">
            <a:extLst>
              <a:ext uri="{FF2B5EF4-FFF2-40B4-BE49-F238E27FC236}">
                <a16:creationId xmlns:a16="http://schemas.microsoft.com/office/drawing/2014/main" id="{450F6502-1FBE-3901-6884-547074256F7A}"/>
              </a:ext>
            </a:extLst>
          </p:cNvPr>
          <p:cNvSpPr/>
          <p:nvPr/>
        </p:nvSpPr>
        <p:spPr>
          <a:xfrm rot="8691601">
            <a:off x="6723899" y="3535483"/>
            <a:ext cx="143926" cy="246622"/>
          </a:xfrm>
          <a:prstGeom prst="moon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8" name="Metin kutusu 37">
            <a:extLst>
              <a:ext uri="{FF2B5EF4-FFF2-40B4-BE49-F238E27FC236}">
                <a16:creationId xmlns:a16="http://schemas.microsoft.com/office/drawing/2014/main" id="{69B81A4C-E297-128F-12FA-2FF121840270}"/>
              </a:ext>
            </a:extLst>
          </p:cNvPr>
          <p:cNvSpPr txBox="1"/>
          <p:nvPr/>
        </p:nvSpPr>
        <p:spPr>
          <a:xfrm>
            <a:off x="6867279" y="3450405"/>
            <a:ext cx="272832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>
                <a:solidFill>
                  <a:schemeClr val="accent2">
                    <a:lumMod val="50000"/>
                  </a:schemeClr>
                </a:solidFill>
              </a:rPr>
              <a:t>x</a:t>
            </a:r>
            <a:endParaRPr lang="en-US" sz="1500" b="1" baseline="30000" dirty="0">
              <a:solidFill>
                <a:schemeClr val="accent2">
                  <a:lumMod val="50000"/>
                </a:schemeClr>
              </a:solidFill>
            </a:endParaRPr>
          </a:p>
        </p:txBody>
      </p:sp>
      <p:cxnSp>
        <p:nvCxnSpPr>
          <p:cNvPr id="44" name="Düz Bağlayıcı 43">
            <a:extLst>
              <a:ext uri="{FF2B5EF4-FFF2-40B4-BE49-F238E27FC236}">
                <a16:creationId xmlns:a16="http://schemas.microsoft.com/office/drawing/2014/main" id="{379BDA38-47E0-97F0-499C-5089075A134A}"/>
              </a:ext>
            </a:extLst>
          </p:cNvPr>
          <p:cNvCxnSpPr>
            <a:cxnSpLocks/>
          </p:cNvCxnSpPr>
          <p:nvPr/>
        </p:nvCxnSpPr>
        <p:spPr>
          <a:xfrm flipV="1">
            <a:off x="2737708" y="1936366"/>
            <a:ext cx="4644728" cy="2327732"/>
          </a:xfrm>
          <a:prstGeom prst="line">
            <a:avLst/>
          </a:prstGeom>
          <a:ln w="38100"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Düz Bağlayıcı 44">
            <a:extLst>
              <a:ext uri="{FF2B5EF4-FFF2-40B4-BE49-F238E27FC236}">
                <a16:creationId xmlns:a16="http://schemas.microsoft.com/office/drawing/2014/main" id="{1CB96024-FB12-FD73-B78D-93D0827BBC13}"/>
              </a:ext>
            </a:extLst>
          </p:cNvPr>
          <p:cNvCxnSpPr>
            <a:cxnSpLocks/>
          </p:cNvCxnSpPr>
          <p:nvPr/>
        </p:nvCxnSpPr>
        <p:spPr>
          <a:xfrm flipV="1">
            <a:off x="6541319" y="1918355"/>
            <a:ext cx="841117" cy="1887388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9" name="Metin kutusu 48">
            <a:extLst>
              <a:ext uri="{FF2B5EF4-FFF2-40B4-BE49-F238E27FC236}">
                <a16:creationId xmlns:a16="http://schemas.microsoft.com/office/drawing/2014/main" id="{AFC8B413-4A95-4AAE-CAC6-13C174DA2402}"/>
              </a:ext>
            </a:extLst>
          </p:cNvPr>
          <p:cNvSpPr txBox="1"/>
          <p:nvPr/>
        </p:nvSpPr>
        <p:spPr>
          <a:xfrm>
            <a:off x="3304093" y="4080850"/>
            <a:ext cx="54373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>
                <a:solidFill>
                  <a:schemeClr val="accent2">
                    <a:lumMod val="50000"/>
                  </a:schemeClr>
                </a:solidFill>
              </a:rPr>
              <a:t>168</a:t>
            </a:r>
            <a:r>
              <a:rPr lang="en-US" sz="1500" b="1" baseline="30000" dirty="0">
                <a:solidFill>
                  <a:schemeClr val="accent2">
                    <a:lumMod val="50000"/>
                  </a:schemeClr>
                </a:solidFill>
              </a:rPr>
              <a:t>0</a:t>
            </a:r>
          </a:p>
        </p:txBody>
      </p:sp>
      <p:sp>
        <p:nvSpPr>
          <p:cNvPr id="51" name="Ay 50">
            <a:extLst>
              <a:ext uri="{FF2B5EF4-FFF2-40B4-BE49-F238E27FC236}">
                <a16:creationId xmlns:a16="http://schemas.microsoft.com/office/drawing/2014/main" id="{4B32CB68-48D7-A9C9-6701-8FE199BA0FF9}"/>
              </a:ext>
            </a:extLst>
          </p:cNvPr>
          <p:cNvSpPr/>
          <p:nvPr/>
        </p:nvSpPr>
        <p:spPr>
          <a:xfrm rot="15993741">
            <a:off x="3354415" y="3956721"/>
            <a:ext cx="147308" cy="168193"/>
          </a:xfrm>
          <a:prstGeom prst="moon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Metin kutusu 52">
                <a:extLst>
                  <a:ext uri="{FF2B5EF4-FFF2-40B4-BE49-F238E27FC236}">
                    <a16:creationId xmlns:a16="http://schemas.microsoft.com/office/drawing/2014/main" id="{C8B35283-6DC5-8CB8-E16A-C6A5E6846352}"/>
                  </a:ext>
                </a:extLst>
              </p:cNvPr>
              <p:cNvSpPr txBox="1"/>
              <p:nvPr/>
            </p:nvSpPr>
            <p:spPr>
              <a:xfrm>
                <a:off x="403572" y="1701782"/>
                <a:ext cx="2592458" cy="20322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875" b="1" dirty="0">
                    <a:latin typeface="Arial Black" panose="020B0A04020102020204" pitchFamily="34" charset="0"/>
                  </a:rPr>
                  <a:t>A,B,C,D </a:t>
                </a:r>
                <a:r>
                  <a:rPr lang="en-US" sz="1875" b="1" dirty="0" err="1">
                    <a:latin typeface="Arial Black" panose="020B0A04020102020204" pitchFamily="34" charset="0"/>
                  </a:rPr>
                  <a:t>doğrusal</a:t>
                </a:r>
                <a:r>
                  <a:rPr lang="en-US" sz="1875" b="1" dirty="0">
                    <a:latin typeface="Arial Black" panose="020B0A04020102020204" pitchFamily="34" charset="0"/>
                  </a:rPr>
                  <a:t>,</a:t>
                </a:r>
              </a:p>
              <a:p>
                <a:r>
                  <a:rPr lang="en-US" sz="1875" b="1" dirty="0">
                    <a:latin typeface="Arial Black" panose="020B0A04020102020204" pitchFamily="34" charset="0"/>
                  </a:rPr>
                  <a:t>B,E,F </a:t>
                </a:r>
                <a:r>
                  <a:rPr lang="en-US" sz="1875" b="1" dirty="0" err="1">
                    <a:latin typeface="Arial Black" panose="020B0A04020102020204" pitchFamily="34" charset="0"/>
                  </a:rPr>
                  <a:t>doğrusal</a:t>
                </a:r>
                <a:r>
                  <a:rPr lang="en-US" sz="1875" b="1" dirty="0">
                    <a:latin typeface="Arial Black" panose="020B0A04020102020204" pitchFamily="34" charset="0"/>
                  </a:rPr>
                  <a:t>,</a:t>
                </a:r>
              </a:p>
              <a:p>
                <a:r>
                  <a:rPr lang="en-US" sz="1875" b="1" dirty="0">
                    <a:latin typeface="Arial Black" panose="020B0A04020102020204" pitchFamily="34" charset="0"/>
                  </a:rPr>
                  <a:t>|BC|=|BE|</a:t>
                </a:r>
              </a:p>
              <a:p>
                <a:r>
                  <a:rPr lang="en-US" sz="1875" b="1" dirty="0">
                    <a:latin typeface="Arial Black" panose="020B0A04020102020204" pitchFamily="34" charset="0"/>
                  </a:rPr>
                  <a:t>|CD|=|CE|</a:t>
                </a:r>
              </a:p>
              <a:p>
                <a:r>
                  <a:rPr lang="en-US" sz="1875" b="1" dirty="0">
                    <a:latin typeface="Arial Black" panose="020B0A04020102020204" pitchFamily="34" charset="0"/>
                  </a:rPr>
                  <a:t>m(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1875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875" b="1">
                            <a:latin typeface="Cambria Math" panose="02040503050406030204" pitchFamily="18" charset="0"/>
                          </a:rPr>
                          <m:t>𝐀𝐁𝐅</m:t>
                        </m:r>
                      </m:e>
                    </m:acc>
                  </m:oMath>
                </a14:m>
                <a:r>
                  <a:rPr lang="en-US" sz="1875" b="1" dirty="0">
                    <a:latin typeface="Arial Black" panose="020B0A04020102020204" pitchFamily="34" charset="0"/>
                  </a:rPr>
                  <a:t>)=168</a:t>
                </a:r>
                <a:r>
                  <a:rPr lang="en-US" sz="1875" b="1" baseline="30000" dirty="0">
                    <a:latin typeface="Arial Black" panose="020B0A04020102020204" pitchFamily="34" charset="0"/>
                  </a:rPr>
                  <a:t>0</a:t>
                </a:r>
              </a:p>
              <a:p>
                <a:endParaRPr lang="en-US" sz="1875" b="1" baseline="30000" dirty="0">
                  <a:latin typeface="Arial Black" panose="020B0A04020102020204" pitchFamily="34" charset="0"/>
                </a:endParaRPr>
              </a:p>
              <a:p>
                <a:r>
                  <a:rPr lang="en-US" sz="1875" b="1" dirty="0">
                    <a:latin typeface="Arial Black" panose="020B0A04020102020204" pitchFamily="34" charset="0"/>
                  </a:rPr>
                  <a:t>m(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1875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875" b="1">
                            <a:latin typeface="Cambria Math" panose="02040503050406030204" pitchFamily="18" charset="0"/>
                          </a:rPr>
                          <m:t>𝐃𝐄𝐅</m:t>
                        </m:r>
                      </m:e>
                    </m:acc>
                  </m:oMath>
                </a14:m>
                <a:r>
                  <a:rPr lang="en-US" sz="1875" b="1" dirty="0">
                    <a:latin typeface="Arial Black" panose="020B0A04020102020204" pitchFamily="34" charset="0"/>
                  </a:rPr>
                  <a:t>)=?</a:t>
                </a:r>
                <a:endParaRPr lang="en-US" sz="1875" b="1" baseline="30000" dirty="0">
                  <a:latin typeface="Arial Black" panose="020B0A04020102020204" pitchFamily="34" charset="0"/>
                </a:endParaRPr>
              </a:p>
            </p:txBody>
          </p:sp>
        </mc:Choice>
        <mc:Fallback xmlns="">
          <p:sp>
            <p:nvSpPr>
              <p:cNvPr id="53" name="Metin kutusu 52">
                <a:extLst>
                  <a:ext uri="{FF2B5EF4-FFF2-40B4-BE49-F238E27FC236}">
                    <a16:creationId xmlns:a16="http://schemas.microsoft.com/office/drawing/2014/main" id="{C8B35283-6DC5-8CB8-E16A-C6A5E68463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572" y="1701782"/>
                <a:ext cx="2592458" cy="2032288"/>
              </a:xfrm>
              <a:prstGeom prst="rect">
                <a:avLst/>
              </a:prstGeom>
              <a:blipFill>
                <a:blip r:embed="rId2"/>
                <a:stretch>
                  <a:fillRect l="-2118" t="-1497" b="-389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Düz Bağlayıcı 7">
            <a:extLst>
              <a:ext uri="{FF2B5EF4-FFF2-40B4-BE49-F238E27FC236}">
                <a16:creationId xmlns:a16="http://schemas.microsoft.com/office/drawing/2014/main" id="{38C1045F-2D4A-5DD7-C044-9CEE9AC923A4}"/>
              </a:ext>
            </a:extLst>
          </p:cNvPr>
          <p:cNvCxnSpPr>
            <a:cxnSpLocks/>
          </p:cNvCxnSpPr>
          <p:nvPr/>
        </p:nvCxnSpPr>
        <p:spPr>
          <a:xfrm flipV="1">
            <a:off x="3375482" y="3783965"/>
            <a:ext cx="4276629" cy="153156"/>
          </a:xfrm>
          <a:prstGeom prst="line">
            <a:avLst/>
          </a:prstGeom>
          <a:ln w="38100"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Düz Bağlayıcı 22">
            <a:extLst>
              <a:ext uri="{FF2B5EF4-FFF2-40B4-BE49-F238E27FC236}">
                <a16:creationId xmlns:a16="http://schemas.microsoft.com/office/drawing/2014/main" id="{3DEFCB40-EF53-E597-1356-20405E38A808}"/>
              </a:ext>
            </a:extLst>
          </p:cNvPr>
          <p:cNvCxnSpPr>
            <a:cxnSpLocks/>
          </p:cNvCxnSpPr>
          <p:nvPr/>
        </p:nvCxnSpPr>
        <p:spPr>
          <a:xfrm flipH="1" flipV="1">
            <a:off x="6119514" y="2592371"/>
            <a:ext cx="414214" cy="1213372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Metin kutusu 25">
            <a:extLst>
              <a:ext uri="{FF2B5EF4-FFF2-40B4-BE49-F238E27FC236}">
                <a16:creationId xmlns:a16="http://schemas.microsoft.com/office/drawing/2014/main" id="{0DFF1327-400F-8D96-1BFB-62D5DB190977}"/>
              </a:ext>
            </a:extLst>
          </p:cNvPr>
          <p:cNvSpPr txBox="1"/>
          <p:nvPr/>
        </p:nvSpPr>
        <p:spPr>
          <a:xfrm>
            <a:off x="6431057" y="3802560"/>
            <a:ext cx="22052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</a:p>
        </p:txBody>
      </p:sp>
      <p:cxnSp>
        <p:nvCxnSpPr>
          <p:cNvPr id="28" name="Düz Bağlayıcı 27">
            <a:extLst>
              <a:ext uri="{FF2B5EF4-FFF2-40B4-BE49-F238E27FC236}">
                <a16:creationId xmlns:a16="http://schemas.microsoft.com/office/drawing/2014/main" id="{F889BF46-3410-AC7E-844C-349C396EFA9C}"/>
              </a:ext>
            </a:extLst>
          </p:cNvPr>
          <p:cNvCxnSpPr/>
          <p:nvPr/>
        </p:nvCxnSpPr>
        <p:spPr>
          <a:xfrm>
            <a:off x="6589059" y="2250624"/>
            <a:ext cx="62521" cy="15547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" name="Düz Bağlayıcı 28">
            <a:extLst>
              <a:ext uri="{FF2B5EF4-FFF2-40B4-BE49-F238E27FC236}">
                <a16:creationId xmlns:a16="http://schemas.microsoft.com/office/drawing/2014/main" id="{7704A01C-C47E-02C3-DFD8-2180EE25904B}"/>
              </a:ext>
            </a:extLst>
          </p:cNvPr>
          <p:cNvCxnSpPr>
            <a:cxnSpLocks/>
          </p:cNvCxnSpPr>
          <p:nvPr/>
        </p:nvCxnSpPr>
        <p:spPr>
          <a:xfrm>
            <a:off x="7480786" y="3697220"/>
            <a:ext cx="0" cy="16517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" name="Düz Bağlayıcı 30">
            <a:extLst>
              <a:ext uri="{FF2B5EF4-FFF2-40B4-BE49-F238E27FC236}">
                <a16:creationId xmlns:a16="http://schemas.microsoft.com/office/drawing/2014/main" id="{0A0C458C-7BA6-B4D7-D9D0-3BEBD45598F2}"/>
              </a:ext>
            </a:extLst>
          </p:cNvPr>
          <p:cNvCxnSpPr>
            <a:cxnSpLocks/>
          </p:cNvCxnSpPr>
          <p:nvPr/>
        </p:nvCxnSpPr>
        <p:spPr>
          <a:xfrm flipH="1">
            <a:off x="6243214" y="3041241"/>
            <a:ext cx="103577" cy="14559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4" name="Düz Bağlayıcı 33">
            <a:extLst>
              <a:ext uri="{FF2B5EF4-FFF2-40B4-BE49-F238E27FC236}">
                <a16:creationId xmlns:a16="http://schemas.microsoft.com/office/drawing/2014/main" id="{8B098047-0180-DFCD-ADB6-2BC3690F73CA}"/>
              </a:ext>
            </a:extLst>
          </p:cNvPr>
          <p:cNvCxnSpPr>
            <a:cxnSpLocks/>
          </p:cNvCxnSpPr>
          <p:nvPr/>
        </p:nvCxnSpPr>
        <p:spPr>
          <a:xfrm>
            <a:off x="2969297" y="4074326"/>
            <a:ext cx="0" cy="16517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5" name="Metin kutusu 34">
            <a:extLst>
              <a:ext uri="{FF2B5EF4-FFF2-40B4-BE49-F238E27FC236}">
                <a16:creationId xmlns:a16="http://schemas.microsoft.com/office/drawing/2014/main" id="{B1F52190-7057-A134-ED54-C3F33E8B2E4C}"/>
              </a:ext>
            </a:extLst>
          </p:cNvPr>
          <p:cNvSpPr txBox="1"/>
          <p:nvPr/>
        </p:nvSpPr>
        <p:spPr>
          <a:xfrm>
            <a:off x="7338799" y="3832295"/>
            <a:ext cx="295274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</a:t>
            </a:r>
          </a:p>
        </p:txBody>
      </p:sp>
      <p:cxnSp>
        <p:nvCxnSpPr>
          <p:cNvPr id="40" name="Düz Bağlayıcı 39">
            <a:extLst>
              <a:ext uri="{FF2B5EF4-FFF2-40B4-BE49-F238E27FC236}">
                <a16:creationId xmlns:a16="http://schemas.microsoft.com/office/drawing/2014/main" id="{0239BD05-4A4B-9E1B-E68C-7E2C62CD1CF3}"/>
              </a:ext>
            </a:extLst>
          </p:cNvPr>
          <p:cNvCxnSpPr/>
          <p:nvPr/>
        </p:nvCxnSpPr>
        <p:spPr>
          <a:xfrm>
            <a:off x="4976905" y="3043578"/>
            <a:ext cx="62521" cy="15547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1" name="Düz Bağlayıcı 40">
            <a:extLst>
              <a:ext uri="{FF2B5EF4-FFF2-40B4-BE49-F238E27FC236}">
                <a16:creationId xmlns:a16="http://schemas.microsoft.com/office/drawing/2014/main" id="{CDB8FA4E-56FB-4258-3652-E51E4DFE72BA}"/>
              </a:ext>
            </a:extLst>
          </p:cNvPr>
          <p:cNvCxnSpPr/>
          <p:nvPr/>
        </p:nvCxnSpPr>
        <p:spPr>
          <a:xfrm>
            <a:off x="5019356" y="3011086"/>
            <a:ext cx="62521" cy="15547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3" name="Düz Bağlayıcı 42">
            <a:extLst>
              <a:ext uri="{FF2B5EF4-FFF2-40B4-BE49-F238E27FC236}">
                <a16:creationId xmlns:a16="http://schemas.microsoft.com/office/drawing/2014/main" id="{98A5A89A-4282-3915-C0EA-B804A9883C2B}"/>
              </a:ext>
            </a:extLst>
          </p:cNvPr>
          <p:cNvCxnSpPr/>
          <p:nvPr/>
        </p:nvCxnSpPr>
        <p:spPr>
          <a:xfrm>
            <a:off x="5538174" y="3764660"/>
            <a:ext cx="62521" cy="15547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6" name="Düz Bağlayıcı 45">
            <a:extLst>
              <a:ext uri="{FF2B5EF4-FFF2-40B4-BE49-F238E27FC236}">
                <a16:creationId xmlns:a16="http://schemas.microsoft.com/office/drawing/2014/main" id="{DD91FD74-23F6-13EB-5FE2-31C44EA1A58F}"/>
              </a:ext>
            </a:extLst>
          </p:cNvPr>
          <p:cNvCxnSpPr/>
          <p:nvPr/>
        </p:nvCxnSpPr>
        <p:spPr>
          <a:xfrm>
            <a:off x="5495373" y="3781643"/>
            <a:ext cx="62521" cy="15547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F8D5537D-6B51-E521-DF2B-041497D004B4}"/>
              </a:ext>
            </a:extLst>
          </p:cNvPr>
          <p:cNvSpPr txBox="1"/>
          <p:nvPr/>
        </p:nvSpPr>
        <p:spPr>
          <a:xfrm>
            <a:off x="514783" y="582069"/>
            <a:ext cx="8461187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dirty="0"/>
              <a:t>SORU -</a:t>
            </a:r>
            <a:r>
              <a:rPr lang="tr-TR" dirty="0"/>
              <a:t>2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6324764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6DAE7EFC-3470-C75E-096D-EC607551D05D}"/>
              </a:ext>
            </a:extLst>
          </p:cNvPr>
          <p:cNvSpPr txBox="1"/>
          <p:nvPr/>
        </p:nvSpPr>
        <p:spPr>
          <a:xfrm>
            <a:off x="3557617" y="4001685"/>
            <a:ext cx="330540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F3D5895D-BFF6-267D-4B96-2E1B4DFBD98A}"/>
              </a:ext>
            </a:extLst>
          </p:cNvPr>
          <p:cNvSpPr txBox="1"/>
          <p:nvPr/>
        </p:nvSpPr>
        <p:spPr>
          <a:xfrm>
            <a:off x="4028499" y="3776795"/>
            <a:ext cx="319318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</a:p>
        </p:txBody>
      </p:sp>
      <p:sp>
        <p:nvSpPr>
          <p:cNvPr id="10" name="Metin kutusu 9">
            <a:extLst>
              <a:ext uri="{FF2B5EF4-FFF2-40B4-BE49-F238E27FC236}">
                <a16:creationId xmlns:a16="http://schemas.microsoft.com/office/drawing/2014/main" id="{B5AA7D99-FDB6-45B8-093B-B60F4458686D}"/>
              </a:ext>
            </a:extLst>
          </p:cNvPr>
          <p:cNvSpPr txBox="1"/>
          <p:nvPr/>
        </p:nvSpPr>
        <p:spPr>
          <a:xfrm>
            <a:off x="6752930" y="2443545"/>
            <a:ext cx="22052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</a:p>
        </p:txBody>
      </p:sp>
      <p:sp>
        <p:nvSpPr>
          <p:cNvPr id="30" name="Metin kutusu 29">
            <a:extLst>
              <a:ext uri="{FF2B5EF4-FFF2-40B4-BE49-F238E27FC236}">
                <a16:creationId xmlns:a16="http://schemas.microsoft.com/office/drawing/2014/main" id="{D040B18C-BEF7-6885-93E7-723D2F7A7C48}"/>
              </a:ext>
            </a:extLst>
          </p:cNvPr>
          <p:cNvSpPr txBox="1"/>
          <p:nvPr/>
        </p:nvSpPr>
        <p:spPr>
          <a:xfrm>
            <a:off x="8217026" y="1888575"/>
            <a:ext cx="336952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</a:p>
        </p:txBody>
      </p:sp>
      <p:sp>
        <p:nvSpPr>
          <p:cNvPr id="36" name="Ay 35">
            <a:extLst>
              <a:ext uri="{FF2B5EF4-FFF2-40B4-BE49-F238E27FC236}">
                <a16:creationId xmlns:a16="http://schemas.microsoft.com/office/drawing/2014/main" id="{450F6502-1FBE-3901-6884-547074256F7A}"/>
              </a:ext>
            </a:extLst>
          </p:cNvPr>
          <p:cNvSpPr/>
          <p:nvPr/>
        </p:nvSpPr>
        <p:spPr>
          <a:xfrm rot="8691601">
            <a:off x="7550898" y="3757359"/>
            <a:ext cx="143926" cy="246622"/>
          </a:xfrm>
          <a:prstGeom prst="moon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8" name="Metin kutusu 37">
            <a:extLst>
              <a:ext uri="{FF2B5EF4-FFF2-40B4-BE49-F238E27FC236}">
                <a16:creationId xmlns:a16="http://schemas.microsoft.com/office/drawing/2014/main" id="{69B81A4C-E297-128F-12FA-2FF121840270}"/>
              </a:ext>
            </a:extLst>
          </p:cNvPr>
          <p:cNvSpPr txBox="1"/>
          <p:nvPr/>
        </p:nvSpPr>
        <p:spPr>
          <a:xfrm>
            <a:off x="7694278" y="3672281"/>
            <a:ext cx="272832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>
                <a:solidFill>
                  <a:schemeClr val="accent2">
                    <a:lumMod val="50000"/>
                  </a:schemeClr>
                </a:solidFill>
              </a:rPr>
              <a:t>x</a:t>
            </a:r>
            <a:endParaRPr lang="en-US" sz="1500" b="1" baseline="30000" dirty="0">
              <a:solidFill>
                <a:schemeClr val="accent2">
                  <a:lumMod val="50000"/>
                </a:schemeClr>
              </a:solidFill>
            </a:endParaRPr>
          </a:p>
        </p:txBody>
      </p:sp>
      <p:cxnSp>
        <p:nvCxnSpPr>
          <p:cNvPr id="44" name="Düz Bağlayıcı 43">
            <a:extLst>
              <a:ext uri="{FF2B5EF4-FFF2-40B4-BE49-F238E27FC236}">
                <a16:creationId xmlns:a16="http://schemas.microsoft.com/office/drawing/2014/main" id="{379BDA38-47E0-97F0-499C-5089075A134A}"/>
              </a:ext>
            </a:extLst>
          </p:cNvPr>
          <p:cNvCxnSpPr>
            <a:cxnSpLocks/>
          </p:cNvCxnSpPr>
          <p:nvPr/>
        </p:nvCxnSpPr>
        <p:spPr>
          <a:xfrm flipV="1">
            <a:off x="3564706" y="2158242"/>
            <a:ext cx="4644728" cy="2327732"/>
          </a:xfrm>
          <a:prstGeom prst="line">
            <a:avLst/>
          </a:prstGeom>
          <a:ln w="38100"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Düz Bağlayıcı 44">
            <a:extLst>
              <a:ext uri="{FF2B5EF4-FFF2-40B4-BE49-F238E27FC236}">
                <a16:creationId xmlns:a16="http://schemas.microsoft.com/office/drawing/2014/main" id="{1CB96024-FB12-FD73-B78D-93D0827BBC13}"/>
              </a:ext>
            </a:extLst>
          </p:cNvPr>
          <p:cNvCxnSpPr>
            <a:cxnSpLocks/>
          </p:cNvCxnSpPr>
          <p:nvPr/>
        </p:nvCxnSpPr>
        <p:spPr>
          <a:xfrm flipV="1">
            <a:off x="7368318" y="2140230"/>
            <a:ext cx="841117" cy="1887388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9" name="Metin kutusu 48">
            <a:extLst>
              <a:ext uri="{FF2B5EF4-FFF2-40B4-BE49-F238E27FC236}">
                <a16:creationId xmlns:a16="http://schemas.microsoft.com/office/drawing/2014/main" id="{AFC8B413-4A95-4AAE-CAC6-13C174DA2402}"/>
              </a:ext>
            </a:extLst>
          </p:cNvPr>
          <p:cNvSpPr txBox="1"/>
          <p:nvPr/>
        </p:nvSpPr>
        <p:spPr>
          <a:xfrm>
            <a:off x="4131091" y="4302726"/>
            <a:ext cx="54373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>
                <a:solidFill>
                  <a:schemeClr val="accent2">
                    <a:lumMod val="50000"/>
                  </a:schemeClr>
                </a:solidFill>
              </a:rPr>
              <a:t>168</a:t>
            </a:r>
            <a:r>
              <a:rPr lang="en-US" sz="1500" b="1" baseline="30000" dirty="0">
                <a:solidFill>
                  <a:schemeClr val="accent2">
                    <a:lumMod val="50000"/>
                  </a:schemeClr>
                </a:solidFill>
              </a:rPr>
              <a:t>0</a:t>
            </a:r>
          </a:p>
        </p:txBody>
      </p:sp>
      <p:sp>
        <p:nvSpPr>
          <p:cNvPr id="51" name="Ay 50">
            <a:extLst>
              <a:ext uri="{FF2B5EF4-FFF2-40B4-BE49-F238E27FC236}">
                <a16:creationId xmlns:a16="http://schemas.microsoft.com/office/drawing/2014/main" id="{4B32CB68-48D7-A9C9-6701-8FE199BA0FF9}"/>
              </a:ext>
            </a:extLst>
          </p:cNvPr>
          <p:cNvSpPr/>
          <p:nvPr/>
        </p:nvSpPr>
        <p:spPr>
          <a:xfrm rot="15993741">
            <a:off x="4181414" y="4178596"/>
            <a:ext cx="147308" cy="168193"/>
          </a:xfrm>
          <a:prstGeom prst="moon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3" name="Metin kutusu 52">
            <a:extLst>
              <a:ext uri="{FF2B5EF4-FFF2-40B4-BE49-F238E27FC236}">
                <a16:creationId xmlns:a16="http://schemas.microsoft.com/office/drawing/2014/main" id="{C8B35283-6DC5-8CB8-E16A-C6A5E6846352}"/>
              </a:ext>
            </a:extLst>
          </p:cNvPr>
          <p:cNvSpPr txBox="1"/>
          <p:nvPr/>
        </p:nvSpPr>
        <p:spPr>
          <a:xfrm>
            <a:off x="453430" y="1510879"/>
            <a:ext cx="2592458" cy="4478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>
                <a:latin typeface="Arial Black" panose="020B0A04020102020204" pitchFamily="34" charset="0"/>
              </a:rPr>
              <a:t>1)y+168=180</a:t>
            </a:r>
          </a:p>
          <a:p>
            <a:r>
              <a:rPr lang="en-US" sz="1500" b="1" dirty="0">
                <a:latin typeface="Arial Black" panose="020B0A04020102020204" pitchFamily="34" charset="0"/>
              </a:rPr>
              <a:t>   y=12</a:t>
            </a:r>
          </a:p>
          <a:p>
            <a:endParaRPr lang="en-US" sz="1500" b="1" dirty="0">
              <a:latin typeface="Arial Black" panose="020B0A04020102020204" pitchFamily="34" charset="0"/>
            </a:endParaRPr>
          </a:p>
          <a:p>
            <a:r>
              <a:rPr lang="en-US" sz="1500" b="1" dirty="0">
                <a:latin typeface="Arial Black" panose="020B0A04020102020204" pitchFamily="34" charset="0"/>
              </a:rPr>
              <a:t>2)2a+y=180</a:t>
            </a:r>
          </a:p>
          <a:p>
            <a:r>
              <a:rPr lang="en-US" sz="1500" b="1" dirty="0">
                <a:latin typeface="Arial Black" panose="020B0A04020102020204" pitchFamily="34" charset="0"/>
              </a:rPr>
              <a:t>   2a+12=180</a:t>
            </a:r>
          </a:p>
          <a:p>
            <a:r>
              <a:rPr lang="en-US" sz="1500" b="1" dirty="0">
                <a:latin typeface="Arial Black" panose="020B0A04020102020204" pitchFamily="34" charset="0"/>
              </a:rPr>
              <a:t>   2a=168</a:t>
            </a:r>
          </a:p>
          <a:p>
            <a:r>
              <a:rPr lang="en-US" sz="1500" b="1" dirty="0">
                <a:latin typeface="Arial Black" panose="020B0A04020102020204" pitchFamily="34" charset="0"/>
              </a:rPr>
              <a:t>   a=84</a:t>
            </a:r>
          </a:p>
          <a:p>
            <a:endParaRPr lang="en-US" sz="1500" b="1" dirty="0">
              <a:latin typeface="Arial Black" panose="020B0A04020102020204" pitchFamily="34" charset="0"/>
            </a:endParaRPr>
          </a:p>
          <a:p>
            <a:r>
              <a:rPr lang="en-US" sz="1500" b="1" dirty="0">
                <a:latin typeface="Arial Black" panose="020B0A04020102020204" pitchFamily="34" charset="0"/>
              </a:rPr>
              <a:t>3)</a:t>
            </a:r>
            <a:r>
              <a:rPr lang="en-US" sz="1500" b="1" dirty="0" err="1">
                <a:latin typeface="Arial Black" panose="020B0A04020102020204" pitchFamily="34" charset="0"/>
              </a:rPr>
              <a:t>a+c</a:t>
            </a:r>
            <a:r>
              <a:rPr lang="en-US" sz="1500" b="1" dirty="0">
                <a:latin typeface="Arial Black" panose="020B0A04020102020204" pitchFamily="34" charset="0"/>
              </a:rPr>
              <a:t>=180</a:t>
            </a:r>
          </a:p>
          <a:p>
            <a:r>
              <a:rPr lang="en-US" sz="1500" b="1" dirty="0">
                <a:latin typeface="Arial Black" panose="020B0A04020102020204" pitchFamily="34" charset="0"/>
              </a:rPr>
              <a:t>   84+c=180</a:t>
            </a:r>
          </a:p>
          <a:p>
            <a:r>
              <a:rPr lang="en-US" sz="1500" b="1" dirty="0">
                <a:latin typeface="Arial Black" panose="020B0A04020102020204" pitchFamily="34" charset="0"/>
              </a:rPr>
              <a:t>   c=96</a:t>
            </a:r>
          </a:p>
          <a:p>
            <a:endParaRPr lang="en-US" sz="1500" b="1" dirty="0">
              <a:latin typeface="Arial Black" panose="020B0A04020102020204" pitchFamily="34" charset="0"/>
            </a:endParaRPr>
          </a:p>
          <a:p>
            <a:r>
              <a:rPr lang="en-US" sz="1500" b="1" dirty="0">
                <a:latin typeface="Arial Black" panose="020B0A04020102020204" pitchFamily="34" charset="0"/>
              </a:rPr>
              <a:t>4)c+2d=180</a:t>
            </a:r>
          </a:p>
          <a:p>
            <a:r>
              <a:rPr lang="en-US" sz="1500" b="1" dirty="0">
                <a:latin typeface="Arial Black" panose="020B0A04020102020204" pitchFamily="34" charset="0"/>
              </a:rPr>
              <a:t>   96+2d=180</a:t>
            </a:r>
          </a:p>
          <a:p>
            <a:r>
              <a:rPr lang="en-US" sz="1500" b="1" dirty="0">
                <a:latin typeface="Arial Black" panose="020B0A04020102020204" pitchFamily="34" charset="0"/>
              </a:rPr>
              <a:t>   d=42</a:t>
            </a:r>
          </a:p>
          <a:p>
            <a:endParaRPr lang="en-US" sz="1500" b="1" dirty="0">
              <a:latin typeface="Arial Black" panose="020B0A04020102020204" pitchFamily="34" charset="0"/>
            </a:endParaRPr>
          </a:p>
          <a:p>
            <a:r>
              <a:rPr lang="en-US" sz="1500" b="1" dirty="0">
                <a:latin typeface="Arial Black" panose="020B0A04020102020204" pitchFamily="34" charset="0"/>
              </a:rPr>
              <a:t>5)</a:t>
            </a:r>
            <a:r>
              <a:rPr lang="en-US" sz="1500" b="1" dirty="0" err="1">
                <a:latin typeface="Arial Black" panose="020B0A04020102020204" pitchFamily="34" charset="0"/>
              </a:rPr>
              <a:t>a+d+x</a:t>
            </a:r>
            <a:r>
              <a:rPr lang="en-US" sz="1500" b="1" dirty="0">
                <a:latin typeface="Arial Black" panose="020B0A04020102020204" pitchFamily="34" charset="0"/>
              </a:rPr>
              <a:t>=180</a:t>
            </a:r>
          </a:p>
          <a:p>
            <a:r>
              <a:rPr lang="en-US" sz="1500" b="1" dirty="0">
                <a:latin typeface="Arial Black" panose="020B0A04020102020204" pitchFamily="34" charset="0"/>
              </a:rPr>
              <a:t>   84+42+x=180</a:t>
            </a:r>
          </a:p>
          <a:p>
            <a:r>
              <a:rPr lang="en-US" sz="1500" b="1" dirty="0">
                <a:latin typeface="Arial Black" panose="020B0A04020102020204" pitchFamily="34" charset="0"/>
              </a:rPr>
              <a:t>   </a:t>
            </a:r>
            <a:r>
              <a:rPr lang="en-US" sz="1500" b="1" dirty="0">
                <a:solidFill>
                  <a:srgbClr val="C00000"/>
                </a:solidFill>
                <a:latin typeface="Arial Black" panose="020B0A04020102020204" pitchFamily="34" charset="0"/>
              </a:rPr>
              <a:t>x=54</a:t>
            </a:r>
          </a:p>
        </p:txBody>
      </p:sp>
      <p:cxnSp>
        <p:nvCxnSpPr>
          <p:cNvPr id="8" name="Düz Bağlayıcı 7">
            <a:extLst>
              <a:ext uri="{FF2B5EF4-FFF2-40B4-BE49-F238E27FC236}">
                <a16:creationId xmlns:a16="http://schemas.microsoft.com/office/drawing/2014/main" id="{38C1045F-2D4A-5DD7-C044-9CEE9AC923A4}"/>
              </a:ext>
            </a:extLst>
          </p:cNvPr>
          <p:cNvCxnSpPr>
            <a:cxnSpLocks/>
          </p:cNvCxnSpPr>
          <p:nvPr/>
        </p:nvCxnSpPr>
        <p:spPr>
          <a:xfrm flipV="1">
            <a:off x="4202481" y="4005840"/>
            <a:ext cx="4276629" cy="153156"/>
          </a:xfrm>
          <a:prstGeom prst="line">
            <a:avLst/>
          </a:prstGeom>
          <a:ln w="38100"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Düz Bağlayıcı 22">
            <a:extLst>
              <a:ext uri="{FF2B5EF4-FFF2-40B4-BE49-F238E27FC236}">
                <a16:creationId xmlns:a16="http://schemas.microsoft.com/office/drawing/2014/main" id="{3DEFCB40-EF53-E597-1356-20405E38A808}"/>
              </a:ext>
            </a:extLst>
          </p:cNvPr>
          <p:cNvCxnSpPr>
            <a:cxnSpLocks/>
          </p:cNvCxnSpPr>
          <p:nvPr/>
        </p:nvCxnSpPr>
        <p:spPr>
          <a:xfrm flipH="1" flipV="1">
            <a:off x="6946512" y="2814246"/>
            <a:ext cx="414214" cy="1213372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Metin kutusu 25">
            <a:extLst>
              <a:ext uri="{FF2B5EF4-FFF2-40B4-BE49-F238E27FC236}">
                <a16:creationId xmlns:a16="http://schemas.microsoft.com/office/drawing/2014/main" id="{0DFF1327-400F-8D96-1BFB-62D5DB190977}"/>
              </a:ext>
            </a:extLst>
          </p:cNvPr>
          <p:cNvSpPr txBox="1"/>
          <p:nvPr/>
        </p:nvSpPr>
        <p:spPr>
          <a:xfrm>
            <a:off x="7258056" y="4024436"/>
            <a:ext cx="22052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</a:p>
        </p:txBody>
      </p:sp>
      <p:cxnSp>
        <p:nvCxnSpPr>
          <p:cNvPr id="28" name="Düz Bağlayıcı 27">
            <a:extLst>
              <a:ext uri="{FF2B5EF4-FFF2-40B4-BE49-F238E27FC236}">
                <a16:creationId xmlns:a16="http://schemas.microsoft.com/office/drawing/2014/main" id="{F889BF46-3410-AC7E-844C-349C396EFA9C}"/>
              </a:ext>
            </a:extLst>
          </p:cNvPr>
          <p:cNvCxnSpPr/>
          <p:nvPr/>
        </p:nvCxnSpPr>
        <p:spPr>
          <a:xfrm>
            <a:off x="7416058" y="2472500"/>
            <a:ext cx="62521" cy="15547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" name="Düz Bağlayıcı 28">
            <a:extLst>
              <a:ext uri="{FF2B5EF4-FFF2-40B4-BE49-F238E27FC236}">
                <a16:creationId xmlns:a16="http://schemas.microsoft.com/office/drawing/2014/main" id="{7704A01C-C47E-02C3-DFD8-2180EE25904B}"/>
              </a:ext>
            </a:extLst>
          </p:cNvPr>
          <p:cNvCxnSpPr>
            <a:cxnSpLocks/>
          </p:cNvCxnSpPr>
          <p:nvPr/>
        </p:nvCxnSpPr>
        <p:spPr>
          <a:xfrm>
            <a:off x="8307785" y="3919096"/>
            <a:ext cx="0" cy="16517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" name="Düz Bağlayıcı 30">
            <a:extLst>
              <a:ext uri="{FF2B5EF4-FFF2-40B4-BE49-F238E27FC236}">
                <a16:creationId xmlns:a16="http://schemas.microsoft.com/office/drawing/2014/main" id="{0A0C458C-7BA6-B4D7-D9D0-3BEBD45598F2}"/>
              </a:ext>
            </a:extLst>
          </p:cNvPr>
          <p:cNvCxnSpPr>
            <a:cxnSpLocks/>
          </p:cNvCxnSpPr>
          <p:nvPr/>
        </p:nvCxnSpPr>
        <p:spPr>
          <a:xfrm flipH="1">
            <a:off x="7070212" y="3263116"/>
            <a:ext cx="103577" cy="14559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4" name="Düz Bağlayıcı 33">
            <a:extLst>
              <a:ext uri="{FF2B5EF4-FFF2-40B4-BE49-F238E27FC236}">
                <a16:creationId xmlns:a16="http://schemas.microsoft.com/office/drawing/2014/main" id="{8B098047-0180-DFCD-ADB6-2BC3690F73CA}"/>
              </a:ext>
            </a:extLst>
          </p:cNvPr>
          <p:cNvCxnSpPr>
            <a:cxnSpLocks/>
          </p:cNvCxnSpPr>
          <p:nvPr/>
        </p:nvCxnSpPr>
        <p:spPr>
          <a:xfrm>
            <a:off x="3796296" y="4296201"/>
            <a:ext cx="0" cy="16517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5" name="Metin kutusu 34">
            <a:extLst>
              <a:ext uri="{FF2B5EF4-FFF2-40B4-BE49-F238E27FC236}">
                <a16:creationId xmlns:a16="http://schemas.microsoft.com/office/drawing/2014/main" id="{B1F52190-7057-A134-ED54-C3F33E8B2E4C}"/>
              </a:ext>
            </a:extLst>
          </p:cNvPr>
          <p:cNvSpPr txBox="1"/>
          <p:nvPr/>
        </p:nvSpPr>
        <p:spPr>
          <a:xfrm>
            <a:off x="8165798" y="4054170"/>
            <a:ext cx="295274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</a:t>
            </a:r>
          </a:p>
        </p:txBody>
      </p:sp>
      <p:cxnSp>
        <p:nvCxnSpPr>
          <p:cNvPr id="40" name="Düz Bağlayıcı 39">
            <a:extLst>
              <a:ext uri="{FF2B5EF4-FFF2-40B4-BE49-F238E27FC236}">
                <a16:creationId xmlns:a16="http://schemas.microsoft.com/office/drawing/2014/main" id="{0239BD05-4A4B-9E1B-E68C-7E2C62CD1CF3}"/>
              </a:ext>
            </a:extLst>
          </p:cNvPr>
          <p:cNvCxnSpPr/>
          <p:nvPr/>
        </p:nvCxnSpPr>
        <p:spPr>
          <a:xfrm>
            <a:off x="5803904" y="3265454"/>
            <a:ext cx="62521" cy="15547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1" name="Düz Bağlayıcı 40">
            <a:extLst>
              <a:ext uri="{FF2B5EF4-FFF2-40B4-BE49-F238E27FC236}">
                <a16:creationId xmlns:a16="http://schemas.microsoft.com/office/drawing/2014/main" id="{CDB8FA4E-56FB-4258-3652-E51E4DFE72BA}"/>
              </a:ext>
            </a:extLst>
          </p:cNvPr>
          <p:cNvCxnSpPr/>
          <p:nvPr/>
        </p:nvCxnSpPr>
        <p:spPr>
          <a:xfrm>
            <a:off x="5846355" y="3232961"/>
            <a:ext cx="62521" cy="15547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3" name="Düz Bağlayıcı 42">
            <a:extLst>
              <a:ext uri="{FF2B5EF4-FFF2-40B4-BE49-F238E27FC236}">
                <a16:creationId xmlns:a16="http://schemas.microsoft.com/office/drawing/2014/main" id="{98A5A89A-4282-3915-C0EA-B804A9883C2B}"/>
              </a:ext>
            </a:extLst>
          </p:cNvPr>
          <p:cNvCxnSpPr/>
          <p:nvPr/>
        </p:nvCxnSpPr>
        <p:spPr>
          <a:xfrm>
            <a:off x="6365173" y="3986535"/>
            <a:ext cx="62521" cy="15547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6" name="Düz Bağlayıcı 45">
            <a:extLst>
              <a:ext uri="{FF2B5EF4-FFF2-40B4-BE49-F238E27FC236}">
                <a16:creationId xmlns:a16="http://schemas.microsoft.com/office/drawing/2014/main" id="{DD91FD74-23F6-13EB-5FE2-31C44EA1A58F}"/>
              </a:ext>
            </a:extLst>
          </p:cNvPr>
          <p:cNvCxnSpPr/>
          <p:nvPr/>
        </p:nvCxnSpPr>
        <p:spPr>
          <a:xfrm>
            <a:off x="6322372" y="4003518"/>
            <a:ext cx="62521" cy="15547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Ay 1">
            <a:extLst>
              <a:ext uri="{FF2B5EF4-FFF2-40B4-BE49-F238E27FC236}">
                <a16:creationId xmlns:a16="http://schemas.microsoft.com/office/drawing/2014/main" id="{79FD9A71-C847-E218-481A-40D857561AD4}"/>
              </a:ext>
            </a:extLst>
          </p:cNvPr>
          <p:cNvSpPr/>
          <p:nvPr/>
        </p:nvSpPr>
        <p:spPr>
          <a:xfrm rot="10800000">
            <a:off x="4539732" y="3970074"/>
            <a:ext cx="147308" cy="168193"/>
          </a:xfrm>
          <a:prstGeom prst="moon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6B578C3F-7B05-333A-3EC8-CCFC0E676F2F}"/>
              </a:ext>
            </a:extLst>
          </p:cNvPr>
          <p:cNvSpPr txBox="1"/>
          <p:nvPr/>
        </p:nvSpPr>
        <p:spPr>
          <a:xfrm>
            <a:off x="4668590" y="3814626"/>
            <a:ext cx="27603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>
                <a:solidFill>
                  <a:schemeClr val="accent1">
                    <a:lumMod val="75000"/>
                  </a:schemeClr>
                </a:solidFill>
              </a:rPr>
              <a:t>y</a:t>
            </a:r>
            <a:endParaRPr lang="en-US" sz="1500" b="1" baseline="30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Ay 6">
            <a:extLst>
              <a:ext uri="{FF2B5EF4-FFF2-40B4-BE49-F238E27FC236}">
                <a16:creationId xmlns:a16="http://schemas.microsoft.com/office/drawing/2014/main" id="{AD990B07-5145-3A45-27C5-E72760FBB289}"/>
              </a:ext>
            </a:extLst>
          </p:cNvPr>
          <p:cNvSpPr/>
          <p:nvPr/>
        </p:nvSpPr>
        <p:spPr>
          <a:xfrm rot="18302774">
            <a:off x="6791766" y="2887093"/>
            <a:ext cx="143926" cy="246622"/>
          </a:xfrm>
          <a:prstGeom prst="moon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Ay 8">
            <a:extLst>
              <a:ext uri="{FF2B5EF4-FFF2-40B4-BE49-F238E27FC236}">
                <a16:creationId xmlns:a16="http://schemas.microsoft.com/office/drawing/2014/main" id="{91DA92E0-03A7-A28F-4EF7-D793AE815B18}"/>
              </a:ext>
            </a:extLst>
          </p:cNvPr>
          <p:cNvSpPr/>
          <p:nvPr/>
        </p:nvSpPr>
        <p:spPr>
          <a:xfrm>
            <a:off x="7123772" y="3789856"/>
            <a:ext cx="143926" cy="246622"/>
          </a:xfrm>
          <a:prstGeom prst="moon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98D26749-F11D-DE07-F26E-496B58535DDA}"/>
              </a:ext>
            </a:extLst>
          </p:cNvPr>
          <p:cNvSpPr txBox="1"/>
          <p:nvPr/>
        </p:nvSpPr>
        <p:spPr>
          <a:xfrm>
            <a:off x="6570364" y="2932879"/>
            <a:ext cx="27924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>
                <a:solidFill>
                  <a:schemeClr val="accent6">
                    <a:lumMod val="75000"/>
                  </a:schemeClr>
                </a:solidFill>
              </a:rPr>
              <a:t>a</a:t>
            </a:r>
            <a:endParaRPr lang="en-US" sz="1500" b="1" baseline="300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2" name="Metin kutusu 11">
            <a:extLst>
              <a:ext uri="{FF2B5EF4-FFF2-40B4-BE49-F238E27FC236}">
                <a16:creationId xmlns:a16="http://schemas.microsoft.com/office/drawing/2014/main" id="{0D8FD323-31FC-1FD3-5D74-034B2FC691A4}"/>
              </a:ext>
            </a:extLst>
          </p:cNvPr>
          <p:cNvSpPr txBox="1"/>
          <p:nvPr/>
        </p:nvSpPr>
        <p:spPr>
          <a:xfrm>
            <a:off x="6906413" y="3759637"/>
            <a:ext cx="27924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>
                <a:solidFill>
                  <a:schemeClr val="accent6">
                    <a:lumMod val="75000"/>
                  </a:schemeClr>
                </a:solidFill>
              </a:rPr>
              <a:t>a</a:t>
            </a:r>
            <a:endParaRPr lang="en-US" sz="1500" b="1" baseline="300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3" name="Ay 12">
            <a:extLst>
              <a:ext uri="{FF2B5EF4-FFF2-40B4-BE49-F238E27FC236}">
                <a16:creationId xmlns:a16="http://schemas.microsoft.com/office/drawing/2014/main" id="{43FFEAB9-288D-716E-91D6-E01A40897F66}"/>
              </a:ext>
            </a:extLst>
          </p:cNvPr>
          <p:cNvSpPr/>
          <p:nvPr/>
        </p:nvSpPr>
        <p:spPr>
          <a:xfrm rot="11607823">
            <a:off x="7006975" y="2755014"/>
            <a:ext cx="198159" cy="246622"/>
          </a:xfrm>
          <a:prstGeom prst="moon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4" name="Metin kutusu 13">
            <a:extLst>
              <a:ext uri="{FF2B5EF4-FFF2-40B4-BE49-F238E27FC236}">
                <a16:creationId xmlns:a16="http://schemas.microsoft.com/office/drawing/2014/main" id="{99053954-9B76-2704-4BC9-78260BC8B0FF}"/>
              </a:ext>
            </a:extLst>
          </p:cNvPr>
          <p:cNvSpPr txBox="1"/>
          <p:nvPr/>
        </p:nvSpPr>
        <p:spPr>
          <a:xfrm>
            <a:off x="7187767" y="2706220"/>
            <a:ext cx="18122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>
                <a:solidFill>
                  <a:schemeClr val="accent4">
                    <a:lumMod val="75000"/>
                  </a:schemeClr>
                </a:solidFill>
              </a:rPr>
              <a:t>c</a:t>
            </a:r>
            <a:endParaRPr lang="en-US" sz="1500" b="1" baseline="300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5" name="Ay 14">
            <a:extLst>
              <a:ext uri="{FF2B5EF4-FFF2-40B4-BE49-F238E27FC236}">
                <a16:creationId xmlns:a16="http://schemas.microsoft.com/office/drawing/2014/main" id="{C7771CA9-EB6B-24C8-7A0E-862D3E4A7471}"/>
              </a:ext>
            </a:extLst>
          </p:cNvPr>
          <p:cNvSpPr/>
          <p:nvPr/>
        </p:nvSpPr>
        <p:spPr>
          <a:xfrm rot="6279792">
            <a:off x="7325280" y="3548459"/>
            <a:ext cx="143926" cy="246622"/>
          </a:xfrm>
          <a:prstGeom prst="moon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6" name="Ay 15">
            <a:extLst>
              <a:ext uri="{FF2B5EF4-FFF2-40B4-BE49-F238E27FC236}">
                <a16:creationId xmlns:a16="http://schemas.microsoft.com/office/drawing/2014/main" id="{AE5E0982-F7DF-27FD-F3FB-F750318CC1BD}"/>
              </a:ext>
            </a:extLst>
          </p:cNvPr>
          <p:cNvSpPr/>
          <p:nvPr/>
        </p:nvSpPr>
        <p:spPr>
          <a:xfrm rot="19838091">
            <a:off x="7859233" y="2320234"/>
            <a:ext cx="143926" cy="246622"/>
          </a:xfrm>
          <a:prstGeom prst="moon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7" name="Metin kutusu 16">
            <a:extLst>
              <a:ext uri="{FF2B5EF4-FFF2-40B4-BE49-F238E27FC236}">
                <a16:creationId xmlns:a16="http://schemas.microsoft.com/office/drawing/2014/main" id="{E047436E-ACC2-C020-B52E-D9FF367B5B8D}"/>
              </a:ext>
            </a:extLst>
          </p:cNvPr>
          <p:cNvSpPr txBox="1"/>
          <p:nvPr/>
        </p:nvSpPr>
        <p:spPr>
          <a:xfrm>
            <a:off x="7698551" y="2474787"/>
            <a:ext cx="18122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>
                <a:solidFill>
                  <a:schemeClr val="accent1">
                    <a:lumMod val="75000"/>
                  </a:schemeClr>
                </a:solidFill>
              </a:rPr>
              <a:t>d</a:t>
            </a:r>
            <a:endParaRPr lang="en-US" sz="1500" b="1" baseline="30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8" name="Metin kutusu 17">
            <a:extLst>
              <a:ext uri="{FF2B5EF4-FFF2-40B4-BE49-F238E27FC236}">
                <a16:creationId xmlns:a16="http://schemas.microsoft.com/office/drawing/2014/main" id="{A39C500E-BCE4-FCCE-1A37-FE0E0D0E68AB}"/>
              </a:ext>
            </a:extLst>
          </p:cNvPr>
          <p:cNvSpPr txBox="1"/>
          <p:nvPr/>
        </p:nvSpPr>
        <p:spPr>
          <a:xfrm>
            <a:off x="7303200" y="3358312"/>
            <a:ext cx="18122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>
                <a:solidFill>
                  <a:schemeClr val="accent1">
                    <a:lumMod val="75000"/>
                  </a:schemeClr>
                </a:solidFill>
              </a:rPr>
              <a:t>d</a:t>
            </a:r>
            <a:endParaRPr lang="en-US" sz="1500" b="1" baseline="30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9" name="TextBox 1">
            <a:extLst>
              <a:ext uri="{FF2B5EF4-FFF2-40B4-BE49-F238E27FC236}">
                <a16:creationId xmlns:a16="http://schemas.microsoft.com/office/drawing/2014/main" id="{FA8F23D1-9DAB-31A7-C9CC-5C2CC427C911}"/>
              </a:ext>
            </a:extLst>
          </p:cNvPr>
          <p:cNvSpPr txBox="1"/>
          <p:nvPr/>
        </p:nvSpPr>
        <p:spPr>
          <a:xfrm>
            <a:off x="382791" y="216334"/>
            <a:ext cx="8461187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dirty="0"/>
              <a:t>SORU -</a:t>
            </a:r>
            <a:r>
              <a:rPr lang="tr-TR" dirty="0"/>
              <a:t>2</a:t>
            </a:r>
            <a:endParaRPr dirty="0"/>
          </a:p>
        </p:txBody>
      </p:sp>
      <p:sp>
        <p:nvSpPr>
          <p:cNvPr id="20" name="TextBox 4">
            <a:extLst>
              <a:ext uri="{FF2B5EF4-FFF2-40B4-BE49-F238E27FC236}">
                <a16:creationId xmlns:a16="http://schemas.microsoft.com/office/drawing/2014/main" id="{6514A550-F447-1244-DEB5-CD742FD896EA}"/>
              </a:ext>
            </a:extLst>
          </p:cNvPr>
          <p:cNvSpPr txBox="1"/>
          <p:nvPr/>
        </p:nvSpPr>
        <p:spPr>
          <a:xfrm>
            <a:off x="382791" y="923115"/>
            <a:ext cx="8461186" cy="400110"/>
          </a:xfrm>
          <a:prstGeom prst="rect">
            <a:avLst/>
          </a:prstGeom>
          <a:solidFill>
            <a:srgbClr val="C80000"/>
          </a:solidFill>
        </p:spPr>
        <p:txBody>
          <a:bodyPr wrap="square">
            <a:spAutoFit/>
          </a:bodyPr>
          <a:lstStyle/>
          <a:p>
            <a:r>
              <a:rPr lang="tr-TR" sz="2000" b="1" dirty="0">
                <a:solidFill>
                  <a:srgbClr val="FFFFFF"/>
                </a:solidFill>
              </a:rPr>
              <a:t>ÇÖZÜM YÖNTEMİ</a:t>
            </a:r>
            <a:endParaRPr sz="20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918869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3" name="Metin kutusu 52">
                <a:extLst>
                  <a:ext uri="{FF2B5EF4-FFF2-40B4-BE49-F238E27FC236}">
                    <a16:creationId xmlns:a16="http://schemas.microsoft.com/office/drawing/2014/main" id="{C8B35283-6DC5-8CB8-E16A-C6A5E6846352}"/>
                  </a:ext>
                </a:extLst>
              </p:cNvPr>
              <p:cNvSpPr txBox="1"/>
              <p:nvPr/>
            </p:nvSpPr>
            <p:spPr>
              <a:xfrm>
                <a:off x="426406" y="1578117"/>
                <a:ext cx="5293835" cy="15691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875" b="1" dirty="0">
                    <a:latin typeface="Arial Black" panose="020B0A04020102020204" pitchFamily="34" charset="0"/>
                  </a:rPr>
                  <a:t>Şekilde [BE], [CD] </a:t>
                </a:r>
                <a:r>
                  <a:rPr lang="en-US" sz="1875" b="1" dirty="0" err="1">
                    <a:latin typeface="Arial Black" panose="020B0A04020102020204" pitchFamily="34" charset="0"/>
                  </a:rPr>
                  <a:t>ve</a:t>
                </a:r>
                <a:r>
                  <a:rPr lang="en-US" sz="1875" b="1" dirty="0">
                    <a:latin typeface="Arial Black" panose="020B0A04020102020204" pitchFamily="34" charset="0"/>
                  </a:rPr>
                  <a:t> [CE] </a:t>
                </a:r>
                <a:r>
                  <a:rPr lang="en-US" sz="1875" b="1" dirty="0" err="1">
                    <a:latin typeface="Arial Black" panose="020B0A04020102020204" pitchFamily="34" charset="0"/>
                  </a:rPr>
                  <a:t>açıortaydır</a:t>
                </a:r>
                <a:r>
                  <a:rPr lang="en-US" sz="1875" b="1" dirty="0">
                    <a:latin typeface="Arial Black" panose="020B0A04020102020204" pitchFamily="34" charset="0"/>
                  </a:rPr>
                  <a:t>.</a:t>
                </a:r>
              </a:p>
              <a:p>
                <a:endParaRPr lang="en-US" sz="1875" b="1" baseline="30000" dirty="0">
                  <a:latin typeface="Arial Black" panose="020B0A04020102020204" pitchFamily="34" charset="0"/>
                </a:endParaRPr>
              </a:p>
              <a:p>
                <a:r>
                  <a:rPr lang="en-US" sz="1875" b="1" dirty="0"/>
                  <a:t>m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1875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875" b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1875" b="1">
                            <a:latin typeface="Cambria Math" panose="02040503050406030204" pitchFamily="18" charset="0"/>
                          </a:rPr>
                          <m:t>𝐁𝐃𝐂</m:t>
                        </m:r>
                        <m:r>
                          <a:rPr lang="en-US" sz="1875" b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acc>
                  </m:oMath>
                </a14:m>
                <a:r>
                  <a:rPr lang="en-US" sz="1875" b="1" dirty="0">
                    <a:latin typeface="Arial Black" panose="020B0A04020102020204" pitchFamily="34" charset="0"/>
                  </a:rPr>
                  <a:t>=100</a:t>
                </a:r>
                <a:r>
                  <a:rPr lang="en-US" sz="1875" b="1" baseline="30000" dirty="0">
                    <a:latin typeface="Arial Black" panose="020B0A04020102020204" pitchFamily="34" charset="0"/>
                  </a:rPr>
                  <a:t>0</a:t>
                </a:r>
              </a:p>
              <a:p>
                <a:endParaRPr lang="en-US" sz="1875" b="1" baseline="30000" dirty="0">
                  <a:latin typeface="Arial Black" panose="020B0A04020102020204" pitchFamily="34" charset="0"/>
                </a:endParaRPr>
              </a:p>
              <a:p>
                <a:r>
                  <a:rPr lang="en-US" sz="1875" b="1" dirty="0"/>
                  <a:t>m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1875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875" b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1875" b="1">
                            <a:latin typeface="Cambria Math" panose="02040503050406030204" pitchFamily="18" charset="0"/>
                          </a:rPr>
                          <m:t>𝐀</m:t>
                        </m:r>
                        <m:r>
                          <a:rPr lang="en-US" sz="1875" b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acc>
                  </m:oMath>
                </a14:m>
                <a:r>
                  <a:rPr lang="en-US" sz="1875" b="1" dirty="0">
                    <a:latin typeface="Arial Black" panose="020B0A04020102020204" pitchFamily="34" charset="0"/>
                  </a:rPr>
                  <a:t>+</a:t>
                </a:r>
                <a:r>
                  <a:rPr lang="en-US" sz="1875" b="1" dirty="0"/>
                  <a:t> m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1875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875" b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1875" b="1">
                            <a:latin typeface="Cambria Math" panose="02040503050406030204" pitchFamily="18" charset="0"/>
                          </a:rPr>
                          <m:t>𝐄</m:t>
                        </m:r>
                        <m:r>
                          <a:rPr lang="en-US" sz="1875" b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acc>
                  </m:oMath>
                </a14:m>
                <a:r>
                  <a:rPr lang="en-US" sz="1875" b="1" dirty="0">
                    <a:latin typeface="Arial Black" panose="020B0A04020102020204" pitchFamily="34" charset="0"/>
                  </a:rPr>
                  <a:t>=?</a:t>
                </a:r>
              </a:p>
              <a:p>
                <a:endParaRPr lang="en-US" sz="1875" b="1" baseline="30000" dirty="0">
                  <a:latin typeface="Arial Black" panose="020B0A04020102020204" pitchFamily="34" charset="0"/>
                </a:endParaRPr>
              </a:p>
            </p:txBody>
          </p:sp>
        </mc:Choice>
        <mc:Fallback xmlns="">
          <p:sp>
            <p:nvSpPr>
              <p:cNvPr id="53" name="Metin kutusu 52">
                <a:extLst>
                  <a:ext uri="{FF2B5EF4-FFF2-40B4-BE49-F238E27FC236}">
                    <a16:creationId xmlns:a16="http://schemas.microsoft.com/office/drawing/2014/main" id="{C8B35283-6DC5-8CB8-E16A-C6A5E68463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406" y="1578117"/>
                <a:ext cx="5293835" cy="1569148"/>
              </a:xfrm>
              <a:prstGeom prst="rect">
                <a:avLst/>
              </a:prstGeom>
              <a:blipFill>
                <a:blip r:embed="rId2"/>
                <a:stretch>
                  <a:fillRect l="-1037" t="-1946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İkizkenar Üçgen 1">
            <a:extLst>
              <a:ext uri="{FF2B5EF4-FFF2-40B4-BE49-F238E27FC236}">
                <a16:creationId xmlns:a16="http://schemas.microsoft.com/office/drawing/2014/main" id="{42F02B50-A0CB-1A26-70AC-087C67C32780}"/>
              </a:ext>
            </a:extLst>
          </p:cNvPr>
          <p:cNvSpPr/>
          <p:nvPr/>
        </p:nvSpPr>
        <p:spPr>
          <a:xfrm>
            <a:off x="1956548" y="3042399"/>
            <a:ext cx="5809130" cy="2272553"/>
          </a:xfrm>
          <a:prstGeom prst="triangle">
            <a:avLst>
              <a:gd name="adj" fmla="val 31597"/>
            </a:avLst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İkizkenar Üçgen 6">
            <a:extLst>
              <a:ext uri="{FF2B5EF4-FFF2-40B4-BE49-F238E27FC236}">
                <a16:creationId xmlns:a16="http://schemas.microsoft.com/office/drawing/2014/main" id="{478F8162-F0B8-47CE-2738-7973C6A0DB6F}"/>
              </a:ext>
            </a:extLst>
          </p:cNvPr>
          <p:cNvSpPr/>
          <p:nvPr/>
        </p:nvSpPr>
        <p:spPr>
          <a:xfrm>
            <a:off x="1949824" y="3047095"/>
            <a:ext cx="5809130" cy="2260119"/>
          </a:xfrm>
          <a:prstGeom prst="triangle">
            <a:avLst>
              <a:gd name="adj" fmla="val 100000"/>
            </a:avLst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İkizkenar Üçgen 11">
            <a:extLst>
              <a:ext uri="{FF2B5EF4-FFF2-40B4-BE49-F238E27FC236}">
                <a16:creationId xmlns:a16="http://schemas.microsoft.com/office/drawing/2014/main" id="{7F9194B0-BECB-A3DD-C229-7813C4F53F68}"/>
              </a:ext>
            </a:extLst>
          </p:cNvPr>
          <p:cNvSpPr/>
          <p:nvPr/>
        </p:nvSpPr>
        <p:spPr>
          <a:xfrm>
            <a:off x="1943101" y="4413998"/>
            <a:ext cx="5809130" cy="887507"/>
          </a:xfrm>
          <a:prstGeom prst="triangle">
            <a:avLst>
              <a:gd name="adj" fmla="val 40045"/>
            </a:avLst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3" name="Metin kutusu 12">
            <a:extLst>
              <a:ext uri="{FF2B5EF4-FFF2-40B4-BE49-F238E27FC236}">
                <a16:creationId xmlns:a16="http://schemas.microsoft.com/office/drawing/2014/main" id="{1B130DB4-7565-0A61-A247-9D93D5EAFF19}"/>
              </a:ext>
            </a:extLst>
          </p:cNvPr>
          <p:cNvSpPr txBox="1"/>
          <p:nvPr/>
        </p:nvSpPr>
        <p:spPr>
          <a:xfrm>
            <a:off x="3665191" y="2652789"/>
            <a:ext cx="330540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</a:p>
        </p:txBody>
      </p:sp>
      <p:sp>
        <p:nvSpPr>
          <p:cNvPr id="14" name="Metin kutusu 13">
            <a:extLst>
              <a:ext uri="{FF2B5EF4-FFF2-40B4-BE49-F238E27FC236}">
                <a16:creationId xmlns:a16="http://schemas.microsoft.com/office/drawing/2014/main" id="{BDB14C48-1655-58EC-4249-A7372A2EB3B2}"/>
              </a:ext>
            </a:extLst>
          </p:cNvPr>
          <p:cNvSpPr txBox="1"/>
          <p:nvPr/>
        </p:nvSpPr>
        <p:spPr>
          <a:xfrm>
            <a:off x="1672576" y="5136057"/>
            <a:ext cx="319318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</a:p>
        </p:txBody>
      </p:sp>
      <p:sp>
        <p:nvSpPr>
          <p:cNvPr id="15" name="Metin kutusu 14">
            <a:extLst>
              <a:ext uri="{FF2B5EF4-FFF2-40B4-BE49-F238E27FC236}">
                <a16:creationId xmlns:a16="http://schemas.microsoft.com/office/drawing/2014/main" id="{B4E20B67-35F5-1115-A69F-5CCBB3DF56E1}"/>
              </a:ext>
            </a:extLst>
          </p:cNvPr>
          <p:cNvSpPr txBox="1"/>
          <p:nvPr/>
        </p:nvSpPr>
        <p:spPr>
          <a:xfrm>
            <a:off x="7781863" y="2684609"/>
            <a:ext cx="301686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</a:p>
        </p:txBody>
      </p:sp>
      <p:sp>
        <p:nvSpPr>
          <p:cNvPr id="16" name="Metin kutusu 15">
            <a:extLst>
              <a:ext uri="{FF2B5EF4-FFF2-40B4-BE49-F238E27FC236}">
                <a16:creationId xmlns:a16="http://schemas.microsoft.com/office/drawing/2014/main" id="{5F592734-289D-BE85-F8B5-506F133C3D0F}"/>
              </a:ext>
            </a:extLst>
          </p:cNvPr>
          <p:cNvSpPr txBox="1"/>
          <p:nvPr/>
        </p:nvSpPr>
        <p:spPr>
          <a:xfrm>
            <a:off x="7571488" y="5352665"/>
            <a:ext cx="311304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</a:p>
        </p:txBody>
      </p:sp>
      <p:sp>
        <p:nvSpPr>
          <p:cNvPr id="17" name="Metin kutusu 16">
            <a:extLst>
              <a:ext uri="{FF2B5EF4-FFF2-40B4-BE49-F238E27FC236}">
                <a16:creationId xmlns:a16="http://schemas.microsoft.com/office/drawing/2014/main" id="{C0EF2AF8-D062-E006-8FB4-751FBE9021B4}"/>
              </a:ext>
            </a:extLst>
          </p:cNvPr>
          <p:cNvSpPr txBox="1"/>
          <p:nvPr/>
        </p:nvSpPr>
        <p:spPr>
          <a:xfrm>
            <a:off x="4041708" y="4056208"/>
            <a:ext cx="336952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</a:p>
        </p:txBody>
      </p:sp>
      <p:sp>
        <p:nvSpPr>
          <p:cNvPr id="18" name="Ay 17">
            <a:extLst>
              <a:ext uri="{FF2B5EF4-FFF2-40B4-BE49-F238E27FC236}">
                <a16:creationId xmlns:a16="http://schemas.microsoft.com/office/drawing/2014/main" id="{8622AE43-18B1-D2A7-FEF7-AE4559F61E4F}"/>
              </a:ext>
            </a:extLst>
          </p:cNvPr>
          <p:cNvSpPr/>
          <p:nvPr/>
        </p:nvSpPr>
        <p:spPr>
          <a:xfrm rot="8104585">
            <a:off x="2241450" y="4943597"/>
            <a:ext cx="147308" cy="168193"/>
          </a:xfrm>
          <a:prstGeom prst="moon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9" name="Metin kutusu 18">
            <a:extLst>
              <a:ext uri="{FF2B5EF4-FFF2-40B4-BE49-F238E27FC236}">
                <a16:creationId xmlns:a16="http://schemas.microsoft.com/office/drawing/2014/main" id="{5FA63D37-EA7D-6B2B-2C83-AB749FE3EE23}"/>
              </a:ext>
            </a:extLst>
          </p:cNvPr>
          <p:cNvSpPr txBox="1"/>
          <p:nvPr/>
        </p:nvSpPr>
        <p:spPr>
          <a:xfrm>
            <a:off x="2348810" y="4752387"/>
            <a:ext cx="28725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>
                <a:solidFill>
                  <a:schemeClr val="accent2">
                    <a:lumMod val="50000"/>
                  </a:schemeClr>
                </a:solidFill>
              </a:rPr>
              <a:t>b</a:t>
            </a:r>
            <a:endParaRPr lang="en-US" sz="1500" b="1" baseline="300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0" name="Ay 19">
            <a:extLst>
              <a:ext uri="{FF2B5EF4-FFF2-40B4-BE49-F238E27FC236}">
                <a16:creationId xmlns:a16="http://schemas.microsoft.com/office/drawing/2014/main" id="{FC5B3706-A7C8-AE1B-4736-42FABCD22CA5}"/>
              </a:ext>
            </a:extLst>
          </p:cNvPr>
          <p:cNvSpPr/>
          <p:nvPr/>
        </p:nvSpPr>
        <p:spPr>
          <a:xfrm rot="9603175">
            <a:off x="2434372" y="5118021"/>
            <a:ext cx="147308" cy="168193"/>
          </a:xfrm>
          <a:prstGeom prst="moon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1" name="Metin kutusu 20">
            <a:extLst>
              <a:ext uri="{FF2B5EF4-FFF2-40B4-BE49-F238E27FC236}">
                <a16:creationId xmlns:a16="http://schemas.microsoft.com/office/drawing/2014/main" id="{1DEFB9C9-4984-4EFD-D718-6A0FF59DE58A}"/>
              </a:ext>
            </a:extLst>
          </p:cNvPr>
          <p:cNvSpPr txBox="1"/>
          <p:nvPr/>
        </p:nvSpPr>
        <p:spPr>
          <a:xfrm rot="21503518">
            <a:off x="2540751" y="5002389"/>
            <a:ext cx="28725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>
                <a:solidFill>
                  <a:schemeClr val="accent2">
                    <a:lumMod val="50000"/>
                  </a:schemeClr>
                </a:solidFill>
              </a:rPr>
              <a:t>b</a:t>
            </a:r>
            <a:endParaRPr lang="en-US" sz="1500" b="1" baseline="300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2" name="Ay 21">
            <a:extLst>
              <a:ext uri="{FF2B5EF4-FFF2-40B4-BE49-F238E27FC236}">
                <a16:creationId xmlns:a16="http://schemas.microsoft.com/office/drawing/2014/main" id="{AAA5ECCF-C456-5189-0934-1932943B422F}"/>
              </a:ext>
            </a:extLst>
          </p:cNvPr>
          <p:cNvSpPr/>
          <p:nvPr/>
        </p:nvSpPr>
        <p:spPr>
          <a:xfrm rot="16200000">
            <a:off x="4224525" y="4388623"/>
            <a:ext cx="123676" cy="266225"/>
          </a:xfrm>
          <a:prstGeom prst="moon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4" name="Metin kutusu 23">
            <a:extLst>
              <a:ext uri="{FF2B5EF4-FFF2-40B4-BE49-F238E27FC236}">
                <a16:creationId xmlns:a16="http://schemas.microsoft.com/office/drawing/2014/main" id="{DAFC1417-F3BB-89E7-7A77-CCFC1BD53118}"/>
              </a:ext>
            </a:extLst>
          </p:cNvPr>
          <p:cNvSpPr txBox="1"/>
          <p:nvPr/>
        </p:nvSpPr>
        <p:spPr>
          <a:xfrm>
            <a:off x="4083907" y="4570805"/>
            <a:ext cx="54373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>
                <a:solidFill>
                  <a:srgbClr val="0070C0"/>
                </a:solidFill>
              </a:rPr>
              <a:t>100</a:t>
            </a:r>
            <a:r>
              <a:rPr lang="en-US" sz="1500" b="1" baseline="30000" dirty="0">
                <a:solidFill>
                  <a:srgbClr val="0070C0"/>
                </a:solidFill>
              </a:rPr>
              <a:t>0</a:t>
            </a:r>
          </a:p>
        </p:txBody>
      </p:sp>
      <p:sp>
        <p:nvSpPr>
          <p:cNvPr id="25" name="Ay 24">
            <a:extLst>
              <a:ext uri="{FF2B5EF4-FFF2-40B4-BE49-F238E27FC236}">
                <a16:creationId xmlns:a16="http://schemas.microsoft.com/office/drawing/2014/main" id="{336FC719-8A76-18FA-CD28-2D12E82A5FCF}"/>
              </a:ext>
            </a:extLst>
          </p:cNvPr>
          <p:cNvSpPr/>
          <p:nvPr/>
        </p:nvSpPr>
        <p:spPr>
          <a:xfrm rot="916501">
            <a:off x="6986919" y="4924801"/>
            <a:ext cx="148297" cy="171586"/>
          </a:xfrm>
          <a:prstGeom prst="moon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7" name="Ay 26">
            <a:extLst>
              <a:ext uri="{FF2B5EF4-FFF2-40B4-BE49-F238E27FC236}">
                <a16:creationId xmlns:a16="http://schemas.microsoft.com/office/drawing/2014/main" id="{5A0D3888-2210-08DD-982F-6BA2CC06EA20}"/>
              </a:ext>
            </a:extLst>
          </p:cNvPr>
          <p:cNvSpPr/>
          <p:nvPr/>
        </p:nvSpPr>
        <p:spPr>
          <a:xfrm rot="916501">
            <a:off x="6906236" y="5113062"/>
            <a:ext cx="148297" cy="171586"/>
          </a:xfrm>
          <a:prstGeom prst="moon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2" name="Metin kutusu 31">
            <a:extLst>
              <a:ext uri="{FF2B5EF4-FFF2-40B4-BE49-F238E27FC236}">
                <a16:creationId xmlns:a16="http://schemas.microsoft.com/office/drawing/2014/main" id="{274A82FC-44B6-0CF3-8DC2-8C3F3231AEB5}"/>
              </a:ext>
            </a:extLst>
          </p:cNvPr>
          <p:cNvSpPr txBox="1"/>
          <p:nvPr/>
        </p:nvSpPr>
        <p:spPr>
          <a:xfrm>
            <a:off x="6712930" y="4745352"/>
            <a:ext cx="26481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>
                <a:solidFill>
                  <a:schemeClr val="accent2">
                    <a:lumMod val="50000"/>
                  </a:schemeClr>
                </a:solidFill>
              </a:rPr>
              <a:t>c</a:t>
            </a:r>
            <a:endParaRPr lang="en-US" sz="1500" b="1" baseline="300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3" name="Metin kutusu 32">
            <a:extLst>
              <a:ext uri="{FF2B5EF4-FFF2-40B4-BE49-F238E27FC236}">
                <a16:creationId xmlns:a16="http://schemas.microsoft.com/office/drawing/2014/main" id="{507E053E-92CE-8D7E-CE7E-AFA445D3CA8D}"/>
              </a:ext>
            </a:extLst>
          </p:cNvPr>
          <p:cNvSpPr txBox="1"/>
          <p:nvPr/>
        </p:nvSpPr>
        <p:spPr>
          <a:xfrm>
            <a:off x="6626860" y="5032694"/>
            <a:ext cx="26481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>
                <a:solidFill>
                  <a:schemeClr val="accent2">
                    <a:lumMod val="50000"/>
                  </a:schemeClr>
                </a:solidFill>
              </a:rPr>
              <a:t>c</a:t>
            </a:r>
            <a:endParaRPr lang="en-US" sz="1500" b="1" baseline="30000" dirty="0">
              <a:solidFill>
                <a:schemeClr val="accent2">
                  <a:lumMod val="50000"/>
                </a:schemeClr>
              </a:solidFill>
            </a:endParaRPr>
          </a:p>
        </p:txBody>
      </p:sp>
      <p:cxnSp>
        <p:nvCxnSpPr>
          <p:cNvPr id="39" name="Düz Ok Bağlayıcısı 38">
            <a:extLst>
              <a:ext uri="{FF2B5EF4-FFF2-40B4-BE49-F238E27FC236}">
                <a16:creationId xmlns:a16="http://schemas.microsoft.com/office/drawing/2014/main" id="{6A464756-BFD6-1660-F884-8FFEA8054CD2}"/>
              </a:ext>
            </a:extLst>
          </p:cNvPr>
          <p:cNvCxnSpPr>
            <a:stCxn id="12" idx="4"/>
          </p:cNvCxnSpPr>
          <p:nvPr/>
        </p:nvCxnSpPr>
        <p:spPr>
          <a:xfrm>
            <a:off x="7752231" y="5301505"/>
            <a:ext cx="995082" cy="1584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Ay 41">
            <a:extLst>
              <a:ext uri="{FF2B5EF4-FFF2-40B4-BE49-F238E27FC236}">
                <a16:creationId xmlns:a16="http://schemas.microsoft.com/office/drawing/2014/main" id="{F449059E-5335-C285-8506-E7E9A39D78E1}"/>
              </a:ext>
            </a:extLst>
          </p:cNvPr>
          <p:cNvSpPr/>
          <p:nvPr/>
        </p:nvSpPr>
        <p:spPr>
          <a:xfrm rot="3102777">
            <a:off x="7513373" y="4907119"/>
            <a:ext cx="159779" cy="246409"/>
          </a:xfrm>
          <a:prstGeom prst="moon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7" name="Ay 46">
            <a:extLst>
              <a:ext uri="{FF2B5EF4-FFF2-40B4-BE49-F238E27FC236}">
                <a16:creationId xmlns:a16="http://schemas.microsoft.com/office/drawing/2014/main" id="{6D7D5774-C028-9FBF-2993-7232D900D268}"/>
              </a:ext>
            </a:extLst>
          </p:cNvPr>
          <p:cNvSpPr/>
          <p:nvPr/>
        </p:nvSpPr>
        <p:spPr>
          <a:xfrm rot="7481398">
            <a:off x="7835909" y="5014370"/>
            <a:ext cx="159779" cy="246409"/>
          </a:xfrm>
          <a:prstGeom prst="moon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8" name="Metin kutusu 47">
            <a:extLst>
              <a:ext uri="{FF2B5EF4-FFF2-40B4-BE49-F238E27FC236}">
                <a16:creationId xmlns:a16="http://schemas.microsoft.com/office/drawing/2014/main" id="{181CDFDA-4600-D5F4-D2F8-A1E970987CE7}"/>
              </a:ext>
            </a:extLst>
          </p:cNvPr>
          <p:cNvSpPr txBox="1"/>
          <p:nvPr/>
        </p:nvSpPr>
        <p:spPr>
          <a:xfrm>
            <a:off x="7412566" y="4696549"/>
            <a:ext cx="28725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>
                <a:solidFill>
                  <a:schemeClr val="accent2">
                    <a:lumMod val="50000"/>
                  </a:schemeClr>
                </a:solidFill>
              </a:rPr>
              <a:t>d</a:t>
            </a:r>
            <a:endParaRPr lang="en-US" sz="1500" b="1" baseline="300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0" name="Metin kutusu 49">
            <a:extLst>
              <a:ext uri="{FF2B5EF4-FFF2-40B4-BE49-F238E27FC236}">
                <a16:creationId xmlns:a16="http://schemas.microsoft.com/office/drawing/2014/main" id="{C495F663-F0E0-498C-28A7-A1929932A613}"/>
              </a:ext>
            </a:extLst>
          </p:cNvPr>
          <p:cNvSpPr txBox="1"/>
          <p:nvPr/>
        </p:nvSpPr>
        <p:spPr>
          <a:xfrm>
            <a:off x="7946375" y="4891279"/>
            <a:ext cx="20389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>
                <a:solidFill>
                  <a:schemeClr val="accent2">
                    <a:lumMod val="50000"/>
                  </a:schemeClr>
                </a:solidFill>
              </a:rPr>
              <a:t>d</a:t>
            </a:r>
            <a:endParaRPr lang="en-US" sz="1500" b="1" baseline="300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TextBox 1">
            <a:extLst>
              <a:ext uri="{FF2B5EF4-FFF2-40B4-BE49-F238E27FC236}">
                <a16:creationId xmlns:a16="http://schemas.microsoft.com/office/drawing/2014/main" id="{ADEED527-28FC-0E3A-4FF1-87637F874616}"/>
              </a:ext>
            </a:extLst>
          </p:cNvPr>
          <p:cNvSpPr txBox="1"/>
          <p:nvPr/>
        </p:nvSpPr>
        <p:spPr>
          <a:xfrm>
            <a:off x="514783" y="582069"/>
            <a:ext cx="8461187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dirty="0"/>
              <a:t>SORU -</a:t>
            </a:r>
            <a:r>
              <a:rPr lang="tr-TR" dirty="0"/>
              <a:t>3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4701885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3" name="Metin kutusu 52">
                <a:extLst>
                  <a:ext uri="{FF2B5EF4-FFF2-40B4-BE49-F238E27FC236}">
                    <a16:creationId xmlns:a16="http://schemas.microsoft.com/office/drawing/2014/main" id="{C8B35283-6DC5-8CB8-E16A-C6A5E6846352}"/>
                  </a:ext>
                </a:extLst>
              </p:cNvPr>
              <p:cNvSpPr txBox="1"/>
              <p:nvPr/>
            </p:nvSpPr>
            <p:spPr>
              <a:xfrm>
                <a:off x="315743" y="1884462"/>
                <a:ext cx="5293835" cy="43833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500" b="1" dirty="0">
                    <a:solidFill>
                      <a:srgbClr val="C00000"/>
                    </a:solidFill>
                  </a:rPr>
                  <a:t>1)m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15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5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15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𝐃</m:t>
                        </m:r>
                        <m:r>
                          <a:rPr lang="en-US" sz="15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acc>
                    <m:r>
                      <a:rPr lang="en-US" sz="15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1500" b="1" dirty="0">
                    <a:solidFill>
                      <a:srgbClr val="C00000"/>
                    </a:solidFill>
                    <a:latin typeface="Arial Black" panose="020B0A04020102020204" pitchFamily="34" charset="0"/>
                  </a:rPr>
                  <a:t>=90+</a:t>
                </a:r>
                <a:r>
                  <a:rPr lang="en-US" sz="1500" b="1" dirty="0">
                    <a:solidFill>
                      <a:srgbClr val="C00000"/>
                    </a:solidFill>
                  </a:rPr>
                  <a:t> m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15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5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15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𝐀</m:t>
                        </m:r>
                        <m:r>
                          <a:rPr lang="en-US" sz="15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acc>
                  </m:oMath>
                </a14:m>
                <a:r>
                  <a:rPr lang="en-US" sz="1500" b="1" dirty="0">
                    <a:solidFill>
                      <a:srgbClr val="C00000"/>
                    </a:solidFill>
                    <a:latin typeface="Arial Black" panose="020B0A04020102020204" pitchFamily="34" charset="0"/>
                  </a:rPr>
                  <a:t>/2</a:t>
                </a:r>
              </a:p>
              <a:p>
                <a:endParaRPr lang="en-US" sz="1500" b="1" baseline="30000" dirty="0">
                  <a:latin typeface="Arial Black" panose="020B0A04020102020204" pitchFamily="34" charset="0"/>
                </a:endParaRPr>
              </a:p>
              <a:p>
                <a:r>
                  <a:rPr lang="en-US" sz="1500" b="1" dirty="0"/>
                  <a:t>    100=90+</a:t>
                </a:r>
                <a:r>
                  <a:rPr lang="en-US" sz="1500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1500" b="1" i="1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500" b="1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</a:rPr>
                          <m:t>𝐀</m:t>
                        </m:r>
                      </m:e>
                    </m:acc>
                  </m:oMath>
                </a14:m>
                <a:r>
                  <a:rPr lang="en-US" sz="1500" b="1" dirty="0">
                    <a:solidFill>
                      <a:srgbClr val="000066"/>
                    </a:solidFill>
                    <a:latin typeface="Arial Black" panose="020B0A04020102020204" pitchFamily="34" charset="0"/>
                  </a:rPr>
                  <a:t>/2</a:t>
                </a:r>
              </a:p>
              <a:p>
                <a14:m>
                  <m:oMath xmlns:m="http://schemas.openxmlformats.org/officeDocument/2006/math">
                    <m:r>
                      <a:rPr lang="en-US" sz="1500" b="1" i="1">
                        <a:solidFill>
                          <a:srgbClr val="000066"/>
                        </a:solidFill>
                        <a:latin typeface="Cambria Math" panose="02040503050406030204" pitchFamily="18" charset="0"/>
                      </a:rPr>
                      <m:t>    </m:t>
                    </m:r>
                    <m:acc>
                      <m:accPr>
                        <m:chr m:val="̂"/>
                        <m:ctrlPr>
                          <a:rPr lang="en-US" sz="1500" b="1" i="1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500" b="1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</a:rPr>
                          <m:t>𝐀</m:t>
                        </m:r>
                      </m:e>
                    </m:acc>
                  </m:oMath>
                </a14:m>
                <a:r>
                  <a:rPr lang="en-US" sz="1500" b="1" dirty="0">
                    <a:latin typeface="Arial Black" panose="020B0A04020102020204" pitchFamily="34" charset="0"/>
                  </a:rPr>
                  <a:t>=20</a:t>
                </a:r>
              </a:p>
              <a:p>
                <a:endParaRPr lang="en-US" sz="1500" b="1" baseline="30000" dirty="0">
                  <a:latin typeface="Arial Black" panose="020B0A04020102020204" pitchFamily="34" charset="0"/>
                </a:endParaRPr>
              </a:p>
              <a:p>
                <a:r>
                  <a:rPr lang="en-US" sz="1500" b="1" dirty="0">
                    <a:latin typeface="Arial Black" panose="020B0A04020102020204" pitchFamily="34" charset="0"/>
                  </a:rPr>
                  <a:t>2)b+c+100=180</a:t>
                </a:r>
              </a:p>
              <a:p>
                <a:r>
                  <a:rPr lang="en-US" sz="1500" b="1" dirty="0">
                    <a:latin typeface="Arial Black" panose="020B0A04020102020204" pitchFamily="34" charset="0"/>
                  </a:rPr>
                  <a:t>   </a:t>
                </a:r>
                <a:r>
                  <a:rPr lang="en-US" sz="1500" b="1" dirty="0" err="1">
                    <a:latin typeface="Arial Black" panose="020B0A04020102020204" pitchFamily="34" charset="0"/>
                  </a:rPr>
                  <a:t>b+c</a:t>
                </a:r>
                <a:r>
                  <a:rPr lang="en-US" sz="1500" b="1" dirty="0">
                    <a:latin typeface="Arial Black" panose="020B0A04020102020204" pitchFamily="34" charset="0"/>
                  </a:rPr>
                  <a:t>=80</a:t>
                </a:r>
              </a:p>
              <a:p>
                <a:endParaRPr lang="en-US" sz="1500" b="1" dirty="0">
                  <a:latin typeface="Arial Black" panose="020B0A04020102020204" pitchFamily="34" charset="0"/>
                </a:endParaRPr>
              </a:p>
              <a:p>
                <a:r>
                  <a:rPr lang="en-US" sz="1500" b="1" dirty="0">
                    <a:latin typeface="Arial Black" panose="020B0A04020102020204" pitchFamily="34" charset="0"/>
                  </a:rPr>
                  <a:t>3)2c+2d=180</a:t>
                </a:r>
              </a:p>
              <a:p>
                <a:r>
                  <a:rPr lang="en-US" sz="1500" b="1" dirty="0">
                    <a:latin typeface="Arial Black" panose="020B0A04020102020204" pitchFamily="34" charset="0"/>
                  </a:rPr>
                  <a:t>   </a:t>
                </a:r>
                <a:r>
                  <a:rPr lang="en-US" sz="1500" b="1" dirty="0" err="1">
                    <a:latin typeface="Arial Black" panose="020B0A04020102020204" pitchFamily="34" charset="0"/>
                  </a:rPr>
                  <a:t>c+d</a:t>
                </a:r>
                <a:r>
                  <a:rPr lang="en-US" sz="1500" b="1" dirty="0">
                    <a:latin typeface="Arial Black" panose="020B0A04020102020204" pitchFamily="34" charset="0"/>
                  </a:rPr>
                  <a:t>=90</a:t>
                </a:r>
              </a:p>
              <a:p>
                <a:endParaRPr lang="en-US" sz="1500" b="1" dirty="0">
                  <a:latin typeface="Arial Black" panose="020B0A04020102020204" pitchFamily="34" charset="0"/>
                </a:endParaRPr>
              </a:p>
              <a:p>
                <a:r>
                  <a:rPr lang="en-US" sz="1500" b="1" dirty="0">
                    <a:latin typeface="Arial Black" panose="020B0A04020102020204" pitchFamily="34" charset="0"/>
                  </a:rPr>
                  <a:t>4)</a:t>
                </a:r>
                <a:r>
                  <a:rPr lang="en-US" sz="1500" b="1" dirty="0">
                    <a:solidFill>
                      <a:srgbClr val="000066"/>
                    </a:solidFill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1500" b="1" i="1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500" b="1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</a:rPr>
                          <m:t>𝐄</m:t>
                        </m:r>
                      </m:e>
                    </m:acc>
                  </m:oMath>
                </a14:m>
                <a:r>
                  <a:rPr lang="en-US" sz="1500" b="1" dirty="0">
                    <a:latin typeface="Arial Black" panose="020B0A04020102020204" pitchFamily="34" charset="0"/>
                  </a:rPr>
                  <a:t>+b+2c+d=180 </a:t>
                </a:r>
              </a:p>
              <a:p>
                <a:r>
                  <a:rPr lang="en-US" sz="1500" b="1" dirty="0">
                    <a:solidFill>
                      <a:srgbClr val="000066"/>
                    </a:solidFill>
                  </a:rPr>
                  <a:t>     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1500" b="1" i="1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500" b="1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</a:rPr>
                          <m:t>𝐄</m:t>
                        </m:r>
                      </m:e>
                    </m:acc>
                  </m:oMath>
                </a14:m>
                <a:r>
                  <a:rPr lang="en-US" sz="1500" b="1" dirty="0">
                    <a:latin typeface="Arial Black" panose="020B0A04020102020204" pitchFamily="34" charset="0"/>
                  </a:rPr>
                  <a:t>+(</a:t>
                </a:r>
                <a:r>
                  <a:rPr lang="en-US" sz="1500" b="1" dirty="0" err="1">
                    <a:latin typeface="Arial Black" panose="020B0A04020102020204" pitchFamily="34" charset="0"/>
                  </a:rPr>
                  <a:t>b+c</a:t>
                </a:r>
                <a:r>
                  <a:rPr lang="en-US" sz="1500" b="1" dirty="0">
                    <a:latin typeface="Arial Black" panose="020B0A04020102020204" pitchFamily="34" charset="0"/>
                  </a:rPr>
                  <a:t>)+(</a:t>
                </a:r>
                <a:r>
                  <a:rPr lang="en-US" sz="1500" b="1" dirty="0" err="1">
                    <a:latin typeface="Arial Black" panose="020B0A04020102020204" pitchFamily="34" charset="0"/>
                  </a:rPr>
                  <a:t>c+d</a:t>
                </a:r>
                <a:r>
                  <a:rPr lang="en-US" sz="1500" b="1" dirty="0">
                    <a:latin typeface="Arial Black" panose="020B0A04020102020204" pitchFamily="34" charset="0"/>
                  </a:rPr>
                  <a:t>)=180</a:t>
                </a:r>
              </a:p>
              <a:p>
                <a:r>
                  <a:rPr lang="en-US" sz="1500" b="1" dirty="0">
                    <a:solidFill>
                      <a:srgbClr val="000066"/>
                    </a:solidFill>
                  </a:rPr>
                  <a:t>     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1500" b="1" i="1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500" b="1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</a:rPr>
                          <m:t>𝐄</m:t>
                        </m:r>
                      </m:e>
                    </m:acc>
                  </m:oMath>
                </a14:m>
                <a:r>
                  <a:rPr lang="en-US" sz="1500" b="1" dirty="0">
                    <a:latin typeface="Arial Black" panose="020B0A04020102020204" pitchFamily="34" charset="0"/>
                  </a:rPr>
                  <a:t>+(80)+(90)=180</a:t>
                </a:r>
              </a:p>
              <a:p>
                <a:r>
                  <a:rPr lang="en-US" sz="1500" b="1" dirty="0">
                    <a:solidFill>
                      <a:srgbClr val="000066"/>
                    </a:solidFill>
                  </a:rPr>
                  <a:t>     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1500" b="1" i="1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500" b="1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</a:rPr>
                          <m:t>𝐄</m:t>
                        </m:r>
                      </m:e>
                    </m:acc>
                  </m:oMath>
                </a14:m>
                <a:r>
                  <a:rPr lang="en-US" sz="1500" b="1" dirty="0">
                    <a:latin typeface="Arial Black" panose="020B0A04020102020204" pitchFamily="34" charset="0"/>
                  </a:rPr>
                  <a:t>=10</a:t>
                </a:r>
              </a:p>
              <a:p>
                <a:endParaRPr lang="en-US" sz="1500" b="1" dirty="0">
                  <a:latin typeface="Arial Black" panose="020B0A04020102020204" pitchFamily="34" charset="0"/>
                </a:endParaRPr>
              </a:p>
              <a:p>
                <a:endParaRPr lang="en-US" sz="1500" b="1" dirty="0">
                  <a:latin typeface="Arial Black" panose="020B0A04020102020204" pitchFamily="34" charset="0"/>
                </a:endParaRPr>
              </a:p>
              <a:p>
                <a:endParaRPr lang="en-US" sz="1500" b="1" dirty="0">
                  <a:latin typeface="Arial Black" panose="020B0A04020102020204" pitchFamily="34" charset="0"/>
                </a:endParaRPr>
              </a:p>
              <a:p>
                <a:r>
                  <a:rPr lang="en-US" sz="1500" b="1" dirty="0">
                    <a:latin typeface="Arial Black" panose="020B0A04020102020204" pitchFamily="34" charset="0"/>
                  </a:rPr>
                  <a:t>5)</a:t>
                </a:r>
                <a:r>
                  <a:rPr lang="en-US" sz="1500" b="1" dirty="0">
                    <a:solidFill>
                      <a:srgbClr val="000066"/>
                    </a:solidFill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1500" b="1" i="1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500" b="1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</a:rPr>
                          <m:t>𝐀</m:t>
                        </m:r>
                      </m:e>
                    </m:acc>
                  </m:oMath>
                </a14:m>
                <a:r>
                  <a:rPr lang="en-US" sz="1500" b="1" dirty="0">
                    <a:latin typeface="Arial Black" panose="020B0A04020102020204" pitchFamily="34" charset="0"/>
                  </a:rPr>
                  <a:t>+</a:t>
                </a:r>
                <a:r>
                  <a:rPr lang="en-US" sz="1500" b="1" dirty="0">
                    <a:solidFill>
                      <a:srgbClr val="000066"/>
                    </a:solidFill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1500" b="1" i="1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500" b="1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</a:rPr>
                          <m:t>𝐄</m:t>
                        </m:r>
                      </m:e>
                    </m:acc>
                  </m:oMath>
                </a14:m>
                <a:r>
                  <a:rPr lang="en-US" sz="1500" b="1" dirty="0">
                    <a:latin typeface="Arial Black" panose="020B0A04020102020204" pitchFamily="34" charset="0"/>
                  </a:rPr>
                  <a:t>=20+10=30</a:t>
                </a:r>
              </a:p>
            </p:txBody>
          </p:sp>
        </mc:Choice>
        <mc:Fallback xmlns="">
          <p:sp>
            <p:nvSpPr>
              <p:cNvPr id="53" name="Metin kutusu 52">
                <a:extLst>
                  <a:ext uri="{FF2B5EF4-FFF2-40B4-BE49-F238E27FC236}">
                    <a16:creationId xmlns:a16="http://schemas.microsoft.com/office/drawing/2014/main" id="{C8B35283-6DC5-8CB8-E16A-C6A5E68463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743" y="1884462"/>
                <a:ext cx="5293835" cy="4383316"/>
              </a:xfrm>
              <a:prstGeom prst="rect">
                <a:avLst/>
              </a:prstGeom>
              <a:blipFill>
                <a:blip r:embed="rId2"/>
                <a:stretch>
                  <a:fillRect l="-461" t="-139" b="-69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İkizkenar Üçgen 1">
            <a:extLst>
              <a:ext uri="{FF2B5EF4-FFF2-40B4-BE49-F238E27FC236}">
                <a16:creationId xmlns:a16="http://schemas.microsoft.com/office/drawing/2014/main" id="{42F02B50-A0CB-1A26-70AC-087C67C32780}"/>
              </a:ext>
            </a:extLst>
          </p:cNvPr>
          <p:cNvSpPr/>
          <p:nvPr/>
        </p:nvSpPr>
        <p:spPr>
          <a:xfrm>
            <a:off x="1956548" y="3042399"/>
            <a:ext cx="5809130" cy="2272553"/>
          </a:xfrm>
          <a:prstGeom prst="triangle">
            <a:avLst>
              <a:gd name="adj" fmla="val 31597"/>
            </a:avLst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İkizkenar Üçgen 6">
            <a:extLst>
              <a:ext uri="{FF2B5EF4-FFF2-40B4-BE49-F238E27FC236}">
                <a16:creationId xmlns:a16="http://schemas.microsoft.com/office/drawing/2014/main" id="{478F8162-F0B8-47CE-2738-7973C6A0DB6F}"/>
              </a:ext>
            </a:extLst>
          </p:cNvPr>
          <p:cNvSpPr/>
          <p:nvPr/>
        </p:nvSpPr>
        <p:spPr>
          <a:xfrm>
            <a:off x="1949824" y="3047095"/>
            <a:ext cx="5809130" cy="2260119"/>
          </a:xfrm>
          <a:prstGeom prst="triangle">
            <a:avLst>
              <a:gd name="adj" fmla="val 100000"/>
            </a:avLst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İkizkenar Üçgen 11">
            <a:extLst>
              <a:ext uri="{FF2B5EF4-FFF2-40B4-BE49-F238E27FC236}">
                <a16:creationId xmlns:a16="http://schemas.microsoft.com/office/drawing/2014/main" id="{7F9194B0-BECB-A3DD-C229-7813C4F53F68}"/>
              </a:ext>
            </a:extLst>
          </p:cNvPr>
          <p:cNvSpPr/>
          <p:nvPr/>
        </p:nvSpPr>
        <p:spPr>
          <a:xfrm>
            <a:off x="1943101" y="4413998"/>
            <a:ext cx="5809130" cy="887507"/>
          </a:xfrm>
          <a:prstGeom prst="triangle">
            <a:avLst>
              <a:gd name="adj" fmla="val 40045"/>
            </a:avLst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3" name="Metin kutusu 12">
            <a:extLst>
              <a:ext uri="{FF2B5EF4-FFF2-40B4-BE49-F238E27FC236}">
                <a16:creationId xmlns:a16="http://schemas.microsoft.com/office/drawing/2014/main" id="{1B130DB4-7565-0A61-A247-9D93D5EAFF19}"/>
              </a:ext>
            </a:extLst>
          </p:cNvPr>
          <p:cNvSpPr txBox="1"/>
          <p:nvPr/>
        </p:nvSpPr>
        <p:spPr>
          <a:xfrm>
            <a:off x="3665191" y="2652789"/>
            <a:ext cx="28397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</a:p>
        </p:txBody>
      </p:sp>
      <p:sp>
        <p:nvSpPr>
          <p:cNvPr id="14" name="Metin kutusu 13">
            <a:extLst>
              <a:ext uri="{FF2B5EF4-FFF2-40B4-BE49-F238E27FC236}">
                <a16:creationId xmlns:a16="http://schemas.microsoft.com/office/drawing/2014/main" id="{BDB14C48-1655-58EC-4249-A7372A2EB3B2}"/>
              </a:ext>
            </a:extLst>
          </p:cNvPr>
          <p:cNvSpPr txBox="1"/>
          <p:nvPr/>
        </p:nvSpPr>
        <p:spPr>
          <a:xfrm>
            <a:off x="1672576" y="5136057"/>
            <a:ext cx="28397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</a:p>
        </p:txBody>
      </p:sp>
      <p:sp>
        <p:nvSpPr>
          <p:cNvPr id="15" name="Metin kutusu 14">
            <a:extLst>
              <a:ext uri="{FF2B5EF4-FFF2-40B4-BE49-F238E27FC236}">
                <a16:creationId xmlns:a16="http://schemas.microsoft.com/office/drawing/2014/main" id="{B4E20B67-35F5-1115-A69F-5CCBB3DF56E1}"/>
              </a:ext>
            </a:extLst>
          </p:cNvPr>
          <p:cNvSpPr txBox="1"/>
          <p:nvPr/>
        </p:nvSpPr>
        <p:spPr>
          <a:xfrm>
            <a:off x="7781863" y="2684609"/>
            <a:ext cx="256320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</a:p>
        </p:txBody>
      </p:sp>
      <p:sp>
        <p:nvSpPr>
          <p:cNvPr id="16" name="Metin kutusu 15">
            <a:extLst>
              <a:ext uri="{FF2B5EF4-FFF2-40B4-BE49-F238E27FC236}">
                <a16:creationId xmlns:a16="http://schemas.microsoft.com/office/drawing/2014/main" id="{5F592734-289D-BE85-F8B5-506F133C3D0F}"/>
              </a:ext>
            </a:extLst>
          </p:cNvPr>
          <p:cNvSpPr txBox="1"/>
          <p:nvPr/>
        </p:nvSpPr>
        <p:spPr>
          <a:xfrm>
            <a:off x="7571488" y="5352665"/>
            <a:ext cx="265938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</a:p>
        </p:txBody>
      </p:sp>
      <p:sp>
        <p:nvSpPr>
          <p:cNvPr id="17" name="Metin kutusu 16">
            <a:extLst>
              <a:ext uri="{FF2B5EF4-FFF2-40B4-BE49-F238E27FC236}">
                <a16:creationId xmlns:a16="http://schemas.microsoft.com/office/drawing/2014/main" id="{C0EF2AF8-D062-E006-8FB4-751FBE9021B4}"/>
              </a:ext>
            </a:extLst>
          </p:cNvPr>
          <p:cNvSpPr txBox="1"/>
          <p:nvPr/>
        </p:nvSpPr>
        <p:spPr>
          <a:xfrm>
            <a:off x="4041708" y="4056208"/>
            <a:ext cx="28998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</a:p>
        </p:txBody>
      </p:sp>
      <p:sp>
        <p:nvSpPr>
          <p:cNvPr id="18" name="Ay 17">
            <a:extLst>
              <a:ext uri="{FF2B5EF4-FFF2-40B4-BE49-F238E27FC236}">
                <a16:creationId xmlns:a16="http://schemas.microsoft.com/office/drawing/2014/main" id="{8622AE43-18B1-D2A7-FEF7-AE4559F61E4F}"/>
              </a:ext>
            </a:extLst>
          </p:cNvPr>
          <p:cNvSpPr/>
          <p:nvPr/>
        </p:nvSpPr>
        <p:spPr>
          <a:xfrm rot="8104585">
            <a:off x="2241450" y="4943597"/>
            <a:ext cx="147308" cy="168193"/>
          </a:xfrm>
          <a:prstGeom prst="moon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9" name="Metin kutusu 18">
            <a:extLst>
              <a:ext uri="{FF2B5EF4-FFF2-40B4-BE49-F238E27FC236}">
                <a16:creationId xmlns:a16="http://schemas.microsoft.com/office/drawing/2014/main" id="{5FA63D37-EA7D-6B2B-2C83-AB749FE3EE23}"/>
              </a:ext>
            </a:extLst>
          </p:cNvPr>
          <p:cNvSpPr txBox="1"/>
          <p:nvPr/>
        </p:nvSpPr>
        <p:spPr>
          <a:xfrm>
            <a:off x="2348810" y="4752387"/>
            <a:ext cx="24189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>
                <a:solidFill>
                  <a:schemeClr val="accent2">
                    <a:lumMod val="50000"/>
                  </a:schemeClr>
                </a:solidFill>
              </a:rPr>
              <a:t>b</a:t>
            </a:r>
            <a:endParaRPr lang="en-US" sz="1500" b="1" baseline="300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0" name="Ay 19">
            <a:extLst>
              <a:ext uri="{FF2B5EF4-FFF2-40B4-BE49-F238E27FC236}">
                <a16:creationId xmlns:a16="http://schemas.microsoft.com/office/drawing/2014/main" id="{FC5B3706-A7C8-AE1B-4736-42FABCD22CA5}"/>
              </a:ext>
            </a:extLst>
          </p:cNvPr>
          <p:cNvSpPr/>
          <p:nvPr/>
        </p:nvSpPr>
        <p:spPr>
          <a:xfrm rot="9603175">
            <a:off x="2434372" y="5118021"/>
            <a:ext cx="147308" cy="168193"/>
          </a:xfrm>
          <a:prstGeom prst="moon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1" name="Metin kutusu 20">
            <a:extLst>
              <a:ext uri="{FF2B5EF4-FFF2-40B4-BE49-F238E27FC236}">
                <a16:creationId xmlns:a16="http://schemas.microsoft.com/office/drawing/2014/main" id="{1DEFB9C9-4984-4EFD-D718-6A0FF59DE58A}"/>
              </a:ext>
            </a:extLst>
          </p:cNvPr>
          <p:cNvSpPr txBox="1"/>
          <p:nvPr/>
        </p:nvSpPr>
        <p:spPr>
          <a:xfrm rot="21503518">
            <a:off x="2563433" y="5002389"/>
            <a:ext cx="24189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>
                <a:solidFill>
                  <a:schemeClr val="accent2">
                    <a:lumMod val="50000"/>
                  </a:schemeClr>
                </a:solidFill>
              </a:rPr>
              <a:t>b</a:t>
            </a:r>
            <a:endParaRPr lang="en-US" sz="1500" b="1" baseline="300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2" name="Ay 21">
            <a:extLst>
              <a:ext uri="{FF2B5EF4-FFF2-40B4-BE49-F238E27FC236}">
                <a16:creationId xmlns:a16="http://schemas.microsoft.com/office/drawing/2014/main" id="{AAA5ECCF-C456-5189-0934-1932943B422F}"/>
              </a:ext>
            </a:extLst>
          </p:cNvPr>
          <p:cNvSpPr/>
          <p:nvPr/>
        </p:nvSpPr>
        <p:spPr>
          <a:xfrm rot="16200000">
            <a:off x="4224525" y="4388623"/>
            <a:ext cx="123676" cy="266225"/>
          </a:xfrm>
          <a:prstGeom prst="moon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4" name="Metin kutusu 23">
            <a:extLst>
              <a:ext uri="{FF2B5EF4-FFF2-40B4-BE49-F238E27FC236}">
                <a16:creationId xmlns:a16="http://schemas.microsoft.com/office/drawing/2014/main" id="{DAFC1417-F3BB-89E7-7A77-CCFC1BD53118}"/>
              </a:ext>
            </a:extLst>
          </p:cNvPr>
          <p:cNvSpPr txBox="1"/>
          <p:nvPr/>
        </p:nvSpPr>
        <p:spPr>
          <a:xfrm>
            <a:off x="4083907" y="4570805"/>
            <a:ext cx="49556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>
                <a:solidFill>
                  <a:srgbClr val="0070C0"/>
                </a:solidFill>
              </a:rPr>
              <a:t>100</a:t>
            </a:r>
            <a:r>
              <a:rPr lang="en-US" sz="1500" b="1" baseline="30000" dirty="0">
                <a:solidFill>
                  <a:srgbClr val="0070C0"/>
                </a:solidFill>
              </a:rPr>
              <a:t>0</a:t>
            </a:r>
          </a:p>
        </p:txBody>
      </p:sp>
      <p:sp>
        <p:nvSpPr>
          <p:cNvPr id="25" name="Ay 24">
            <a:extLst>
              <a:ext uri="{FF2B5EF4-FFF2-40B4-BE49-F238E27FC236}">
                <a16:creationId xmlns:a16="http://schemas.microsoft.com/office/drawing/2014/main" id="{336FC719-8A76-18FA-CD28-2D12E82A5FCF}"/>
              </a:ext>
            </a:extLst>
          </p:cNvPr>
          <p:cNvSpPr/>
          <p:nvPr/>
        </p:nvSpPr>
        <p:spPr>
          <a:xfrm rot="916501">
            <a:off x="6986919" y="4924801"/>
            <a:ext cx="148297" cy="171586"/>
          </a:xfrm>
          <a:prstGeom prst="moon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7" name="Ay 26">
            <a:extLst>
              <a:ext uri="{FF2B5EF4-FFF2-40B4-BE49-F238E27FC236}">
                <a16:creationId xmlns:a16="http://schemas.microsoft.com/office/drawing/2014/main" id="{5A0D3888-2210-08DD-982F-6BA2CC06EA20}"/>
              </a:ext>
            </a:extLst>
          </p:cNvPr>
          <p:cNvSpPr/>
          <p:nvPr/>
        </p:nvSpPr>
        <p:spPr>
          <a:xfrm rot="916501">
            <a:off x="6906236" y="5113062"/>
            <a:ext cx="148297" cy="171586"/>
          </a:xfrm>
          <a:prstGeom prst="moon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2" name="Metin kutusu 31">
            <a:extLst>
              <a:ext uri="{FF2B5EF4-FFF2-40B4-BE49-F238E27FC236}">
                <a16:creationId xmlns:a16="http://schemas.microsoft.com/office/drawing/2014/main" id="{274A82FC-44B6-0CF3-8DC2-8C3F3231AEB5}"/>
              </a:ext>
            </a:extLst>
          </p:cNvPr>
          <p:cNvSpPr txBox="1"/>
          <p:nvPr/>
        </p:nvSpPr>
        <p:spPr>
          <a:xfrm>
            <a:off x="6712930" y="4745352"/>
            <a:ext cx="21905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>
                <a:solidFill>
                  <a:schemeClr val="accent2">
                    <a:lumMod val="50000"/>
                  </a:schemeClr>
                </a:solidFill>
              </a:rPr>
              <a:t>c</a:t>
            </a:r>
            <a:endParaRPr lang="en-US" sz="1500" b="1" baseline="300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3" name="Metin kutusu 32">
            <a:extLst>
              <a:ext uri="{FF2B5EF4-FFF2-40B4-BE49-F238E27FC236}">
                <a16:creationId xmlns:a16="http://schemas.microsoft.com/office/drawing/2014/main" id="{507E053E-92CE-8D7E-CE7E-AFA445D3CA8D}"/>
              </a:ext>
            </a:extLst>
          </p:cNvPr>
          <p:cNvSpPr txBox="1"/>
          <p:nvPr/>
        </p:nvSpPr>
        <p:spPr>
          <a:xfrm>
            <a:off x="6626860" y="5032694"/>
            <a:ext cx="21905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>
                <a:solidFill>
                  <a:schemeClr val="accent2">
                    <a:lumMod val="50000"/>
                  </a:schemeClr>
                </a:solidFill>
              </a:rPr>
              <a:t>c</a:t>
            </a:r>
            <a:endParaRPr lang="en-US" sz="1500" b="1" baseline="30000" dirty="0">
              <a:solidFill>
                <a:schemeClr val="accent2">
                  <a:lumMod val="50000"/>
                </a:schemeClr>
              </a:solidFill>
            </a:endParaRPr>
          </a:p>
        </p:txBody>
      </p:sp>
      <p:cxnSp>
        <p:nvCxnSpPr>
          <p:cNvPr id="39" name="Düz Ok Bağlayıcısı 38">
            <a:extLst>
              <a:ext uri="{FF2B5EF4-FFF2-40B4-BE49-F238E27FC236}">
                <a16:creationId xmlns:a16="http://schemas.microsoft.com/office/drawing/2014/main" id="{6A464756-BFD6-1660-F884-8FFEA8054CD2}"/>
              </a:ext>
            </a:extLst>
          </p:cNvPr>
          <p:cNvCxnSpPr>
            <a:stCxn id="12" idx="4"/>
          </p:cNvCxnSpPr>
          <p:nvPr/>
        </p:nvCxnSpPr>
        <p:spPr>
          <a:xfrm>
            <a:off x="7752231" y="5301505"/>
            <a:ext cx="995082" cy="1584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Ay 41">
            <a:extLst>
              <a:ext uri="{FF2B5EF4-FFF2-40B4-BE49-F238E27FC236}">
                <a16:creationId xmlns:a16="http://schemas.microsoft.com/office/drawing/2014/main" id="{F449059E-5335-C285-8506-E7E9A39D78E1}"/>
              </a:ext>
            </a:extLst>
          </p:cNvPr>
          <p:cNvSpPr/>
          <p:nvPr/>
        </p:nvSpPr>
        <p:spPr>
          <a:xfrm rot="3102777">
            <a:off x="7513373" y="4907119"/>
            <a:ext cx="159779" cy="246409"/>
          </a:xfrm>
          <a:prstGeom prst="moon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7" name="Ay 46">
            <a:extLst>
              <a:ext uri="{FF2B5EF4-FFF2-40B4-BE49-F238E27FC236}">
                <a16:creationId xmlns:a16="http://schemas.microsoft.com/office/drawing/2014/main" id="{6D7D5774-C028-9FBF-2993-7232D900D268}"/>
              </a:ext>
            </a:extLst>
          </p:cNvPr>
          <p:cNvSpPr/>
          <p:nvPr/>
        </p:nvSpPr>
        <p:spPr>
          <a:xfrm rot="7481398">
            <a:off x="7835909" y="5014370"/>
            <a:ext cx="159779" cy="246409"/>
          </a:xfrm>
          <a:prstGeom prst="moon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8" name="Metin kutusu 47">
            <a:extLst>
              <a:ext uri="{FF2B5EF4-FFF2-40B4-BE49-F238E27FC236}">
                <a16:creationId xmlns:a16="http://schemas.microsoft.com/office/drawing/2014/main" id="{181CDFDA-4600-D5F4-D2F8-A1E970987CE7}"/>
              </a:ext>
            </a:extLst>
          </p:cNvPr>
          <p:cNvSpPr txBox="1"/>
          <p:nvPr/>
        </p:nvSpPr>
        <p:spPr>
          <a:xfrm>
            <a:off x="7412566" y="4696549"/>
            <a:ext cx="24189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>
                <a:solidFill>
                  <a:schemeClr val="accent2">
                    <a:lumMod val="50000"/>
                  </a:schemeClr>
                </a:solidFill>
              </a:rPr>
              <a:t>d</a:t>
            </a:r>
            <a:endParaRPr lang="en-US" sz="1500" b="1" baseline="300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0" name="Metin kutusu 49">
            <a:extLst>
              <a:ext uri="{FF2B5EF4-FFF2-40B4-BE49-F238E27FC236}">
                <a16:creationId xmlns:a16="http://schemas.microsoft.com/office/drawing/2014/main" id="{C495F663-F0E0-498C-28A7-A1929932A613}"/>
              </a:ext>
            </a:extLst>
          </p:cNvPr>
          <p:cNvSpPr txBox="1"/>
          <p:nvPr/>
        </p:nvSpPr>
        <p:spPr>
          <a:xfrm>
            <a:off x="7946375" y="4891279"/>
            <a:ext cx="20389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>
                <a:solidFill>
                  <a:schemeClr val="accent2">
                    <a:lumMod val="50000"/>
                  </a:schemeClr>
                </a:solidFill>
              </a:rPr>
              <a:t>d</a:t>
            </a:r>
            <a:endParaRPr lang="en-US" sz="1500" b="1" baseline="300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TextBox 1">
            <a:extLst>
              <a:ext uri="{FF2B5EF4-FFF2-40B4-BE49-F238E27FC236}">
                <a16:creationId xmlns:a16="http://schemas.microsoft.com/office/drawing/2014/main" id="{BED622E7-04E5-506B-6EDD-14095D53C106}"/>
              </a:ext>
            </a:extLst>
          </p:cNvPr>
          <p:cNvSpPr txBox="1"/>
          <p:nvPr/>
        </p:nvSpPr>
        <p:spPr>
          <a:xfrm>
            <a:off x="406345" y="590222"/>
            <a:ext cx="8461187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dirty="0"/>
              <a:t>SORU -</a:t>
            </a:r>
            <a:r>
              <a:rPr lang="tr-TR" dirty="0"/>
              <a:t>3</a:t>
            </a:r>
            <a:endParaRPr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0758B86-4FF2-C19A-5DFF-26DCA996BA4C}"/>
              </a:ext>
            </a:extLst>
          </p:cNvPr>
          <p:cNvSpPr txBox="1"/>
          <p:nvPr/>
        </p:nvSpPr>
        <p:spPr>
          <a:xfrm>
            <a:off x="406345" y="1261348"/>
            <a:ext cx="8461186" cy="400110"/>
          </a:xfrm>
          <a:prstGeom prst="rect">
            <a:avLst/>
          </a:prstGeom>
          <a:solidFill>
            <a:srgbClr val="C80000"/>
          </a:solidFill>
        </p:spPr>
        <p:txBody>
          <a:bodyPr wrap="square">
            <a:spAutoFit/>
          </a:bodyPr>
          <a:lstStyle/>
          <a:p>
            <a:r>
              <a:rPr lang="tr-TR" sz="2000" b="1" dirty="0">
                <a:solidFill>
                  <a:srgbClr val="FFFFFF"/>
                </a:solidFill>
              </a:rPr>
              <a:t>ÇÖZÜM YÖNTEMİ</a:t>
            </a:r>
            <a:endParaRPr sz="20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269041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ikdörtgen 16">
            <a:extLst>
              <a:ext uri="{FF2B5EF4-FFF2-40B4-BE49-F238E27FC236}">
                <a16:creationId xmlns:a16="http://schemas.microsoft.com/office/drawing/2014/main" id="{7847EBE1-0646-D84B-5224-5FFBBA571F19}"/>
              </a:ext>
            </a:extLst>
          </p:cNvPr>
          <p:cNvSpPr/>
          <p:nvPr/>
        </p:nvSpPr>
        <p:spPr>
          <a:xfrm>
            <a:off x="4821016" y="4216183"/>
            <a:ext cx="168089" cy="185472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Ay 1">
            <a:extLst>
              <a:ext uri="{FF2B5EF4-FFF2-40B4-BE49-F238E27FC236}">
                <a16:creationId xmlns:a16="http://schemas.microsoft.com/office/drawing/2014/main" id="{4D702593-DEBE-4DC5-CCAC-EA527816B91C}"/>
              </a:ext>
            </a:extLst>
          </p:cNvPr>
          <p:cNvSpPr/>
          <p:nvPr/>
        </p:nvSpPr>
        <p:spPr>
          <a:xfrm rot="16200000">
            <a:off x="4473219" y="2263254"/>
            <a:ext cx="84554" cy="246622"/>
          </a:xfrm>
          <a:prstGeom prst="mo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cxnSp>
        <p:nvCxnSpPr>
          <p:cNvPr id="5" name="Düz Bağlayıcı 4">
            <a:extLst>
              <a:ext uri="{FF2B5EF4-FFF2-40B4-BE49-F238E27FC236}">
                <a16:creationId xmlns:a16="http://schemas.microsoft.com/office/drawing/2014/main" id="{901AABAF-C6A3-D442-D99C-6C7483CB9718}"/>
              </a:ext>
            </a:extLst>
          </p:cNvPr>
          <p:cNvCxnSpPr>
            <a:cxnSpLocks/>
          </p:cNvCxnSpPr>
          <p:nvPr/>
        </p:nvCxnSpPr>
        <p:spPr>
          <a:xfrm flipH="1">
            <a:off x="4817826" y="2531808"/>
            <a:ext cx="3191" cy="189829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" name="İkizkenar Üçgen 5">
            <a:extLst>
              <a:ext uri="{FF2B5EF4-FFF2-40B4-BE49-F238E27FC236}">
                <a16:creationId xmlns:a16="http://schemas.microsoft.com/office/drawing/2014/main" id="{4D15B4A8-8F55-06DE-FCC5-7B50D590F86E}"/>
              </a:ext>
            </a:extLst>
          </p:cNvPr>
          <p:cNvSpPr/>
          <p:nvPr/>
        </p:nvSpPr>
        <p:spPr>
          <a:xfrm>
            <a:off x="2790265" y="2168049"/>
            <a:ext cx="3493526" cy="2262057"/>
          </a:xfrm>
          <a:prstGeom prst="triangl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E9E9FA57-9557-F6D9-4536-E09FA5E0A366}"/>
              </a:ext>
            </a:extLst>
          </p:cNvPr>
          <p:cNvSpPr txBox="1"/>
          <p:nvPr/>
        </p:nvSpPr>
        <p:spPr>
          <a:xfrm>
            <a:off x="2465623" y="4284523"/>
            <a:ext cx="319318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F73D00A0-8567-A84B-61A2-8C7FD76F44E2}"/>
              </a:ext>
            </a:extLst>
          </p:cNvPr>
          <p:cNvSpPr txBox="1"/>
          <p:nvPr/>
        </p:nvSpPr>
        <p:spPr>
          <a:xfrm>
            <a:off x="6265066" y="4236707"/>
            <a:ext cx="26684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F748E110-9040-349E-0913-AC4C6D332825}"/>
              </a:ext>
            </a:extLst>
          </p:cNvPr>
          <p:cNvSpPr txBox="1"/>
          <p:nvPr/>
        </p:nvSpPr>
        <p:spPr>
          <a:xfrm>
            <a:off x="4212370" y="4430106"/>
            <a:ext cx="359630" cy="496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25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</a:p>
        </p:txBody>
      </p:sp>
      <p:cxnSp>
        <p:nvCxnSpPr>
          <p:cNvPr id="10" name="Düz Bağlayıcı 9">
            <a:extLst>
              <a:ext uri="{FF2B5EF4-FFF2-40B4-BE49-F238E27FC236}">
                <a16:creationId xmlns:a16="http://schemas.microsoft.com/office/drawing/2014/main" id="{C00A42C6-B14F-AAE2-666C-62CE176FFCEE}"/>
              </a:ext>
            </a:extLst>
          </p:cNvPr>
          <p:cNvCxnSpPr/>
          <p:nvPr/>
        </p:nvCxnSpPr>
        <p:spPr>
          <a:xfrm flipH="1">
            <a:off x="3838089" y="4308919"/>
            <a:ext cx="82844" cy="19248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Düz Bağlayıcı 10">
            <a:extLst>
              <a:ext uri="{FF2B5EF4-FFF2-40B4-BE49-F238E27FC236}">
                <a16:creationId xmlns:a16="http://schemas.microsoft.com/office/drawing/2014/main" id="{310B1739-4464-A656-8DCD-5374162D52DD}"/>
              </a:ext>
            </a:extLst>
          </p:cNvPr>
          <p:cNvCxnSpPr/>
          <p:nvPr/>
        </p:nvCxnSpPr>
        <p:spPr>
          <a:xfrm flipH="1">
            <a:off x="5428293" y="4308919"/>
            <a:ext cx="82844" cy="19248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Metin kutusu 11">
            <a:extLst>
              <a:ext uri="{FF2B5EF4-FFF2-40B4-BE49-F238E27FC236}">
                <a16:creationId xmlns:a16="http://schemas.microsoft.com/office/drawing/2014/main" id="{FC3F517A-B592-437D-5917-B78BCFF583A9}"/>
              </a:ext>
            </a:extLst>
          </p:cNvPr>
          <p:cNvSpPr txBox="1"/>
          <p:nvPr/>
        </p:nvSpPr>
        <p:spPr>
          <a:xfrm>
            <a:off x="4250198" y="1810259"/>
            <a:ext cx="330540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</a:p>
        </p:txBody>
      </p:sp>
      <p:sp>
        <p:nvSpPr>
          <p:cNvPr id="15" name="Metin kutusu 14">
            <a:extLst>
              <a:ext uri="{FF2B5EF4-FFF2-40B4-BE49-F238E27FC236}">
                <a16:creationId xmlns:a16="http://schemas.microsoft.com/office/drawing/2014/main" id="{EBEE9A9E-8D30-70BA-AA66-F458EB1B6917}"/>
              </a:ext>
            </a:extLst>
          </p:cNvPr>
          <p:cNvSpPr txBox="1"/>
          <p:nvPr/>
        </p:nvSpPr>
        <p:spPr>
          <a:xfrm>
            <a:off x="4370615" y="2428842"/>
            <a:ext cx="44595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>
                <a:solidFill>
                  <a:srgbClr val="0070C0"/>
                </a:solidFill>
              </a:rPr>
              <a:t>70</a:t>
            </a:r>
            <a:r>
              <a:rPr lang="en-US" sz="1500" b="1" baseline="30000" dirty="0">
                <a:solidFill>
                  <a:srgbClr val="0070C0"/>
                </a:solidFill>
              </a:rPr>
              <a:t>0</a:t>
            </a:r>
          </a:p>
        </p:txBody>
      </p:sp>
      <p:cxnSp>
        <p:nvCxnSpPr>
          <p:cNvPr id="22" name="Düz Bağlayıcı 21">
            <a:extLst>
              <a:ext uri="{FF2B5EF4-FFF2-40B4-BE49-F238E27FC236}">
                <a16:creationId xmlns:a16="http://schemas.microsoft.com/office/drawing/2014/main" id="{9E96B0CF-BFC5-6842-39ED-248757502E3D}"/>
              </a:ext>
            </a:extLst>
          </p:cNvPr>
          <p:cNvCxnSpPr/>
          <p:nvPr/>
        </p:nvCxnSpPr>
        <p:spPr>
          <a:xfrm flipH="1">
            <a:off x="5466369" y="3332758"/>
            <a:ext cx="82844" cy="19248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Düz Bağlayıcı 22">
            <a:extLst>
              <a:ext uri="{FF2B5EF4-FFF2-40B4-BE49-F238E27FC236}">
                <a16:creationId xmlns:a16="http://schemas.microsoft.com/office/drawing/2014/main" id="{79766BE1-F87F-AFB9-BFEC-69A96A680A91}"/>
              </a:ext>
            </a:extLst>
          </p:cNvPr>
          <p:cNvCxnSpPr/>
          <p:nvPr/>
        </p:nvCxnSpPr>
        <p:spPr>
          <a:xfrm flipH="1">
            <a:off x="5507791" y="3368407"/>
            <a:ext cx="82844" cy="19248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Düz Bağlayıcı 23">
            <a:extLst>
              <a:ext uri="{FF2B5EF4-FFF2-40B4-BE49-F238E27FC236}">
                <a16:creationId xmlns:a16="http://schemas.microsoft.com/office/drawing/2014/main" id="{51C19A6C-E507-0F56-0D27-C3F5EB2488D9}"/>
              </a:ext>
            </a:extLst>
          </p:cNvPr>
          <p:cNvCxnSpPr>
            <a:cxnSpLocks/>
          </p:cNvCxnSpPr>
          <p:nvPr/>
        </p:nvCxnSpPr>
        <p:spPr>
          <a:xfrm>
            <a:off x="3712216" y="3063816"/>
            <a:ext cx="91829" cy="12649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" name="Düz Bağlayıcı 25">
            <a:extLst>
              <a:ext uri="{FF2B5EF4-FFF2-40B4-BE49-F238E27FC236}">
                <a16:creationId xmlns:a16="http://schemas.microsoft.com/office/drawing/2014/main" id="{A4EC8BFA-C0D3-4BA5-0CFB-D67155BE7808}"/>
              </a:ext>
            </a:extLst>
          </p:cNvPr>
          <p:cNvCxnSpPr>
            <a:cxnSpLocks/>
          </p:cNvCxnSpPr>
          <p:nvPr/>
        </p:nvCxnSpPr>
        <p:spPr>
          <a:xfrm>
            <a:off x="3689683" y="3113618"/>
            <a:ext cx="91829" cy="12649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8" name="Ay 27">
            <a:extLst>
              <a:ext uri="{FF2B5EF4-FFF2-40B4-BE49-F238E27FC236}">
                <a16:creationId xmlns:a16="http://schemas.microsoft.com/office/drawing/2014/main" id="{19054EF3-FD7A-5CB9-0819-BD6170F5C7D3}"/>
              </a:ext>
            </a:extLst>
          </p:cNvPr>
          <p:cNvSpPr/>
          <p:nvPr/>
        </p:nvSpPr>
        <p:spPr>
          <a:xfrm rot="14929279">
            <a:off x="4842593" y="2764160"/>
            <a:ext cx="175060" cy="194336"/>
          </a:xfrm>
          <a:prstGeom prst="moon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5AB6898C-08D4-FCFD-0636-0830EA8BF57E}"/>
              </a:ext>
            </a:extLst>
          </p:cNvPr>
          <p:cNvSpPr txBox="1"/>
          <p:nvPr/>
        </p:nvSpPr>
        <p:spPr>
          <a:xfrm>
            <a:off x="4893337" y="2890232"/>
            <a:ext cx="272832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>
                <a:solidFill>
                  <a:schemeClr val="accent2">
                    <a:lumMod val="75000"/>
                  </a:schemeClr>
                </a:solidFill>
              </a:rPr>
              <a:t>x</a:t>
            </a:r>
          </a:p>
        </p:txBody>
      </p:sp>
      <p:sp>
        <p:nvSpPr>
          <p:cNvPr id="13" name="Metin kutusu 12">
            <a:extLst>
              <a:ext uri="{FF2B5EF4-FFF2-40B4-BE49-F238E27FC236}">
                <a16:creationId xmlns:a16="http://schemas.microsoft.com/office/drawing/2014/main" id="{B2F4A2B1-07C7-F4DB-6027-464C9CB9487A}"/>
              </a:ext>
            </a:extLst>
          </p:cNvPr>
          <p:cNvSpPr txBox="1"/>
          <p:nvPr/>
        </p:nvSpPr>
        <p:spPr>
          <a:xfrm>
            <a:off x="1224973" y="1842144"/>
            <a:ext cx="659155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/>
              <a:t>X = ?</a:t>
            </a:r>
          </a:p>
        </p:txBody>
      </p:sp>
      <p:sp>
        <p:nvSpPr>
          <p:cNvPr id="14" name="TextBox 1">
            <a:extLst>
              <a:ext uri="{FF2B5EF4-FFF2-40B4-BE49-F238E27FC236}">
                <a16:creationId xmlns:a16="http://schemas.microsoft.com/office/drawing/2014/main" id="{49116CD3-DE2A-5F8F-A429-168B5414F7A0}"/>
              </a:ext>
            </a:extLst>
          </p:cNvPr>
          <p:cNvSpPr txBox="1"/>
          <p:nvPr/>
        </p:nvSpPr>
        <p:spPr>
          <a:xfrm>
            <a:off x="514783" y="582069"/>
            <a:ext cx="8461187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dirty="0"/>
              <a:t>SORU -</a:t>
            </a:r>
            <a:r>
              <a:rPr lang="tr-TR" dirty="0"/>
              <a:t>4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9974314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ikdörtgen 16">
            <a:extLst>
              <a:ext uri="{FF2B5EF4-FFF2-40B4-BE49-F238E27FC236}">
                <a16:creationId xmlns:a16="http://schemas.microsoft.com/office/drawing/2014/main" id="{7847EBE1-0646-D84B-5224-5FFBBA571F19}"/>
              </a:ext>
            </a:extLst>
          </p:cNvPr>
          <p:cNvSpPr/>
          <p:nvPr/>
        </p:nvSpPr>
        <p:spPr>
          <a:xfrm>
            <a:off x="4821016" y="4216183"/>
            <a:ext cx="168089" cy="185472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Ay 1">
            <a:extLst>
              <a:ext uri="{FF2B5EF4-FFF2-40B4-BE49-F238E27FC236}">
                <a16:creationId xmlns:a16="http://schemas.microsoft.com/office/drawing/2014/main" id="{4D702593-DEBE-4DC5-CCAC-EA527816B91C}"/>
              </a:ext>
            </a:extLst>
          </p:cNvPr>
          <p:cNvSpPr/>
          <p:nvPr/>
        </p:nvSpPr>
        <p:spPr>
          <a:xfrm rot="16200000">
            <a:off x="4473219" y="2263254"/>
            <a:ext cx="84554" cy="246622"/>
          </a:xfrm>
          <a:prstGeom prst="mo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cxnSp>
        <p:nvCxnSpPr>
          <p:cNvPr id="5" name="Düz Bağlayıcı 4">
            <a:extLst>
              <a:ext uri="{FF2B5EF4-FFF2-40B4-BE49-F238E27FC236}">
                <a16:creationId xmlns:a16="http://schemas.microsoft.com/office/drawing/2014/main" id="{901AABAF-C6A3-D442-D99C-6C7483CB9718}"/>
              </a:ext>
            </a:extLst>
          </p:cNvPr>
          <p:cNvCxnSpPr>
            <a:cxnSpLocks/>
          </p:cNvCxnSpPr>
          <p:nvPr/>
        </p:nvCxnSpPr>
        <p:spPr>
          <a:xfrm flipH="1">
            <a:off x="4817826" y="2531808"/>
            <a:ext cx="3191" cy="189829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" name="İkizkenar Üçgen 5">
            <a:extLst>
              <a:ext uri="{FF2B5EF4-FFF2-40B4-BE49-F238E27FC236}">
                <a16:creationId xmlns:a16="http://schemas.microsoft.com/office/drawing/2014/main" id="{4D15B4A8-8F55-06DE-FCC5-7B50D590F86E}"/>
              </a:ext>
            </a:extLst>
          </p:cNvPr>
          <p:cNvSpPr/>
          <p:nvPr/>
        </p:nvSpPr>
        <p:spPr>
          <a:xfrm>
            <a:off x="2790265" y="2168049"/>
            <a:ext cx="3493526" cy="2262057"/>
          </a:xfrm>
          <a:prstGeom prst="triangl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E9E9FA57-9557-F6D9-4536-E09FA5E0A366}"/>
              </a:ext>
            </a:extLst>
          </p:cNvPr>
          <p:cNvSpPr txBox="1"/>
          <p:nvPr/>
        </p:nvSpPr>
        <p:spPr>
          <a:xfrm>
            <a:off x="2199246" y="4308919"/>
            <a:ext cx="319318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F73D00A0-8567-A84B-61A2-8C7FD76F44E2}"/>
              </a:ext>
            </a:extLst>
          </p:cNvPr>
          <p:cNvSpPr txBox="1"/>
          <p:nvPr/>
        </p:nvSpPr>
        <p:spPr>
          <a:xfrm>
            <a:off x="6265066" y="4236707"/>
            <a:ext cx="26684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F748E110-9040-349E-0913-AC4C6D332825}"/>
              </a:ext>
            </a:extLst>
          </p:cNvPr>
          <p:cNvSpPr txBox="1"/>
          <p:nvPr/>
        </p:nvSpPr>
        <p:spPr>
          <a:xfrm>
            <a:off x="4212370" y="4430106"/>
            <a:ext cx="359630" cy="496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25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</a:p>
        </p:txBody>
      </p:sp>
      <p:cxnSp>
        <p:nvCxnSpPr>
          <p:cNvPr id="10" name="Düz Bağlayıcı 9">
            <a:extLst>
              <a:ext uri="{FF2B5EF4-FFF2-40B4-BE49-F238E27FC236}">
                <a16:creationId xmlns:a16="http://schemas.microsoft.com/office/drawing/2014/main" id="{C00A42C6-B14F-AAE2-666C-62CE176FFCEE}"/>
              </a:ext>
            </a:extLst>
          </p:cNvPr>
          <p:cNvCxnSpPr/>
          <p:nvPr/>
        </p:nvCxnSpPr>
        <p:spPr>
          <a:xfrm flipH="1">
            <a:off x="3838089" y="4308919"/>
            <a:ext cx="82844" cy="19248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Düz Bağlayıcı 10">
            <a:extLst>
              <a:ext uri="{FF2B5EF4-FFF2-40B4-BE49-F238E27FC236}">
                <a16:creationId xmlns:a16="http://schemas.microsoft.com/office/drawing/2014/main" id="{310B1739-4464-A656-8DCD-5374162D52DD}"/>
              </a:ext>
            </a:extLst>
          </p:cNvPr>
          <p:cNvCxnSpPr/>
          <p:nvPr/>
        </p:nvCxnSpPr>
        <p:spPr>
          <a:xfrm flipH="1">
            <a:off x="5428293" y="4308919"/>
            <a:ext cx="82844" cy="19248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Metin kutusu 11">
            <a:extLst>
              <a:ext uri="{FF2B5EF4-FFF2-40B4-BE49-F238E27FC236}">
                <a16:creationId xmlns:a16="http://schemas.microsoft.com/office/drawing/2014/main" id="{FC3F517A-B592-437D-5917-B78BCFF583A9}"/>
              </a:ext>
            </a:extLst>
          </p:cNvPr>
          <p:cNvSpPr txBox="1"/>
          <p:nvPr/>
        </p:nvSpPr>
        <p:spPr>
          <a:xfrm>
            <a:off x="4250198" y="1810259"/>
            <a:ext cx="330540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</a:p>
        </p:txBody>
      </p:sp>
      <p:sp>
        <p:nvSpPr>
          <p:cNvPr id="15" name="Metin kutusu 14">
            <a:extLst>
              <a:ext uri="{FF2B5EF4-FFF2-40B4-BE49-F238E27FC236}">
                <a16:creationId xmlns:a16="http://schemas.microsoft.com/office/drawing/2014/main" id="{EBEE9A9E-8D30-70BA-AA66-F458EB1B6917}"/>
              </a:ext>
            </a:extLst>
          </p:cNvPr>
          <p:cNvSpPr txBox="1"/>
          <p:nvPr/>
        </p:nvSpPr>
        <p:spPr>
          <a:xfrm>
            <a:off x="4023402" y="2180242"/>
            <a:ext cx="44595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>
                <a:solidFill>
                  <a:srgbClr val="0070C0"/>
                </a:solidFill>
              </a:rPr>
              <a:t>70</a:t>
            </a:r>
            <a:r>
              <a:rPr lang="en-US" sz="1500" b="1" baseline="30000" dirty="0">
                <a:solidFill>
                  <a:srgbClr val="0070C0"/>
                </a:solidFill>
              </a:rPr>
              <a:t>0</a:t>
            </a:r>
          </a:p>
        </p:txBody>
      </p:sp>
      <p:cxnSp>
        <p:nvCxnSpPr>
          <p:cNvPr id="22" name="Düz Bağlayıcı 21">
            <a:extLst>
              <a:ext uri="{FF2B5EF4-FFF2-40B4-BE49-F238E27FC236}">
                <a16:creationId xmlns:a16="http://schemas.microsoft.com/office/drawing/2014/main" id="{9E96B0CF-BFC5-6842-39ED-248757502E3D}"/>
              </a:ext>
            </a:extLst>
          </p:cNvPr>
          <p:cNvCxnSpPr/>
          <p:nvPr/>
        </p:nvCxnSpPr>
        <p:spPr>
          <a:xfrm flipH="1">
            <a:off x="5466369" y="3332758"/>
            <a:ext cx="82844" cy="19248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Düz Bağlayıcı 22">
            <a:extLst>
              <a:ext uri="{FF2B5EF4-FFF2-40B4-BE49-F238E27FC236}">
                <a16:creationId xmlns:a16="http://schemas.microsoft.com/office/drawing/2014/main" id="{79766BE1-F87F-AFB9-BFEC-69A96A680A91}"/>
              </a:ext>
            </a:extLst>
          </p:cNvPr>
          <p:cNvCxnSpPr/>
          <p:nvPr/>
        </p:nvCxnSpPr>
        <p:spPr>
          <a:xfrm flipH="1">
            <a:off x="5507791" y="3368407"/>
            <a:ext cx="82844" cy="19248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Düz Bağlayıcı 23">
            <a:extLst>
              <a:ext uri="{FF2B5EF4-FFF2-40B4-BE49-F238E27FC236}">
                <a16:creationId xmlns:a16="http://schemas.microsoft.com/office/drawing/2014/main" id="{51C19A6C-E507-0F56-0D27-C3F5EB2488D9}"/>
              </a:ext>
            </a:extLst>
          </p:cNvPr>
          <p:cNvCxnSpPr>
            <a:cxnSpLocks/>
          </p:cNvCxnSpPr>
          <p:nvPr/>
        </p:nvCxnSpPr>
        <p:spPr>
          <a:xfrm>
            <a:off x="3712216" y="3063816"/>
            <a:ext cx="91829" cy="12649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" name="Düz Bağlayıcı 25">
            <a:extLst>
              <a:ext uri="{FF2B5EF4-FFF2-40B4-BE49-F238E27FC236}">
                <a16:creationId xmlns:a16="http://schemas.microsoft.com/office/drawing/2014/main" id="{A4EC8BFA-C0D3-4BA5-0CFB-D67155BE7808}"/>
              </a:ext>
            </a:extLst>
          </p:cNvPr>
          <p:cNvCxnSpPr>
            <a:cxnSpLocks/>
          </p:cNvCxnSpPr>
          <p:nvPr/>
        </p:nvCxnSpPr>
        <p:spPr>
          <a:xfrm>
            <a:off x="3689683" y="3113618"/>
            <a:ext cx="91829" cy="12649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8" name="Ay 27">
            <a:extLst>
              <a:ext uri="{FF2B5EF4-FFF2-40B4-BE49-F238E27FC236}">
                <a16:creationId xmlns:a16="http://schemas.microsoft.com/office/drawing/2014/main" id="{19054EF3-FD7A-5CB9-0819-BD6170F5C7D3}"/>
              </a:ext>
            </a:extLst>
          </p:cNvPr>
          <p:cNvSpPr/>
          <p:nvPr/>
        </p:nvSpPr>
        <p:spPr>
          <a:xfrm rot="14929279">
            <a:off x="4842593" y="2764160"/>
            <a:ext cx="175060" cy="194336"/>
          </a:xfrm>
          <a:prstGeom prst="moon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9" name="Metin kutusu 28">
            <a:extLst>
              <a:ext uri="{FF2B5EF4-FFF2-40B4-BE49-F238E27FC236}">
                <a16:creationId xmlns:a16="http://schemas.microsoft.com/office/drawing/2014/main" id="{5C81EEC7-9AB0-F992-2D02-77BE7EBC1E52}"/>
              </a:ext>
            </a:extLst>
          </p:cNvPr>
          <p:cNvSpPr txBox="1"/>
          <p:nvPr/>
        </p:nvSpPr>
        <p:spPr>
          <a:xfrm>
            <a:off x="4893337" y="2890232"/>
            <a:ext cx="272832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>
                <a:solidFill>
                  <a:schemeClr val="accent2">
                    <a:lumMod val="75000"/>
                  </a:schemeClr>
                </a:solidFill>
              </a:rPr>
              <a:t>x</a:t>
            </a:r>
          </a:p>
        </p:txBody>
      </p:sp>
      <p:sp>
        <p:nvSpPr>
          <p:cNvPr id="36" name="Metin kutusu 35">
            <a:extLst>
              <a:ext uri="{FF2B5EF4-FFF2-40B4-BE49-F238E27FC236}">
                <a16:creationId xmlns:a16="http://schemas.microsoft.com/office/drawing/2014/main" id="{063D56C5-D34C-BAAA-2455-0EBF5C80A914}"/>
              </a:ext>
            </a:extLst>
          </p:cNvPr>
          <p:cNvSpPr txBox="1"/>
          <p:nvPr/>
        </p:nvSpPr>
        <p:spPr>
          <a:xfrm>
            <a:off x="532220" y="1844359"/>
            <a:ext cx="1926022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/>
              <a:t>2y+70=180</a:t>
            </a:r>
          </a:p>
          <a:p>
            <a:r>
              <a:rPr lang="en-US" sz="1875" b="1" dirty="0"/>
              <a:t>2y=110</a:t>
            </a:r>
          </a:p>
          <a:p>
            <a:r>
              <a:rPr lang="en-US" sz="1875" b="1" dirty="0"/>
              <a:t>y=55</a:t>
            </a:r>
          </a:p>
          <a:p>
            <a:endParaRPr lang="en-US" sz="1875" b="1" dirty="0"/>
          </a:p>
          <a:p>
            <a:r>
              <a:rPr lang="en-US" sz="1875" b="1" dirty="0" err="1"/>
              <a:t>x+y</a:t>
            </a:r>
            <a:r>
              <a:rPr lang="en-US" sz="1875" b="1" dirty="0"/>
              <a:t>=90</a:t>
            </a:r>
          </a:p>
          <a:p>
            <a:r>
              <a:rPr lang="en-US" sz="1875" b="1" dirty="0"/>
              <a:t>x+55=90</a:t>
            </a:r>
          </a:p>
          <a:p>
            <a:endParaRPr lang="en-US" sz="1875" b="1" dirty="0">
              <a:solidFill>
                <a:srgbClr val="C00000"/>
              </a:solidFill>
            </a:endParaRPr>
          </a:p>
          <a:p>
            <a:r>
              <a:rPr lang="en-US" sz="1875" b="1" dirty="0">
                <a:solidFill>
                  <a:srgbClr val="C00000"/>
                </a:solidFill>
              </a:rPr>
              <a:t>x=35</a:t>
            </a:r>
          </a:p>
        </p:txBody>
      </p:sp>
      <p:sp>
        <p:nvSpPr>
          <p:cNvPr id="3" name="Ay 2">
            <a:extLst>
              <a:ext uri="{FF2B5EF4-FFF2-40B4-BE49-F238E27FC236}">
                <a16:creationId xmlns:a16="http://schemas.microsoft.com/office/drawing/2014/main" id="{BEEA61F3-A5DE-4A6F-E43E-83B099C56C52}"/>
              </a:ext>
            </a:extLst>
          </p:cNvPr>
          <p:cNvSpPr/>
          <p:nvPr/>
        </p:nvSpPr>
        <p:spPr>
          <a:xfrm rot="8514596">
            <a:off x="2974737" y="4174015"/>
            <a:ext cx="175060" cy="194336"/>
          </a:xfrm>
          <a:prstGeom prst="moon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3" name="Ay 12">
            <a:extLst>
              <a:ext uri="{FF2B5EF4-FFF2-40B4-BE49-F238E27FC236}">
                <a16:creationId xmlns:a16="http://schemas.microsoft.com/office/drawing/2014/main" id="{32C836ED-E6B6-E66E-0F49-BE10D18D20C8}"/>
              </a:ext>
            </a:extLst>
          </p:cNvPr>
          <p:cNvSpPr/>
          <p:nvPr/>
        </p:nvSpPr>
        <p:spPr>
          <a:xfrm rot="1960906">
            <a:off x="5929418" y="4194400"/>
            <a:ext cx="175060" cy="194336"/>
          </a:xfrm>
          <a:prstGeom prst="moon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4" name="Metin kutusu 13">
            <a:extLst>
              <a:ext uri="{FF2B5EF4-FFF2-40B4-BE49-F238E27FC236}">
                <a16:creationId xmlns:a16="http://schemas.microsoft.com/office/drawing/2014/main" id="{76950971-8D34-F5A3-E5BC-1BEE5457717F}"/>
              </a:ext>
            </a:extLst>
          </p:cNvPr>
          <p:cNvSpPr txBox="1"/>
          <p:nvPr/>
        </p:nvSpPr>
        <p:spPr>
          <a:xfrm>
            <a:off x="3183680" y="3995390"/>
            <a:ext cx="18292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>
                <a:solidFill>
                  <a:srgbClr val="00B050"/>
                </a:solidFill>
              </a:rPr>
              <a:t>y</a:t>
            </a:r>
          </a:p>
        </p:txBody>
      </p:sp>
      <p:sp>
        <p:nvSpPr>
          <p:cNvPr id="16" name="Metin kutusu 15">
            <a:extLst>
              <a:ext uri="{FF2B5EF4-FFF2-40B4-BE49-F238E27FC236}">
                <a16:creationId xmlns:a16="http://schemas.microsoft.com/office/drawing/2014/main" id="{27487277-D60F-2A33-B881-115FBCD4B6D3}"/>
              </a:ext>
            </a:extLst>
          </p:cNvPr>
          <p:cNvSpPr txBox="1"/>
          <p:nvPr/>
        </p:nvSpPr>
        <p:spPr>
          <a:xfrm>
            <a:off x="5705174" y="3971101"/>
            <a:ext cx="18292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>
                <a:solidFill>
                  <a:srgbClr val="00B050"/>
                </a:solidFill>
              </a:rPr>
              <a:t>y</a:t>
            </a:r>
          </a:p>
        </p:txBody>
      </p:sp>
      <p:sp>
        <p:nvSpPr>
          <p:cNvPr id="18" name="TextBox 1">
            <a:extLst>
              <a:ext uri="{FF2B5EF4-FFF2-40B4-BE49-F238E27FC236}">
                <a16:creationId xmlns:a16="http://schemas.microsoft.com/office/drawing/2014/main" id="{98967211-8DB1-08F8-B4E9-7AB66CB3DB43}"/>
              </a:ext>
            </a:extLst>
          </p:cNvPr>
          <p:cNvSpPr txBox="1"/>
          <p:nvPr/>
        </p:nvSpPr>
        <p:spPr>
          <a:xfrm>
            <a:off x="514783" y="582069"/>
            <a:ext cx="8461187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dirty="0"/>
              <a:t>SORU -</a:t>
            </a:r>
            <a:r>
              <a:rPr lang="tr-TR" dirty="0"/>
              <a:t>4</a:t>
            </a:r>
            <a:endParaRPr dirty="0"/>
          </a:p>
        </p:txBody>
      </p:sp>
      <p:sp>
        <p:nvSpPr>
          <p:cNvPr id="19" name="TextBox 4">
            <a:extLst>
              <a:ext uri="{FF2B5EF4-FFF2-40B4-BE49-F238E27FC236}">
                <a16:creationId xmlns:a16="http://schemas.microsoft.com/office/drawing/2014/main" id="{50FD4CC1-D320-D55F-A2F2-301934FF65FC}"/>
              </a:ext>
            </a:extLst>
          </p:cNvPr>
          <p:cNvSpPr txBox="1"/>
          <p:nvPr/>
        </p:nvSpPr>
        <p:spPr>
          <a:xfrm>
            <a:off x="478445" y="1250330"/>
            <a:ext cx="8461186" cy="400110"/>
          </a:xfrm>
          <a:prstGeom prst="rect">
            <a:avLst/>
          </a:prstGeom>
          <a:solidFill>
            <a:srgbClr val="C80000"/>
          </a:solidFill>
        </p:spPr>
        <p:txBody>
          <a:bodyPr wrap="square">
            <a:spAutoFit/>
          </a:bodyPr>
          <a:lstStyle/>
          <a:p>
            <a:r>
              <a:rPr lang="tr-TR" sz="2000" b="1" dirty="0">
                <a:solidFill>
                  <a:srgbClr val="FFFFFF"/>
                </a:solidFill>
              </a:rPr>
              <a:t>ÇÖZÜM YÖNTEMİ</a:t>
            </a:r>
            <a:endParaRPr sz="20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3650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>
            <a:extLst>
              <a:ext uri="{FF2B5EF4-FFF2-40B4-BE49-F238E27FC236}">
                <a16:creationId xmlns:a16="http://schemas.microsoft.com/office/drawing/2014/main" id="{DD3CA966-B692-DA8A-33B7-2724367A29D6}"/>
              </a:ext>
            </a:extLst>
          </p:cNvPr>
          <p:cNvSpPr txBox="1"/>
          <p:nvPr/>
        </p:nvSpPr>
        <p:spPr>
          <a:xfrm>
            <a:off x="470218" y="1852626"/>
            <a:ext cx="4316633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50" dirty="0">
                <a:latin typeface="Arial Black" panose="020B0A04020102020204" pitchFamily="34" charset="0"/>
                <a:cs typeface="Arial" panose="020B0604020202020204" pitchFamily="34" charset="0"/>
              </a:rPr>
              <a:t>ABC </a:t>
            </a:r>
            <a:r>
              <a:rPr lang="en-US" sz="2250" dirty="0" err="1">
                <a:latin typeface="Arial Black" panose="020B0A04020102020204" pitchFamily="34" charset="0"/>
                <a:cs typeface="Arial" panose="020B0604020202020204" pitchFamily="34" charset="0"/>
              </a:rPr>
              <a:t>üçgeninde</a:t>
            </a:r>
            <a:r>
              <a:rPr lang="en-US" sz="2250" dirty="0">
                <a:latin typeface="Arial Black" panose="020B0A04020102020204" pitchFamily="34" charset="0"/>
                <a:cs typeface="Arial" panose="020B0604020202020204" pitchFamily="34" charset="0"/>
              </a:rPr>
              <a:t>;</a:t>
            </a:r>
          </a:p>
          <a:p>
            <a:pPr algn="just"/>
            <a:endParaRPr lang="en-US" sz="2250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250" dirty="0">
                <a:latin typeface="Arial Black" panose="020B0A04020102020204" pitchFamily="34" charset="0"/>
                <a:cs typeface="Arial" panose="020B0604020202020204" pitchFamily="34" charset="0"/>
              </a:rPr>
              <a:t>1)</a:t>
            </a:r>
            <a:r>
              <a:rPr lang="en-US" sz="2250" dirty="0" err="1">
                <a:latin typeface="Arial Black" panose="020B0A04020102020204" pitchFamily="34" charset="0"/>
                <a:cs typeface="Arial" panose="020B0604020202020204" pitchFamily="34" charset="0"/>
              </a:rPr>
              <a:t>İç</a:t>
            </a:r>
            <a:r>
              <a:rPr lang="en-US" sz="2250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2250" dirty="0" err="1">
                <a:latin typeface="Arial Black" panose="020B0A04020102020204" pitchFamily="34" charset="0"/>
                <a:cs typeface="Arial" panose="020B0604020202020204" pitchFamily="34" charset="0"/>
              </a:rPr>
              <a:t>açılar</a:t>
            </a:r>
            <a:r>
              <a:rPr lang="en-US" sz="2250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2250" dirty="0" err="1">
                <a:latin typeface="Arial Black" panose="020B0A04020102020204" pitchFamily="34" charset="0"/>
                <a:cs typeface="Arial" panose="020B0604020202020204" pitchFamily="34" charset="0"/>
              </a:rPr>
              <a:t>toplamı</a:t>
            </a:r>
            <a:r>
              <a:rPr lang="en-US" sz="2250" dirty="0">
                <a:latin typeface="Arial Black" panose="020B0A04020102020204" pitchFamily="34" charset="0"/>
                <a:cs typeface="Arial" panose="020B0604020202020204" pitchFamily="34" charset="0"/>
              </a:rPr>
              <a:t> 180</a:t>
            </a:r>
            <a:r>
              <a:rPr lang="en-US" sz="2250" baseline="30000" dirty="0">
                <a:latin typeface="Arial Black" panose="020B0A04020102020204" pitchFamily="34" charset="0"/>
                <a:cs typeface="Arial" panose="020B0604020202020204" pitchFamily="34" charset="0"/>
              </a:rPr>
              <a:t>0</a:t>
            </a:r>
          </a:p>
          <a:p>
            <a:pPr algn="just"/>
            <a:endParaRPr lang="en-US" sz="2250" baseline="30000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250" dirty="0">
                <a:latin typeface="Arial Black" panose="020B0A04020102020204" pitchFamily="34" charset="0"/>
                <a:cs typeface="Arial" panose="020B0604020202020204" pitchFamily="34" charset="0"/>
              </a:rPr>
              <a:t>	a + b + c = 180</a:t>
            </a:r>
            <a:r>
              <a:rPr lang="en-US" sz="2250" baseline="30000" dirty="0">
                <a:latin typeface="Arial Black" panose="020B0A04020102020204" pitchFamily="34" charset="0"/>
                <a:cs typeface="Arial" panose="020B0604020202020204" pitchFamily="34" charset="0"/>
              </a:rPr>
              <a:t>0</a:t>
            </a:r>
          </a:p>
          <a:p>
            <a:pPr algn="just"/>
            <a:endParaRPr lang="en-US" sz="2250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/>
            <a:endParaRPr lang="en-US" sz="2250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kizkenar Üçgen 2">
            <a:extLst>
              <a:ext uri="{FF2B5EF4-FFF2-40B4-BE49-F238E27FC236}">
                <a16:creationId xmlns:a16="http://schemas.microsoft.com/office/drawing/2014/main" id="{7A1B5399-4CD8-BC5C-5E94-55D56CAA5DE2}"/>
              </a:ext>
            </a:extLst>
          </p:cNvPr>
          <p:cNvSpPr/>
          <p:nvPr/>
        </p:nvSpPr>
        <p:spPr>
          <a:xfrm>
            <a:off x="5244353" y="2662461"/>
            <a:ext cx="2776818" cy="1761564"/>
          </a:xfrm>
          <a:prstGeom prst="triangle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cxnSp>
        <p:nvCxnSpPr>
          <p:cNvPr id="8" name="Düz Bağlayıcı 7">
            <a:extLst>
              <a:ext uri="{FF2B5EF4-FFF2-40B4-BE49-F238E27FC236}">
                <a16:creationId xmlns:a16="http://schemas.microsoft.com/office/drawing/2014/main" id="{D2E6EC33-31CB-1415-FF80-6BC97D7F62E4}"/>
              </a:ext>
            </a:extLst>
          </p:cNvPr>
          <p:cNvCxnSpPr>
            <a:cxnSpLocks/>
            <a:stCxn id="3" idx="0"/>
          </p:cNvCxnSpPr>
          <p:nvPr/>
        </p:nvCxnSpPr>
        <p:spPr>
          <a:xfrm flipV="1">
            <a:off x="6632762" y="1852626"/>
            <a:ext cx="635373" cy="809836"/>
          </a:xfrm>
          <a:prstGeom prst="line">
            <a:avLst/>
          </a:prstGeom>
          <a:ln w="571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Düz Bağlayıcı 9">
            <a:extLst>
              <a:ext uri="{FF2B5EF4-FFF2-40B4-BE49-F238E27FC236}">
                <a16:creationId xmlns:a16="http://schemas.microsoft.com/office/drawing/2014/main" id="{696FE720-30A0-83B8-FA21-2600427F82D7}"/>
              </a:ext>
            </a:extLst>
          </p:cNvPr>
          <p:cNvCxnSpPr>
            <a:cxnSpLocks/>
            <a:endCxn id="3" idx="2"/>
          </p:cNvCxnSpPr>
          <p:nvPr/>
        </p:nvCxnSpPr>
        <p:spPr>
          <a:xfrm>
            <a:off x="3839135" y="4424025"/>
            <a:ext cx="1405218" cy="0"/>
          </a:xfrm>
          <a:prstGeom prst="line">
            <a:avLst/>
          </a:prstGeom>
          <a:ln w="571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Düz Bağlayıcı 10">
            <a:extLst>
              <a:ext uri="{FF2B5EF4-FFF2-40B4-BE49-F238E27FC236}">
                <a16:creationId xmlns:a16="http://schemas.microsoft.com/office/drawing/2014/main" id="{303B850C-374B-781B-6992-C7272021F118}"/>
              </a:ext>
            </a:extLst>
          </p:cNvPr>
          <p:cNvCxnSpPr>
            <a:cxnSpLocks/>
          </p:cNvCxnSpPr>
          <p:nvPr/>
        </p:nvCxnSpPr>
        <p:spPr>
          <a:xfrm>
            <a:off x="7987554" y="4376960"/>
            <a:ext cx="356347" cy="443740"/>
          </a:xfrm>
          <a:prstGeom prst="line">
            <a:avLst/>
          </a:prstGeom>
          <a:ln w="571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Ay 11">
            <a:extLst>
              <a:ext uri="{FF2B5EF4-FFF2-40B4-BE49-F238E27FC236}">
                <a16:creationId xmlns:a16="http://schemas.microsoft.com/office/drawing/2014/main" id="{C0300E1B-BD9B-D43E-4EED-4975A177EC26}"/>
              </a:ext>
            </a:extLst>
          </p:cNvPr>
          <p:cNvSpPr/>
          <p:nvPr/>
        </p:nvSpPr>
        <p:spPr>
          <a:xfrm rot="11322456">
            <a:off x="6745696" y="2539151"/>
            <a:ext cx="143926" cy="246622"/>
          </a:xfrm>
          <a:prstGeom prst="moon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3" name="Ay 12">
            <a:extLst>
              <a:ext uri="{FF2B5EF4-FFF2-40B4-BE49-F238E27FC236}">
                <a16:creationId xmlns:a16="http://schemas.microsoft.com/office/drawing/2014/main" id="{1A0A792C-22EE-231C-2949-5E7E65BDF6CD}"/>
              </a:ext>
            </a:extLst>
          </p:cNvPr>
          <p:cNvSpPr/>
          <p:nvPr/>
        </p:nvSpPr>
        <p:spPr>
          <a:xfrm rot="8239973">
            <a:off x="5434608" y="4161985"/>
            <a:ext cx="143926" cy="246622"/>
          </a:xfrm>
          <a:prstGeom prst="mo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4" name="Ay 13">
            <a:extLst>
              <a:ext uri="{FF2B5EF4-FFF2-40B4-BE49-F238E27FC236}">
                <a16:creationId xmlns:a16="http://schemas.microsoft.com/office/drawing/2014/main" id="{AABD8835-9F09-DC3F-746D-9933FDB9BBAB}"/>
              </a:ext>
            </a:extLst>
          </p:cNvPr>
          <p:cNvSpPr/>
          <p:nvPr/>
        </p:nvSpPr>
        <p:spPr>
          <a:xfrm rot="15714453">
            <a:off x="6541655" y="2780785"/>
            <a:ext cx="182215" cy="243617"/>
          </a:xfrm>
          <a:prstGeom prst="mo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5" name="Ay 14">
            <a:extLst>
              <a:ext uri="{FF2B5EF4-FFF2-40B4-BE49-F238E27FC236}">
                <a16:creationId xmlns:a16="http://schemas.microsoft.com/office/drawing/2014/main" id="{18B79F42-CF8B-297F-4426-013670019440}"/>
              </a:ext>
            </a:extLst>
          </p:cNvPr>
          <p:cNvSpPr/>
          <p:nvPr/>
        </p:nvSpPr>
        <p:spPr>
          <a:xfrm rot="17289340">
            <a:off x="7915591" y="4433500"/>
            <a:ext cx="143926" cy="246622"/>
          </a:xfrm>
          <a:prstGeom prst="moon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6" name="Ay 15">
            <a:extLst>
              <a:ext uri="{FF2B5EF4-FFF2-40B4-BE49-F238E27FC236}">
                <a16:creationId xmlns:a16="http://schemas.microsoft.com/office/drawing/2014/main" id="{60CF4CDC-AF95-83D9-DD06-F119949F4956}"/>
              </a:ext>
            </a:extLst>
          </p:cNvPr>
          <p:cNvSpPr/>
          <p:nvPr/>
        </p:nvSpPr>
        <p:spPr>
          <a:xfrm rot="1182401">
            <a:off x="7666191" y="4150817"/>
            <a:ext cx="143926" cy="246622"/>
          </a:xfrm>
          <a:prstGeom prst="mo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7" name="Ay 16">
            <a:extLst>
              <a:ext uri="{FF2B5EF4-FFF2-40B4-BE49-F238E27FC236}">
                <a16:creationId xmlns:a16="http://schemas.microsoft.com/office/drawing/2014/main" id="{DF952FAC-E021-5444-6EB7-98CB40DA17E7}"/>
              </a:ext>
            </a:extLst>
          </p:cNvPr>
          <p:cNvSpPr/>
          <p:nvPr/>
        </p:nvSpPr>
        <p:spPr>
          <a:xfrm rot="3537964">
            <a:off x="5132010" y="4154436"/>
            <a:ext cx="143926" cy="246622"/>
          </a:xfrm>
          <a:prstGeom prst="moon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8" name="Metin kutusu 17">
            <a:extLst>
              <a:ext uri="{FF2B5EF4-FFF2-40B4-BE49-F238E27FC236}">
                <a16:creationId xmlns:a16="http://schemas.microsoft.com/office/drawing/2014/main" id="{4EB6EF35-D7A5-F7F8-C668-D933168EBF48}"/>
              </a:ext>
            </a:extLst>
          </p:cNvPr>
          <p:cNvSpPr txBox="1"/>
          <p:nvPr/>
        </p:nvSpPr>
        <p:spPr>
          <a:xfrm>
            <a:off x="6915687" y="2479844"/>
            <a:ext cx="26684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solidFill>
                  <a:schemeClr val="accent2">
                    <a:lumMod val="75000"/>
                  </a:schemeClr>
                </a:solidFill>
              </a:rPr>
              <a:t>x</a:t>
            </a:r>
          </a:p>
        </p:txBody>
      </p:sp>
      <p:sp>
        <p:nvSpPr>
          <p:cNvPr id="19" name="Metin kutusu 18">
            <a:extLst>
              <a:ext uri="{FF2B5EF4-FFF2-40B4-BE49-F238E27FC236}">
                <a16:creationId xmlns:a16="http://schemas.microsoft.com/office/drawing/2014/main" id="{BF0EAA89-3D7E-DF05-6D07-6679CDB3E648}"/>
              </a:ext>
            </a:extLst>
          </p:cNvPr>
          <p:cNvSpPr txBox="1"/>
          <p:nvPr/>
        </p:nvSpPr>
        <p:spPr>
          <a:xfrm>
            <a:off x="7714061" y="4556810"/>
            <a:ext cx="26684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solidFill>
                  <a:schemeClr val="accent2">
                    <a:lumMod val="75000"/>
                  </a:schemeClr>
                </a:solidFill>
              </a:rPr>
              <a:t>y</a:t>
            </a:r>
          </a:p>
        </p:txBody>
      </p:sp>
      <p:sp>
        <p:nvSpPr>
          <p:cNvPr id="20" name="Metin kutusu 19">
            <a:extLst>
              <a:ext uri="{FF2B5EF4-FFF2-40B4-BE49-F238E27FC236}">
                <a16:creationId xmlns:a16="http://schemas.microsoft.com/office/drawing/2014/main" id="{3C08E290-1F53-E513-00E9-5C23403D61A7}"/>
              </a:ext>
            </a:extLst>
          </p:cNvPr>
          <p:cNvSpPr txBox="1"/>
          <p:nvPr/>
        </p:nvSpPr>
        <p:spPr>
          <a:xfrm>
            <a:off x="4887523" y="3937770"/>
            <a:ext cx="26684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solidFill>
                  <a:schemeClr val="accent2">
                    <a:lumMod val="75000"/>
                  </a:schemeClr>
                </a:solidFill>
              </a:rPr>
              <a:t>z</a:t>
            </a:r>
          </a:p>
        </p:txBody>
      </p:sp>
      <p:sp>
        <p:nvSpPr>
          <p:cNvPr id="21" name="Metin kutusu 20">
            <a:extLst>
              <a:ext uri="{FF2B5EF4-FFF2-40B4-BE49-F238E27FC236}">
                <a16:creationId xmlns:a16="http://schemas.microsoft.com/office/drawing/2014/main" id="{7B55F834-D1F7-51F5-FAA7-0508F081A98D}"/>
              </a:ext>
            </a:extLst>
          </p:cNvPr>
          <p:cNvSpPr txBox="1"/>
          <p:nvPr/>
        </p:nvSpPr>
        <p:spPr>
          <a:xfrm>
            <a:off x="6527284" y="2937872"/>
            <a:ext cx="26684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solidFill>
                  <a:srgbClr val="0070C0"/>
                </a:solidFill>
              </a:rPr>
              <a:t>a</a:t>
            </a:r>
          </a:p>
        </p:txBody>
      </p:sp>
      <p:sp>
        <p:nvSpPr>
          <p:cNvPr id="22" name="Metin kutusu 21">
            <a:extLst>
              <a:ext uri="{FF2B5EF4-FFF2-40B4-BE49-F238E27FC236}">
                <a16:creationId xmlns:a16="http://schemas.microsoft.com/office/drawing/2014/main" id="{5804C77A-C15B-EAFE-69AC-E4259ADD77E5}"/>
              </a:ext>
            </a:extLst>
          </p:cNvPr>
          <p:cNvSpPr txBox="1"/>
          <p:nvPr/>
        </p:nvSpPr>
        <p:spPr>
          <a:xfrm>
            <a:off x="7377584" y="4033791"/>
            <a:ext cx="26684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solidFill>
                  <a:srgbClr val="0070C0"/>
                </a:solidFill>
              </a:rPr>
              <a:t>c</a:t>
            </a:r>
          </a:p>
        </p:txBody>
      </p:sp>
      <p:sp>
        <p:nvSpPr>
          <p:cNvPr id="23" name="Metin kutusu 22">
            <a:extLst>
              <a:ext uri="{FF2B5EF4-FFF2-40B4-BE49-F238E27FC236}">
                <a16:creationId xmlns:a16="http://schemas.microsoft.com/office/drawing/2014/main" id="{F086BAC8-4D06-9AB4-0BBD-E1BAA1136995}"/>
              </a:ext>
            </a:extLst>
          </p:cNvPr>
          <p:cNvSpPr txBox="1"/>
          <p:nvPr/>
        </p:nvSpPr>
        <p:spPr>
          <a:xfrm>
            <a:off x="5600367" y="4092216"/>
            <a:ext cx="26684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solidFill>
                  <a:srgbClr val="0070C0"/>
                </a:solidFill>
              </a:rPr>
              <a:t>b</a:t>
            </a:r>
          </a:p>
        </p:txBody>
      </p:sp>
      <p:sp>
        <p:nvSpPr>
          <p:cNvPr id="24" name="Metin kutusu 23">
            <a:extLst>
              <a:ext uri="{FF2B5EF4-FFF2-40B4-BE49-F238E27FC236}">
                <a16:creationId xmlns:a16="http://schemas.microsoft.com/office/drawing/2014/main" id="{F5B299F0-FB03-5C88-1042-23B45555D2EF}"/>
              </a:ext>
            </a:extLst>
          </p:cNvPr>
          <p:cNvSpPr txBox="1"/>
          <p:nvPr/>
        </p:nvSpPr>
        <p:spPr>
          <a:xfrm>
            <a:off x="6357354" y="2377461"/>
            <a:ext cx="330540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</a:p>
        </p:txBody>
      </p:sp>
      <p:sp>
        <p:nvSpPr>
          <p:cNvPr id="37" name="Metin kutusu 36">
            <a:extLst>
              <a:ext uri="{FF2B5EF4-FFF2-40B4-BE49-F238E27FC236}">
                <a16:creationId xmlns:a16="http://schemas.microsoft.com/office/drawing/2014/main" id="{67B5D0C5-514E-6258-AA81-74F925913B7C}"/>
              </a:ext>
            </a:extLst>
          </p:cNvPr>
          <p:cNvSpPr txBox="1"/>
          <p:nvPr/>
        </p:nvSpPr>
        <p:spPr>
          <a:xfrm>
            <a:off x="5126535" y="4430398"/>
            <a:ext cx="319318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</a:p>
        </p:txBody>
      </p:sp>
      <p:sp>
        <p:nvSpPr>
          <p:cNvPr id="38" name="Metin kutusu 37">
            <a:extLst>
              <a:ext uri="{FF2B5EF4-FFF2-40B4-BE49-F238E27FC236}">
                <a16:creationId xmlns:a16="http://schemas.microsoft.com/office/drawing/2014/main" id="{35CE7B68-E429-5D39-9AAF-EA84DC9560D0}"/>
              </a:ext>
            </a:extLst>
          </p:cNvPr>
          <p:cNvSpPr txBox="1"/>
          <p:nvPr/>
        </p:nvSpPr>
        <p:spPr>
          <a:xfrm>
            <a:off x="8042954" y="4146927"/>
            <a:ext cx="311304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333C005-66CA-5B50-1525-8CF32174538A}"/>
              </a:ext>
            </a:extLst>
          </p:cNvPr>
          <p:cNvSpPr txBox="1"/>
          <p:nvPr/>
        </p:nvSpPr>
        <p:spPr>
          <a:xfrm>
            <a:off x="582069" y="582069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ÜÇGEN</a:t>
            </a:r>
            <a:endParaRPr dirty="0"/>
          </a:p>
        </p:txBody>
      </p:sp>
      <p:pic>
        <p:nvPicPr>
          <p:cNvPr id="4" name="8_5">
            <a:hlinkClick r:id="" action="ppaction://media"/>
            <a:extLst>
              <a:ext uri="{FF2B5EF4-FFF2-40B4-BE49-F238E27FC236}">
                <a16:creationId xmlns:a16="http://schemas.microsoft.com/office/drawing/2014/main" id="{C14479D2-69CC-C9AC-766B-255EF1F9D5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88607" y="627593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278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17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Object 13">
            <a:extLst>
              <a:ext uri="{FF2B5EF4-FFF2-40B4-BE49-F238E27FC236}">
                <a16:creationId xmlns:a16="http://schemas.microsoft.com/office/drawing/2014/main" id="{E721DC53-685F-8BD1-66DF-73B52B6C93D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01417" y="1916070"/>
          <a:ext cx="2687216" cy="17606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2" imgW="1569600" imgH="1028880" progId="Paint.Picture">
                  <p:embed/>
                </p:oleObj>
              </mc:Choice>
              <mc:Fallback>
                <p:oleObj name="Bitmap Image" r:id="rId2" imgW="1569600" imgH="1028880" progId="Paint.Picture">
                  <p:embed/>
                  <p:pic>
                    <p:nvPicPr>
                      <p:cNvPr id="14" name="Object 13">
                        <a:extLst>
                          <a:ext uri="{FF2B5EF4-FFF2-40B4-BE49-F238E27FC236}">
                            <a16:creationId xmlns:a16="http://schemas.microsoft.com/office/drawing/2014/main" id="{E721DC53-685F-8BD1-66DF-73B52B6C93D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001417" y="1916070"/>
                        <a:ext cx="2687216" cy="17606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>
            <a:extLst>
              <a:ext uri="{FF2B5EF4-FFF2-40B4-BE49-F238E27FC236}">
                <a16:creationId xmlns:a16="http://schemas.microsoft.com/office/drawing/2014/main" id="{A16E6504-3CA3-46DB-7895-D3998C2F2AE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42553" y="2021039"/>
          <a:ext cx="2585624" cy="1292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4" imgW="1508760" imgH="754560" progId="Paint.Picture">
                  <p:embed/>
                </p:oleObj>
              </mc:Choice>
              <mc:Fallback>
                <p:oleObj name="Bitmap Image" r:id="rId4" imgW="1508760" imgH="754560" progId="Paint.Picture">
                  <p:embed/>
                  <p:pic>
                    <p:nvPicPr>
                      <p:cNvPr id="16" name="Object 15">
                        <a:extLst>
                          <a:ext uri="{FF2B5EF4-FFF2-40B4-BE49-F238E27FC236}">
                            <a16:creationId xmlns:a16="http://schemas.microsoft.com/office/drawing/2014/main" id="{A16E6504-3CA3-46DB-7895-D3998C2F2AE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942553" y="2021039"/>
                        <a:ext cx="2585624" cy="12928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317FFA4-D15B-209E-DB69-9E6882C4C775}"/>
                  </a:ext>
                </a:extLst>
              </p:cNvPr>
              <p:cNvSpPr txBox="1"/>
              <p:nvPr/>
            </p:nvSpPr>
            <p:spPr>
              <a:xfrm>
                <a:off x="1908694" y="3856036"/>
                <a:ext cx="4573166" cy="42627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100" dirty="0"/>
                  <a:t>olduğuna </a:t>
                </a:r>
                <a:r>
                  <a:rPr lang="en-US" sz="2100" dirty="0" err="1"/>
                  <a:t>göre</a:t>
                </a:r>
                <a:r>
                  <a:rPr lang="en-US" sz="2100" dirty="0"/>
                  <a:t>, m(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100" b="1" i="1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100" b="1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</a:rPr>
                          <m:t>𝐁𝐀𝐂</m:t>
                        </m:r>
                      </m:e>
                    </m:acc>
                  </m:oMath>
                </a14:m>
                <a:r>
                  <a:rPr lang="en-US" sz="2100" dirty="0"/>
                  <a:t>) </a:t>
                </a:r>
                <a:r>
                  <a:rPr lang="en-US" sz="2100" dirty="0" err="1"/>
                  <a:t>kaç</a:t>
                </a:r>
                <a:r>
                  <a:rPr lang="en-US" sz="2100" dirty="0"/>
                  <a:t> </a:t>
                </a:r>
                <a:r>
                  <a:rPr lang="en-US" sz="2100" dirty="0" err="1"/>
                  <a:t>derecedir</a:t>
                </a:r>
                <a:r>
                  <a:rPr lang="en-US" sz="2100" dirty="0"/>
                  <a:t>?</a:t>
                </a: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317FFA4-D15B-209E-DB69-9E6882C4C7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8694" y="3856036"/>
                <a:ext cx="4573166" cy="426271"/>
              </a:xfrm>
              <a:prstGeom prst="rect">
                <a:avLst/>
              </a:prstGeom>
              <a:blipFill>
                <a:blip r:embed="rId6"/>
                <a:stretch>
                  <a:fillRect l="-1600" t="-8696" b="-28986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>
            <a:extLst>
              <a:ext uri="{FF2B5EF4-FFF2-40B4-BE49-F238E27FC236}">
                <a16:creationId xmlns:a16="http://schemas.microsoft.com/office/drawing/2014/main" id="{8280AED4-E2F1-41F2-A3F2-E8498908E7B4}"/>
              </a:ext>
            </a:extLst>
          </p:cNvPr>
          <p:cNvSpPr txBox="1"/>
          <p:nvPr/>
        </p:nvSpPr>
        <p:spPr>
          <a:xfrm>
            <a:off x="1908694" y="4686927"/>
            <a:ext cx="4560864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dirty="0"/>
              <a:t>A) 92 	B) 94	C)96	D) 98	E) 106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D5252D2-2391-215F-C2A6-73E359231724}"/>
              </a:ext>
            </a:extLst>
          </p:cNvPr>
          <p:cNvSpPr txBox="1"/>
          <p:nvPr/>
        </p:nvSpPr>
        <p:spPr>
          <a:xfrm>
            <a:off x="514783" y="582069"/>
            <a:ext cx="8461187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dirty="0"/>
              <a:t>SORU -</a:t>
            </a:r>
            <a:r>
              <a:rPr lang="tr-TR" dirty="0"/>
              <a:t>5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8796325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Object 13">
            <a:extLst>
              <a:ext uri="{FF2B5EF4-FFF2-40B4-BE49-F238E27FC236}">
                <a16:creationId xmlns:a16="http://schemas.microsoft.com/office/drawing/2014/main" id="{E721DC53-685F-8BD1-66DF-73B52B6C93D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36407" y="2021039"/>
          <a:ext cx="2270012" cy="14873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2" imgW="1569600" imgH="1028880" progId="Paint.Picture">
                  <p:embed/>
                </p:oleObj>
              </mc:Choice>
              <mc:Fallback>
                <p:oleObj name="Bitmap Image" r:id="rId2" imgW="1569600" imgH="1028880" progId="Paint.Picture">
                  <p:embed/>
                  <p:pic>
                    <p:nvPicPr>
                      <p:cNvPr id="14" name="Object 13">
                        <a:extLst>
                          <a:ext uri="{FF2B5EF4-FFF2-40B4-BE49-F238E27FC236}">
                            <a16:creationId xmlns:a16="http://schemas.microsoft.com/office/drawing/2014/main" id="{E721DC53-685F-8BD1-66DF-73B52B6C93D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036407" y="2021039"/>
                        <a:ext cx="2270012" cy="148732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>
            <a:extLst>
              <a:ext uri="{FF2B5EF4-FFF2-40B4-BE49-F238E27FC236}">
                <a16:creationId xmlns:a16="http://schemas.microsoft.com/office/drawing/2014/main" id="{A16E6504-3CA3-46DB-7895-D3998C2F2AE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42553" y="2021039"/>
          <a:ext cx="2585624" cy="1292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4" imgW="1508760" imgH="754560" progId="Paint.Picture">
                  <p:embed/>
                </p:oleObj>
              </mc:Choice>
              <mc:Fallback>
                <p:oleObj name="Bitmap Image" r:id="rId4" imgW="1508760" imgH="754560" progId="Paint.Picture">
                  <p:embed/>
                  <p:pic>
                    <p:nvPicPr>
                      <p:cNvPr id="16" name="Object 15">
                        <a:extLst>
                          <a:ext uri="{FF2B5EF4-FFF2-40B4-BE49-F238E27FC236}">
                            <a16:creationId xmlns:a16="http://schemas.microsoft.com/office/drawing/2014/main" id="{A16E6504-3CA3-46DB-7895-D3998C2F2AE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942553" y="2021039"/>
                        <a:ext cx="2585624" cy="12928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317FFA4-D15B-209E-DB69-9E6882C4C775}"/>
                  </a:ext>
                </a:extLst>
              </p:cNvPr>
              <p:cNvSpPr txBox="1"/>
              <p:nvPr/>
            </p:nvSpPr>
            <p:spPr>
              <a:xfrm>
                <a:off x="2099389" y="3856036"/>
                <a:ext cx="4573166" cy="142808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100" dirty="0"/>
                  <a:t>m(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100" b="1" i="1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100" b="1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</a:rPr>
                          <m:t>𝐁𝐀𝐂</m:t>
                        </m:r>
                      </m:e>
                    </m:acc>
                  </m:oMath>
                </a14:m>
                <a:r>
                  <a:rPr lang="en-US" sz="2100" dirty="0"/>
                  <a:t>)=&gt;</a:t>
                </a:r>
                <a:r>
                  <a:rPr lang="en-US" sz="2100" b="1" dirty="0">
                    <a:solidFill>
                      <a:srgbClr val="000066"/>
                    </a:solidFill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100" b="1" i="1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100" b="1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</a:rPr>
                          <m:t>𝐀</m:t>
                        </m:r>
                      </m:e>
                    </m:acc>
                  </m:oMath>
                </a14:m>
                <a:r>
                  <a:rPr lang="en-US" sz="2100" dirty="0"/>
                  <a:t>=3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100" b="1" i="1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100" b="1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</a:rPr>
                          <m:t>𝐂</m:t>
                        </m:r>
                      </m:e>
                    </m:acc>
                  </m:oMath>
                </a14:m>
                <a:r>
                  <a:rPr lang="en-US" sz="2100" dirty="0"/>
                  <a:t> - 40</a:t>
                </a:r>
              </a:p>
              <a:p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100" b="1" i="1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100" b="1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</a:rPr>
                          <m:t>𝐀</m:t>
                        </m:r>
                      </m:e>
                    </m:acc>
                  </m:oMath>
                </a14:m>
                <a:r>
                  <a:rPr lang="en-US" sz="2100" dirty="0"/>
                  <a:t> </a:t>
                </a:r>
                <a14:m>
                  <m:oMath xmlns:m="http://schemas.openxmlformats.org/officeDocument/2006/math">
                    <m:r>
                      <a:rPr lang="en-US" sz="2100">
                        <a:solidFill>
                          <a:srgbClr val="000066"/>
                        </a:solidFill>
                        <a:latin typeface="Cambria Math" panose="02040503050406030204" pitchFamily="18" charset="0"/>
                      </a:rPr>
                      <m:t>+ </m:t>
                    </m:r>
                    <m:acc>
                      <m:accPr>
                        <m:chr m:val="̂"/>
                        <m:ctrlPr>
                          <a:rPr lang="en-US" sz="2100" b="1" i="1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100" b="1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</a:rPr>
                          <m:t>𝐂</m:t>
                        </m:r>
                      </m:e>
                    </m:acc>
                  </m:oMath>
                </a14:m>
                <a:r>
                  <a:rPr lang="en-US" sz="2100" dirty="0"/>
                  <a:t> + 36 =180 =&gt;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100" b="1" i="1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100" b="1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</a:rPr>
                          <m:t>𝐀</m:t>
                        </m:r>
                      </m:e>
                    </m:acc>
                  </m:oMath>
                </a14:m>
                <a:r>
                  <a:rPr lang="en-US" sz="2100" dirty="0"/>
                  <a:t> </a:t>
                </a:r>
                <a14:m>
                  <m:oMath xmlns:m="http://schemas.openxmlformats.org/officeDocument/2006/math">
                    <m:r>
                      <a:rPr lang="en-US" sz="2100">
                        <a:solidFill>
                          <a:srgbClr val="000066"/>
                        </a:solidFill>
                        <a:latin typeface="Cambria Math" panose="02040503050406030204" pitchFamily="18" charset="0"/>
                      </a:rPr>
                      <m:t>+ </m:t>
                    </m:r>
                    <m:acc>
                      <m:accPr>
                        <m:chr m:val="̂"/>
                        <m:ctrlPr>
                          <a:rPr lang="en-US" sz="2100" b="1" i="1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100" b="1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</a:rPr>
                          <m:t>𝐂</m:t>
                        </m:r>
                      </m:e>
                    </m:acc>
                  </m:oMath>
                </a14:m>
                <a:r>
                  <a:rPr lang="en-US" sz="2100" dirty="0"/>
                  <a:t> = 144</a:t>
                </a:r>
              </a:p>
              <a:p>
                <a:r>
                  <a:rPr lang="en-US" sz="2100" dirty="0"/>
                  <a:t>3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100" b="1" i="1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100" b="1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</a:rPr>
                          <m:t>𝐂</m:t>
                        </m:r>
                      </m:e>
                    </m:acc>
                  </m:oMath>
                </a14:m>
                <a:r>
                  <a:rPr lang="en-US" sz="2100" dirty="0"/>
                  <a:t> - 40 +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100" b="1" i="1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100" b="1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</a:rPr>
                          <m:t>𝐂</m:t>
                        </m:r>
                      </m:e>
                    </m:acc>
                  </m:oMath>
                </a14:m>
                <a:r>
                  <a:rPr lang="en-US" sz="2100" dirty="0"/>
                  <a:t> = 144 =&gt;</a:t>
                </a:r>
                <a:r>
                  <a:rPr lang="en-US" sz="2100" b="1" dirty="0">
                    <a:solidFill>
                      <a:srgbClr val="000066"/>
                    </a:solidFill>
                  </a:rPr>
                  <a:t> 4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100" b="1" i="1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100" b="1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</a:rPr>
                          <m:t>𝐂</m:t>
                        </m:r>
                      </m:e>
                    </m:acc>
                  </m:oMath>
                </a14:m>
                <a:r>
                  <a:rPr lang="en-US" sz="2100" dirty="0"/>
                  <a:t> = 184 </a:t>
                </a:r>
              </a:p>
              <a:p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100" b="1" i="1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100" b="1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</a:rPr>
                          <m:t>𝐂</m:t>
                        </m:r>
                      </m:e>
                    </m:acc>
                  </m:oMath>
                </a14:m>
                <a:r>
                  <a:rPr lang="en-US" sz="2100" dirty="0"/>
                  <a:t> = 46 ,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1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1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𝐀</m:t>
                        </m:r>
                      </m:e>
                    </m:acc>
                  </m:oMath>
                </a14:m>
                <a:r>
                  <a:rPr lang="en-US" sz="2100" b="1" dirty="0">
                    <a:solidFill>
                      <a:srgbClr val="C00000"/>
                    </a:solidFill>
                  </a:rPr>
                  <a:t> = 98</a:t>
                </a:r>
                <a:endParaRPr lang="en-US" sz="2100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317FFA4-D15B-209E-DB69-9E6882C4C7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9389" y="3856036"/>
                <a:ext cx="4573166" cy="1428083"/>
              </a:xfrm>
              <a:prstGeom prst="rect">
                <a:avLst/>
              </a:prstGeom>
              <a:blipFill>
                <a:blip r:embed="rId6"/>
                <a:stretch>
                  <a:fillRect l="-1598" t="-2564" b="-769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Arrow: Right 1">
                <a:extLst>
                  <a:ext uri="{FF2B5EF4-FFF2-40B4-BE49-F238E27FC236}">
                    <a16:creationId xmlns:a16="http://schemas.microsoft.com/office/drawing/2014/main" id="{4344AE3E-9D00-ACC4-9EF7-56FDD42AACD9}"/>
                  </a:ext>
                </a:extLst>
              </p:cNvPr>
              <p:cNvSpPr/>
              <p:nvPr/>
            </p:nvSpPr>
            <p:spPr>
              <a:xfrm>
                <a:off x="2253343" y="2021039"/>
                <a:ext cx="517849" cy="452740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135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350" b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𝐀</m:t>
                          </m:r>
                        </m:e>
                      </m:acc>
                    </m:oMath>
                  </m:oMathPara>
                </a14:m>
                <a:endParaRPr lang="en-US" sz="135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" name="Arrow: Right 1">
                <a:extLst>
                  <a:ext uri="{FF2B5EF4-FFF2-40B4-BE49-F238E27FC236}">
                    <a16:creationId xmlns:a16="http://schemas.microsoft.com/office/drawing/2014/main" id="{4344AE3E-9D00-ACC4-9EF7-56FDD42AACD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3343" y="2021039"/>
                <a:ext cx="517849" cy="452740"/>
              </a:xfrm>
              <a:prstGeom prst="rightArrow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Arrow: Right 2">
                <a:extLst>
                  <a:ext uri="{FF2B5EF4-FFF2-40B4-BE49-F238E27FC236}">
                    <a16:creationId xmlns:a16="http://schemas.microsoft.com/office/drawing/2014/main" id="{A428F1BE-30A0-FB20-F671-5B2FF2EF3B82}"/>
                  </a:ext>
                </a:extLst>
              </p:cNvPr>
              <p:cNvSpPr/>
              <p:nvPr/>
            </p:nvSpPr>
            <p:spPr>
              <a:xfrm>
                <a:off x="3389345" y="2953779"/>
                <a:ext cx="517849" cy="452740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135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350" b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𝐂</m:t>
                          </m:r>
                        </m:e>
                      </m:acc>
                    </m:oMath>
                  </m:oMathPara>
                </a14:m>
                <a:endParaRPr lang="en-US" sz="135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" name="Arrow: Right 2">
                <a:extLst>
                  <a:ext uri="{FF2B5EF4-FFF2-40B4-BE49-F238E27FC236}">
                    <a16:creationId xmlns:a16="http://schemas.microsoft.com/office/drawing/2014/main" id="{A428F1BE-30A0-FB20-F671-5B2FF2EF3B8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9345" y="2953779"/>
                <a:ext cx="517849" cy="452740"/>
              </a:xfrm>
              <a:prstGeom prst="rightArrow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1">
            <a:extLst>
              <a:ext uri="{FF2B5EF4-FFF2-40B4-BE49-F238E27FC236}">
                <a16:creationId xmlns:a16="http://schemas.microsoft.com/office/drawing/2014/main" id="{29151E2C-DBD8-9CB8-46BC-1424ABF9DF7F}"/>
              </a:ext>
            </a:extLst>
          </p:cNvPr>
          <p:cNvSpPr txBox="1"/>
          <p:nvPr/>
        </p:nvSpPr>
        <p:spPr>
          <a:xfrm>
            <a:off x="514783" y="582069"/>
            <a:ext cx="8461187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dirty="0"/>
              <a:t>SORU -</a:t>
            </a:r>
            <a:r>
              <a:rPr lang="tr-TR" dirty="0"/>
              <a:t>5</a:t>
            </a:r>
            <a:endParaRPr dirty="0"/>
          </a:p>
        </p:txBody>
      </p:sp>
      <p:sp>
        <p:nvSpPr>
          <p:cNvPr id="6" name="TextBox 4">
            <a:extLst>
              <a:ext uri="{FF2B5EF4-FFF2-40B4-BE49-F238E27FC236}">
                <a16:creationId xmlns:a16="http://schemas.microsoft.com/office/drawing/2014/main" id="{05EE2EDA-61FB-3C30-4D49-75D2ED95FFE0}"/>
              </a:ext>
            </a:extLst>
          </p:cNvPr>
          <p:cNvSpPr txBox="1"/>
          <p:nvPr/>
        </p:nvSpPr>
        <p:spPr>
          <a:xfrm>
            <a:off x="522898" y="1308918"/>
            <a:ext cx="8461186" cy="400110"/>
          </a:xfrm>
          <a:prstGeom prst="rect">
            <a:avLst/>
          </a:prstGeom>
          <a:solidFill>
            <a:srgbClr val="C80000"/>
          </a:solidFill>
        </p:spPr>
        <p:txBody>
          <a:bodyPr wrap="square">
            <a:spAutoFit/>
          </a:bodyPr>
          <a:lstStyle/>
          <a:p>
            <a:r>
              <a:rPr lang="tr-TR" sz="2000" b="1" dirty="0">
                <a:solidFill>
                  <a:srgbClr val="FFFFFF"/>
                </a:solidFill>
              </a:rPr>
              <a:t>ÇÖZÜM YÖNTEMİ</a:t>
            </a:r>
            <a:endParaRPr sz="20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486632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317FFA4-D15B-209E-DB69-9E6882C4C775}"/>
                  </a:ext>
                </a:extLst>
              </p:cNvPr>
              <p:cNvSpPr txBox="1"/>
              <p:nvPr/>
            </p:nvSpPr>
            <p:spPr>
              <a:xfrm>
                <a:off x="1908694" y="3856036"/>
                <a:ext cx="4573166" cy="42627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pt-BR" sz="2100" dirty="0"/>
                  <a:t>olduğuna göre, </a:t>
                </a:r>
                <a:r>
                  <a:rPr lang="en-US" sz="2100" dirty="0"/>
                  <a:t>m(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100" b="1" i="1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100" b="1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</a:rPr>
                          <m:t>𝐁𝐀𝐂</m:t>
                        </m:r>
                      </m:e>
                    </m:acc>
                  </m:oMath>
                </a14:m>
                <a:r>
                  <a:rPr lang="en-US" sz="2100" dirty="0"/>
                  <a:t>) </a:t>
                </a:r>
                <a:r>
                  <a:rPr lang="en-US" sz="2100" dirty="0" err="1"/>
                  <a:t>kaç</a:t>
                </a:r>
                <a:r>
                  <a:rPr lang="en-US" sz="2100" dirty="0"/>
                  <a:t> </a:t>
                </a:r>
                <a:r>
                  <a:rPr lang="en-US" sz="2100" dirty="0" err="1"/>
                  <a:t>derecedir</a:t>
                </a:r>
                <a:r>
                  <a:rPr lang="en-US" sz="2100" dirty="0"/>
                  <a:t>?</a:t>
                </a: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317FFA4-D15B-209E-DB69-9E6882C4C7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8694" y="3856036"/>
                <a:ext cx="4573166" cy="426271"/>
              </a:xfrm>
              <a:prstGeom prst="rect">
                <a:avLst/>
              </a:prstGeom>
              <a:blipFill>
                <a:blip r:embed="rId2"/>
                <a:stretch>
                  <a:fillRect l="-1600" t="-8696" b="-28986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>
            <a:extLst>
              <a:ext uri="{FF2B5EF4-FFF2-40B4-BE49-F238E27FC236}">
                <a16:creationId xmlns:a16="http://schemas.microsoft.com/office/drawing/2014/main" id="{8280AED4-E2F1-41F2-A3F2-E8498908E7B4}"/>
              </a:ext>
            </a:extLst>
          </p:cNvPr>
          <p:cNvSpPr txBox="1"/>
          <p:nvPr/>
        </p:nvSpPr>
        <p:spPr>
          <a:xfrm>
            <a:off x="1698756" y="4539571"/>
            <a:ext cx="641188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100" dirty="0"/>
              <a:t>A) 105 	B) 100 	C) 96 		D) 90 		E) 85</a:t>
            </a:r>
            <a:endParaRPr lang="en-US" sz="2100" dirty="0"/>
          </a:p>
        </p:txBody>
      </p:sp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583C5D1D-0D49-E05F-517D-6E79075F1D0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47182" y="1818239"/>
          <a:ext cx="4273724" cy="19452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3" imgW="2796480" imgH="1272600" progId="Paint.Picture">
                  <p:embed/>
                </p:oleObj>
              </mc:Choice>
              <mc:Fallback>
                <p:oleObj name="Bitmap Image" r:id="rId3" imgW="2796480" imgH="1272600" progId="Paint.Picture">
                  <p:embed/>
                  <p:pic>
                    <p:nvPicPr>
                      <p:cNvPr id="2" name="Object 1">
                        <a:extLst>
                          <a:ext uri="{FF2B5EF4-FFF2-40B4-BE49-F238E27FC236}">
                            <a16:creationId xmlns:a16="http://schemas.microsoft.com/office/drawing/2014/main" id="{583C5D1D-0D49-E05F-517D-6E79075F1D0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047182" y="1818239"/>
                        <a:ext cx="4273724" cy="19452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1">
            <a:extLst>
              <a:ext uri="{FF2B5EF4-FFF2-40B4-BE49-F238E27FC236}">
                <a16:creationId xmlns:a16="http://schemas.microsoft.com/office/drawing/2014/main" id="{7C4880A8-6E6F-AA05-012B-106B9563F6B9}"/>
              </a:ext>
            </a:extLst>
          </p:cNvPr>
          <p:cNvSpPr txBox="1"/>
          <p:nvPr/>
        </p:nvSpPr>
        <p:spPr>
          <a:xfrm>
            <a:off x="514783" y="582069"/>
            <a:ext cx="8461187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dirty="0"/>
              <a:t>SORU -</a:t>
            </a:r>
            <a:r>
              <a:rPr lang="tr-TR" dirty="0"/>
              <a:t>6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8446827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583C5D1D-0D49-E05F-517D-6E79075F1D0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47182" y="1818239"/>
          <a:ext cx="4273724" cy="19452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2" imgW="2796480" imgH="1272600" progId="Paint.Picture">
                  <p:embed/>
                </p:oleObj>
              </mc:Choice>
              <mc:Fallback>
                <p:oleObj name="Bitmap Image" r:id="rId2" imgW="2796480" imgH="1272600" progId="Paint.Picture">
                  <p:embed/>
                  <p:pic>
                    <p:nvPicPr>
                      <p:cNvPr id="2" name="Object 1">
                        <a:extLst>
                          <a:ext uri="{FF2B5EF4-FFF2-40B4-BE49-F238E27FC236}">
                            <a16:creationId xmlns:a16="http://schemas.microsoft.com/office/drawing/2014/main" id="{583C5D1D-0D49-E05F-517D-6E79075F1D0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047182" y="1818239"/>
                        <a:ext cx="4273724" cy="19452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3" name="Arrow: Right 2">
                <a:extLst>
                  <a:ext uri="{FF2B5EF4-FFF2-40B4-BE49-F238E27FC236}">
                    <a16:creationId xmlns:a16="http://schemas.microsoft.com/office/drawing/2014/main" id="{8E363613-17E2-3599-62CD-58FA38F4C086}"/>
                  </a:ext>
                </a:extLst>
              </p:cNvPr>
              <p:cNvSpPr/>
              <p:nvPr/>
            </p:nvSpPr>
            <p:spPr>
              <a:xfrm>
                <a:off x="3869871" y="3091727"/>
                <a:ext cx="517849" cy="452740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135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350" b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𝐂</m:t>
                          </m:r>
                        </m:e>
                      </m:acc>
                    </m:oMath>
                  </m:oMathPara>
                </a14:m>
                <a:endParaRPr lang="en-US" sz="135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" name="Arrow: Right 2">
                <a:extLst>
                  <a:ext uri="{FF2B5EF4-FFF2-40B4-BE49-F238E27FC236}">
                    <a16:creationId xmlns:a16="http://schemas.microsoft.com/office/drawing/2014/main" id="{8E363613-17E2-3599-62CD-58FA38F4C08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9871" y="3091727"/>
                <a:ext cx="517849" cy="452740"/>
              </a:xfrm>
              <a:prstGeom prst="rightArrow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Arrow: Right 4">
                <a:extLst>
                  <a:ext uri="{FF2B5EF4-FFF2-40B4-BE49-F238E27FC236}">
                    <a16:creationId xmlns:a16="http://schemas.microsoft.com/office/drawing/2014/main" id="{D390F315-7E0E-CA42-A019-CD0064DE2F17}"/>
                  </a:ext>
                </a:extLst>
              </p:cNvPr>
              <p:cNvSpPr/>
              <p:nvPr/>
            </p:nvSpPr>
            <p:spPr>
              <a:xfrm>
                <a:off x="2547258" y="2091019"/>
                <a:ext cx="517849" cy="452740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135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350" b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𝐀</m:t>
                          </m:r>
                        </m:e>
                      </m:acc>
                    </m:oMath>
                  </m:oMathPara>
                </a14:m>
                <a:endParaRPr lang="en-US" sz="135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5" name="Arrow: Right 4">
                <a:extLst>
                  <a:ext uri="{FF2B5EF4-FFF2-40B4-BE49-F238E27FC236}">
                    <a16:creationId xmlns:a16="http://schemas.microsoft.com/office/drawing/2014/main" id="{D390F315-7E0E-CA42-A019-CD0064DE2F1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7258" y="2091019"/>
                <a:ext cx="517849" cy="452740"/>
              </a:xfrm>
              <a:prstGeom prst="rightArrow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C0063B8-AF10-B9EB-B485-9BFE969FECEC}"/>
                  </a:ext>
                </a:extLst>
              </p:cNvPr>
              <p:cNvSpPr txBox="1"/>
              <p:nvPr/>
            </p:nvSpPr>
            <p:spPr>
              <a:xfrm>
                <a:off x="2101137" y="4153147"/>
                <a:ext cx="4573166" cy="7590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100" b="1" i="1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100" b="1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</a:rPr>
                          <m:t>𝐂</m:t>
                        </m:r>
                      </m:e>
                    </m:acc>
                  </m:oMath>
                </a14:m>
                <a:r>
                  <a:rPr lang="en-US" sz="2100" dirty="0"/>
                  <a:t> = 180- (110+40)=30</a:t>
                </a:r>
              </a:p>
              <a:p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100" b="1" i="1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100" b="1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</a:rPr>
                          <m:t>𝐀</m:t>
                        </m:r>
                      </m:e>
                    </m:acc>
                  </m:oMath>
                </a14:m>
                <a:r>
                  <a:rPr lang="en-US" sz="2100" dirty="0"/>
                  <a:t> = 180- (65+30)=85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C0063B8-AF10-B9EB-B485-9BFE969FEC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1137" y="4153147"/>
                <a:ext cx="4573166" cy="759054"/>
              </a:xfrm>
              <a:prstGeom prst="rect">
                <a:avLst/>
              </a:prstGeom>
              <a:blipFill>
                <a:blip r:embed="rId6"/>
                <a:stretch>
                  <a:fillRect l="-133" t="-4800" b="-1520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1">
            <a:extLst>
              <a:ext uri="{FF2B5EF4-FFF2-40B4-BE49-F238E27FC236}">
                <a16:creationId xmlns:a16="http://schemas.microsoft.com/office/drawing/2014/main" id="{6C2CBB02-3ED1-C856-DABF-5FB0A74C9345}"/>
              </a:ext>
            </a:extLst>
          </p:cNvPr>
          <p:cNvSpPr txBox="1"/>
          <p:nvPr/>
        </p:nvSpPr>
        <p:spPr>
          <a:xfrm>
            <a:off x="514783" y="582069"/>
            <a:ext cx="8461187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dirty="0"/>
              <a:t>SORU -</a:t>
            </a:r>
            <a:r>
              <a:rPr lang="tr-TR" dirty="0"/>
              <a:t>6</a:t>
            </a:r>
            <a:endParaRPr dirty="0"/>
          </a:p>
        </p:txBody>
      </p:sp>
      <p:sp>
        <p:nvSpPr>
          <p:cNvPr id="8" name="TextBox 4">
            <a:extLst>
              <a:ext uri="{FF2B5EF4-FFF2-40B4-BE49-F238E27FC236}">
                <a16:creationId xmlns:a16="http://schemas.microsoft.com/office/drawing/2014/main" id="{37D9B045-9496-4713-DC7B-C4F0E3C17951}"/>
              </a:ext>
            </a:extLst>
          </p:cNvPr>
          <p:cNvSpPr txBox="1"/>
          <p:nvPr/>
        </p:nvSpPr>
        <p:spPr>
          <a:xfrm>
            <a:off x="514784" y="1223299"/>
            <a:ext cx="8461186" cy="400110"/>
          </a:xfrm>
          <a:prstGeom prst="rect">
            <a:avLst/>
          </a:prstGeom>
          <a:solidFill>
            <a:srgbClr val="C80000"/>
          </a:solidFill>
        </p:spPr>
        <p:txBody>
          <a:bodyPr wrap="square">
            <a:spAutoFit/>
          </a:bodyPr>
          <a:lstStyle/>
          <a:p>
            <a:r>
              <a:rPr lang="tr-TR" sz="2000" b="1" dirty="0">
                <a:solidFill>
                  <a:srgbClr val="FFFFFF"/>
                </a:solidFill>
              </a:rPr>
              <a:t>ÇÖZÜM YÖNTEMİ</a:t>
            </a:r>
            <a:endParaRPr sz="20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806005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317FFA4-D15B-209E-DB69-9E6882C4C775}"/>
                  </a:ext>
                </a:extLst>
              </p:cNvPr>
              <p:cNvSpPr txBox="1"/>
              <p:nvPr/>
            </p:nvSpPr>
            <p:spPr>
              <a:xfrm>
                <a:off x="1908694" y="3856036"/>
                <a:ext cx="4573166" cy="4251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pt-BR" sz="2100" dirty="0"/>
                  <a:t>olduğuna göre, </a:t>
                </a:r>
                <a:r>
                  <a:rPr lang="en-US" sz="2100" dirty="0"/>
                  <a:t>m(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100" b="1" i="1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100" b="1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</a:rPr>
                          <m:t>𝐀𝐁𝐃</m:t>
                        </m:r>
                      </m:e>
                    </m:acc>
                  </m:oMath>
                </a14:m>
                <a:r>
                  <a:rPr lang="en-US" sz="2100" dirty="0"/>
                  <a:t>) </a:t>
                </a:r>
                <a:r>
                  <a:rPr lang="en-US" sz="2100" dirty="0" err="1"/>
                  <a:t>kaç</a:t>
                </a:r>
                <a:r>
                  <a:rPr lang="en-US" sz="2100" dirty="0"/>
                  <a:t> </a:t>
                </a:r>
                <a:r>
                  <a:rPr lang="en-US" sz="2100" dirty="0" err="1"/>
                  <a:t>derecedir</a:t>
                </a:r>
                <a:r>
                  <a:rPr lang="en-US" sz="2100" dirty="0"/>
                  <a:t>?</a:t>
                </a: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317FFA4-D15B-209E-DB69-9E6882C4C7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8694" y="3856036"/>
                <a:ext cx="4573166" cy="425116"/>
              </a:xfrm>
              <a:prstGeom prst="rect">
                <a:avLst/>
              </a:prstGeom>
              <a:blipFill>
                <a:blip r:embed="rId2"/>
                <a:stretch>
                  <a:fillRect l="-1600" t="-8696" b="-28986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>
            <a:extLst>
              <a:ext uri="{FF2B5EF4-FFF2-40B4-BE49-F238E27FC236}">
                <a16:creationId xmlns:a16="http://schemas.microsoft.com/office/drawing/2014/main" id="{8280AED4-E2F1-41F2-A3F2-E8498908E7B4}"/>
              </a:ext>
            </a:extLst>
          </p:cNvPr>
          <p:cNvSpPr txBox="1"/>
          <p:nvPr/>
        </p:nvSpPr>
        <p:spPr>
          <a:xfrm>
            <a:off x="1653409" y="4409354"/>
            <a:ext cx="641188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100" dirty="0"/>
              <a:t>A) 132 	B) 134 	C) 136 	D) 138 	E) 140</a:t>
            </a:r>
            <a:endParaRPr lang="en-US" sz="2100" dirty="0"/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3DE84BD8-DDA3-F12C-956A-A5EFB654DC5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21862" y="1824656"/>
          <a:ext cx="5146829" cy="18800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3" imgW="2964240" imgH="1082160" progId="Paint.Picture">
                  <p:embed/>
                </p:oleObj>
              </mc:Choice>
              <mc:Fallback>
                <p:oleObj name="Bitmap Image" r:id="rId3" imgW="2964240" imgH="1082160" progId="Paint.Picture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3DE84BD8-DDA3-F12C-956A-A5EFB654DC5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621862" y="1824656"/>
                        <a:ext cx="5146829" cy="188009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1">
            <a:extLst>
              <a:ext uri="{FF2B5EF4-FFF2-40B4-BE49-F238E27FC236}">
                <a16:creationId xmlns:a16="http://schemas.microsoft.com/office/drawing/2014/main" id="{BB0595D9-719F-0F44-E5FE-B77528EA1726}"/>
              </a:ext>
            </a:extLst>
          </p:cNvPr>
          <p:cNvSpPr txBox="1"/>
          <p:nvPr/>
        </p:nvSpPr>
        <p:spPr>
          <a:xfrm>
            <a:off x="514783" y="582069"/>
            <a:ext cx="8461187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dirty="0"/>
              <a:t>SORU -</a:t>
            </a:r>
            <a:r>
              <a:rPr lang="tr-TR" dirty="0"/>
              <a:t>7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8637407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317FFA4-D15B-209E-DB69-9E6882C4C775}"/>
                  </a:ext>
                </a:extLst>
              </p:cNvPr>
              <p:cNvSpPr txBox="1"/>
              <p:nvPr/>
            </p:nvSpPr>
            <p:spPr>
              <a:xfrm>
                <a:off x="1985671" y="4053493"/>
                <a:ext cx="4573166" cy="7559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100" b="1" i="1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100" b="1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</a:rPr>
                          <m:t>𝐁</m:t>
                        </m:r>
                      </m:e>
                    </m:acc>
                  </m:oMath>
                </a14:m>
                <a:r>
                  <a:rPr lang="en-US" sz="2100" dirty="0"/>
                  <a:t>=180-(106+28)=46</a:t>
                </a:r>
              </a:p>
              <a:p>
                <a14:m>
                  <m:oMath xmlns:m="http://schemas.openxmlformats.org/officeDocument/2006/math">
                    <m:r>
                      <a:rPr lang="en-US" sz="2100" b="1">
                        <a:solidFill>
                          <a:srgbClr val="000066"/>
                        </a:solidFill>
                        <a:latin typeface="Cambria Math" panose="02040503050406030204" pitchFamily="18" charset="0"/>
                      </a:rPr>
                      <m:t>𝐱</m:t>
                    </m:r>
                  </m:oMath>
                </a14:m>
                <a:r>
                  <a:rPr lang="en-US" sz="2100" dirty="0"/>
                  <a:t>=180-</a:t>
                </a:r>
                <a:r>
                  <a:rPr lang="en-US" sz="2100" b="1" dirty="0">
                    <a:solidFill>
                      <a:srgbClr val="000066"/>
                    </a:solidFill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100" b="1" i="1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100" b="1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</a:rPr>
                          <m:t>𝐁</m:t>
                        </m:r>
                      </m:e>
                    </m:acc>
                    <m:r>
                      <a:rPr lang="en-US" sz="2100" b="1" i="1">
                        <a:solidFill>
                          <a:srgbClr val="000066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100" dirty="0"/>
                  <a:t>=180-46=134</a:t>
                </a: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317FFA4-D15B-209E-DB69-9E6882C4C7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5671" y="4053493"/>
                <a:ext cx="4573166" cy="755976"/>
              </a:xfrm>
              <a:prstGeom prst="rect">
                <a:avLst/>
              </a:prstGeom>
              <a:blipFill>
                <a:blip r:embed="rId2"/>
                <a:stretch>
                  <a:fillRect l="-133" t="-4839" b="-1532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3DE84BD8-DDA3-F12C-956A-A5EFB654DC5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21862" y="1824656"/>
          <a:ext cx="5146829" cy="18800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3" imgW="2964240" imgH="1082160" progId="Paint.Picture">
                  <p:embed/>
                </p:oleObj>
              </mc:Choice>
              <mc:Fallback>
                <p:oleObj name="Bitmap Image" r:id="rId3" imgW="2964240" imgH="1082160" progId="Paint.Picture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3DE84BD8-DDA3-F12C-956A-A5EFB654DC5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621862" y="1824656"/>
                        <a:ext cx="5146829" cy="188009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6" name="Arrow: Left 5">
                <a:extLst>
                  <a:ext uri="{FF2B5EF4-FFF2-40B4-BE49-F238E27FC236}">
                    <a16:creationId xmlns:a16="http://schemas.microsoft.com/office/drawing/2014/main" id="{466C13DA-AE9F-04E7-65F7-C217C1CEFF0A}"/>
                  </a:ext>
                </a:extLst>
              </p:cNvPr>
              <p:cNvSpPr/>
              <p:nvPr/>
            </p:nvSpPr>
            <p:spPr>
              <a:xfrm>
                <a:off x="2596243" y="3009123"/>
                <a:ext cx="503853" cy="419878"/>
              </a:xfrm>
              <a:prstGeom prst="left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135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350" b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𝐁</m:t>
                          </m:r>
                        </m:e>
                      </m:acc>
                    </m:oMath>
                  </m:oMathPara>
                </a14:m>
                <a:endParaRPr lang="en-US" sz="1350" dirty="0"/>
              </a:p>
            </p:txBody>
          </p:sp>
        </mc:Choice>
        <mc:Fallback xmlns="">
          <p:sp>
            <p:nvSpPr>
              <p:cNvPr id="6" name="Arrow: Left 5">
                <a:extLst>
                  <a:ext uri="{FF2B5EF4-FFF2-40B4-BE49-F238E27FC236}">
                    <a16:creationId xmlns:a16="http://schemas.microsoft.com/office/drawing/2014/main" id="{466C13DA-AE9F-04E7-65F7-C217C1CEFF0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6243" y="3009123"/>
                <a:ext cx="503853" cy="419878"/>
              </a:xfrm>
              <a:prstGeom prst="leftArrow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28BB62A0-68EB-DF55-C8A0-72778D52F7B9}"/>
              </a:ext>
            </a:extLst>
          </p:cNvPr>
          <p:cNvSpPr txBox="1"/>
          <p:nvPr/>
        </p:nvSpPr>
        <p:spPr>
          <a:xfrm>
            <a:off x="514783" y="582069"/>
            <a:ext cx="8461187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dirty="0"/>
              <a:t>SORU -</a:t>
            </a:r>
            <a:r>
              <a:rPr lang="tr-TR" dirty="0"/>
              <a:t>7</a:t>
            </a:r>
            <a:endParaRPr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182BB80-D094-7664-0393-A6A527063399}"/>
              </a:ext>
            </a:extLst>
          </p:cNvPr>
          <p:cNvSpPr txBox="1"/>
          <p:nvPr/>
        </p:nvSpPr>
        <p:spPr>
          <a:xfrm>
            <a:off x="514784" y="1250175"/>
            <a:ext cx="8461186" cy="400110"/>
          </a:xfrm>
          <a:prstGeom prst="rect">
            <a:avLst/>
          </a:prstGeom>
          <a:solidFill>
            <a:srgbClr val="C80000"/>
          </a:solidFill>
        </p:spPr>
        <p:txBody>
          <a:bodyPr wrap="square">
            <a:spAutoFit/>
          </a:bodyPr>
          <a:lstStyle/>
          <a:p>
            <a:r>
              <a:rPr lang="tr-TR" sz="2000" b="1" dirty="0">
                <a:solidFill>
                  <a:srgbClr val="FFFFFF"/>
                </a:solidFill>
              </a:rPr>
              <a:t>ÇÖZÜM YÖNTEMİ</a:t>
            </a:r>
            <a:endParaRPr sz="20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88773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9A1F31FC-2998-3B71-FF1E-1CBA53E60A5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59714" y="1806568"/>
          <a:ext cx="3964004" cy="29790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2" imgW="2849760" imgH="2141280" progId="Paint.Picture">
                  <p:embed/>
                </p:oleObj>
              </mc:Choice>
              <mc:Fallback>
                <p:oleObj name="Bitmap Image" r:id="rId2" imgW="2849760" imgH="2141280" progId="Paint.Picture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9A1F31FC-2998-3B71-FF1E-1CBA53E60A5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859714" y="1806568"/>
                        <a:ext cx="3964004" cy="29790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665017DC-D96E-13ED-F452-CF9F3FA081BB}"/>
              </a:ext>
            </a:extLst>
          </p:cNvPr>
          <p:cNvSpPr txBox="1"/>
          <p:nvPr/>
        </p:nvSpPr>
        <p:spPr>
          <a:xfrm>
            <a:off x="1131922" y="2199034"/>
            <a:ext cx="2199107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2100" b="1" dirty="0"/>
              <a:t>x=?</a:t>
            </a:r>
            <a:endParaRPr lang="en-US" sz="2100" b="1" dirty="0"/>
          </a:p>
        </p:txBody>
      </p:sp>
      <p:sp>
        <p:nvSpPr>
          <p:cNvPr id="3" name="TextBox 1">
            <a:extLst>
              <a:ext uri="{FF2B5EF4-FFF2-40B4-BE49-F238E27FC236}">
                <a16:creationId xmlns:a16="http://schemas.microsoft.com/office/drawing/2014/main" id="{76339752-A452-66DA-5F83-B805E2B0BD08}"/>
              </a:ext>
            </a:extLst>
          </p:cNvPr>
          <p:cNvSpPr txBox="1"/>
          <p:nvPr/>
        </p:nvSpPr>
        <p:spPr>
          <a:xfrm>
            <a:off x="514783" y="582069"/>
            <a:ext cx="8461187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dirty="0"/>
              <a:t>SORU -</a:t>
            </a:r>
            <a:r>
              <a:rPr lang="tr-TR" dirty="0"/>
              <a:t>8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3274447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1FAEBD53-4929-D6F7-9EFE-92F40BEF97F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95972" y="1890544"/>
          <a:ext cx="4387991" cy="35129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2" imgW="2674800" imgH="2141280" progId="Paint.Picture">
                  <p:embed/>
                </p:oleObj>
              </mc:Choice>
              <mc:Fallback>
                <p:oleObj name="Bitmap Image" r:id="rId2" imgW="2674800" imgH="2141280" progId="Paint.Picture">
                  <p:embed/>
                  <p:pic>
                    <p:nvPicPr>
                      <p:cNvPr id="2" name="Object 1">
                        <a:extLst>
                          <a:ext uri="{FF2B5EF4-FFF2-40B4-BE49-F238E27FC236}">
                            <a16:creationId xmlns:a16="http://schemas.microsoft.com/office/drawing/2014/main" id="{1FAEBD53-4929-D6F7-9EFE-92F40BEF97F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595972" y="1890544"/>
                        <a:ext cx="4387991" cy="351299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1">
            <a:extLst>
              <a:ext uri="{FF2B5EF4-FFF2-40B4-BE49-F238E27FC236}">
                <a16:creationId xmlns:a16="http://schemas.microsoft.com/office/drawing/2014/main" id="{CDA7E88F-BC66-E6BB-3654-14B2C37D89EE}"/>
              </a:ext>
            </a:extLst>
          </p:cNvPr>
          <p:cNvSpPr txBox="1"/>
          <p:nvPr/>
        </p:nvSpPr>
        <p:spPr>
          <a:xfrm>
            <a:off x="514783" y="582069"/>
            <a:ext cx="8461187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dirty="0"/>
              <a:t>SORU -</a:t>
            </a:r>
            <a:r>
              <a:rPr lang="tr-TR" dirty="0"/>
              <a:t>8</a:t>
            </a:r>
            <a:endParaRPr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B9CBEA2-FE2A-E4AA-3FDA-6E7EC9E377B1}"/>
              </a:ext>
            </a:extLst>
          </p:cNvPr>
          <p:cNvSpPr txBox="1"/>
          <p:nvPr/>
        </p:nvSpPr>
        <p:spPr>
          <a:xfrm>
            <a:off x="514783" y="1254405"/>
            <a:ext cx="8461186" cy="400110"/>
          </a:xfrm>
          <a:prstGeom prst="rect">
            <a:avLst/>
          </a:prstGeom>
          <a:solidFill>
            <a:srgbClr val="C80000"/>
          </a:solidFill>
        </p:spPr>
        <p:txBody>
          <a:bodyPr wrap="square">
            <a:spAutoFit/>
          </a:bodyPr>
          <a:lstStyle/>
          <a:p>
            <a:r>
              <a:rPr lang="tr-TR" sz="2000" b="1" dirty="0">
                <a:solidFill>
                  <a:srgbClr val="FFFFFF"/>
                </a:solidFill>
              </a:rPr>
              <a:t>ÇÖZÜM YÖNTEMİ</a:t>
            </a:r>
            <a:endParaRPr sz="20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768794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CDEAE9DE-4D7A-8811-56C0-DEE7B924B0B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26329" y="1884451"/>
          <a:ext cx="3378629" cy="30890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2" imgW="2408040" imgH="2202120" progId="Paint.Picture">
                  <p:embed/>
                </p:oleObj>
              </mc:Choice>
              <mc:Fallback>
                <p:oleObj name="Bitmap Image" r:id="rId2" imgW="2408040" imgH="2202120" progId="Paint.Picture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CDEAE9DE-4D7A-8811-56C0-DEE7B924B0B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626329" y="1884451"/>
                        <a:ext cx="3378629" cy="308909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75B36D98-6370-F401-0094-46DB714A760F}"/>
              </a:ext>
            </a:extLst>
          </p:cNvPr>
          <p:cNvSpPr txBox="1"/>
          <p:nvPr/>
        </p:nvSpPr>
        <p:spPr>
          <a:xfrm>
            <a:off x="514783" y="1458799"/>
            <a:ext cx="387162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2100" b="1" dirty="0"/>
              <a:t>Yandaki şekil ikizkenar üçgen ise </a:t>
            </a:r>
          </a:p>
          <a:p>
            <a:r>
              <a:rPr lang="tr-TR" sz="2100" b="1" dirty="0"/>
              <a:t>x=?</a:t>
            </a:r>
            <a:endParaRPr lang="en-US" sz="2100" b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D02BBE4-1696-AE91-0E62-C5C5C9525996}"/>
              </a:ext>
            </a:extLst>
          </p:cNvPr>
          <p:cNvSpPr txBox="1"/>
          <p:nvPr/>
        </p:nvSpPr>
        <p:spPr>
          <a:xfrm>
            <a:off x="514783" y="582069"/>
            <a:ext cx="8461187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dirty="0"/>
              <a:t>SORU -</a:t>
            </a:r>
            <a:r>
              <a:rPr lang="tr-TR" dirty="0"/>
              <a:t>9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8254124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B2D86531-4DB5-A80F-5B6B-5487BC0985D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58077" y="1800476"/>
          <a:ext cx="3644552" cy="33322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2" imgW="2408040" imgH="2202120" progId="Paint.Picture">
                  <p:embed/>
                </p:oleObj>
              </mc:Choice>
              <mc:Fallback>
                <p:oleObj name="Bitmap Image" r:id="rId2" imgW="2408040" imgH="2202120" progId="Paint.Picture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B2D86531-4DB5-A80F-5B6B-5487BC0985D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058077" y="1800476"/>
                        <a:ext cx="3644552" cy="333223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C6F120E-88B6-EC59-6149-C17AE046FF17}"/>
              </a:ext>
            </a:extLst>
          </p:cNvPr>
          <p:cNvCxnSpPr/>
          <p:nvPr/>
        </p:nvCxnSpPr>
        <p:spPr>
          <a:xfrm flipV="1">
            <a:off x="3051110" y="3663432"/>
            <a:ext cx="545841" cy="90273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A5038A8A-8310-3A0D-BC7E-E864A7F67A2E}"/>
              </a:ext>
            </a:extLst>
          </p:cNvPr>
          <p:cNvSpPr txBox="1"/>
          <p:nvPr/>
        </p:nvSpPr>
        <p:spPr>
          <a:xfrm>
            <a:off x="3212431" y="4103964"/>
            <a:ext cx="171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5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152A096-6C44-26B7-E11F-C81EFEE3AA01}"/>
              </a:ext>
            </a:extLst>
          </p:cNvPr>
          <p:cNvSpPr txBox="1"/>
          <p:nvPr/>
        </p:nvSpPr>
        <p:spPr>
          <a:xfrm>
            <a:off x="3279587" y="2743200"/>
            <a:ext cx="1898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8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60B157E-E5E9-056D-C689-13D2F723668C}"/>
              </a:ext>
            </a:extLst>
          </p:cNvPr>
          <p:cNvSpPr txBox="1"/>
          <p:nvPr/>
        </p:nvSpPr>
        <p:spPr>
          <a:xfrm>
            <a:off x="3940096" y="404048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5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909878C-7F05-1FF8-CE05-A42A4A1E2852}"/>
                  </a:ext>
                </a:extLst>
              </p:cNvPr>
              <p:cNvSpPr txBox="1"/>
              <p:nvPr/>
            </p:nvSpPr>
            <p:spPr>
              <a:xfrm>
                <a:off x="5631760" y="1940109"/>
                <a:ext cx="2114981" cy="10618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tr-TR" sz="2100" b="1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</a:rPr>
                        <m:t>𝐱</m:t>
                      </m:r>
                      <m:r>
                        <a:rPr lang="tr-TR" sz="2100" b="1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100" b="1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tr-TR" sz="2100" b="1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tr-TR" sz="2100" b="1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tr-TR" sz="2100" b="1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100" b="1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</a:rPr>
                        <m:t>𝟏𝟑</m:t>
                      </m:r>
                    </m:oMath>
                  </m:oMathPara>
                </a14:m>
                <a:endParaRPr lang="tr-TR" sz="2100" b="1" dirty="0">
                  <a:solidFill>
                    <a:srgbClr val="000066"/>
                  </a:solidFill>
                </a:endParaRPr>
              </a:p>
              <a:p>
                <a:endParaRPr lang="tr-TR" sz="2100" dirty="0"/>
              </a:p>
              <a:p>
                <a14:m>
                  <m:oMath xmlns:m="http://schemas.openxmlformats.org/officeDocument/2006/math">
                    <m:r>
                      <a:rPr lang="tr-TR" sz="2100" b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𝐱</m:t>
                    </m:r>
                    <m:r>
                      <a:rPr lang="tr-TR" sz="21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sz="2100" b="1" dirty="0">
                    <a:solidFill>
                      <a:srgbClr val="C00000"/>
                    </a:solidFill>
                  </a:rPr>
                  <a:t>=13</a:t>
                </a:r>
                <a:endParaRPr lang="en-US" sz="21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909878C-7F05-1FF8-CE05-A42A4A1E28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1760" y="1940109"/>
                <a:ext cx="2114981" cy="1061829"/>
              </a:xfrm>
              <a:prstGeom prst="rect">
                <a:avLst/>
              </a:prstGeom>
              <a:blipFill>
                <a:blip r:embed="rId4"/>
                <a:stretch>
                  <a:fillRect b="-1092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4DA090D-3C48-C9ED-6742-3B7E169282B2}"/>
              </a:ext>
            </a:extLst>
          </p:cNvPr>
          <p:cNvCxnSpPr>
            <a:cxnSpLocks/>
          </p:cNvCxnSpPr>
          <p:nvPr/>
        </p:nvCxnSpPr>
        <p:spPr>
          <a:xfrm>
            <a:off x="3253863" y="4082296"/>
            <a:ext cx="139345" cy="10964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BD7AAE7-7864-FF06-46FC-C7DE1598B03A}"/>
              </a:ext>
            </a:extLst>
          </p:cNvPr>
          <p:cNvCxnSpPr>
            <a:cxnSpLocks/>
          </p:cNvCxnSpPr>
          <p:nvPr/>
        </p:nvCxnSpPr>
        <p:spPr>
          <a:xfrm flipH="1">
            <a:off x="3802224" y="4040482"/>
            <a:ext cx="137873" cy="15145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29C14AA-E06D-FEAF-AB4D-78D000FAAC14}"/>
              </a:ext>
            </a:extLst>
          </p:cNvPr>
          <p:cNvCxnSpPr>
            <a:cxnSpLocks/>
          </p:cNvCxnSpPr>
          <p:nvPr/>
        </p:nvCxnSpPr>
        <p:spPr>
          <a:xfrm>
            <a:off x="1751634" y="3935673"/>
            <a:ext cx="139345" cy="10964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8C552CC-C812-CCC2-CDB8-ED049B88623D}"/>
              </a:ext>
            </a:extLst>
          </p:cNvPr>
          <p:cNvCxnSpPr>
            <a:cxnSpLocks/>
          </p:cNvCxnSpPr>
          <p:nvPr/>
        </p:nvCxnSpPr>
        <p:spPr>
          <a:xfrm>
            <a:off x="1791595" y="3880852"/>
            <a:ext cx="139345" cy="10964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9A54A40A-C5C4-FB12-FC23-5A73B4698019}"/>
              </a:ext>
            </a:extLst>
          </p:cNvPr>
          <p:cNvCxnSpPr>
            <a:cxnSpLocks/>
          </p:cNvCxnSpPr>
          <p:nvPr/>
        </p:nvCxnSpPr>
        <p:spPr>
          <a:xfrm flipH="1">
            <a:off x="2658118" y="3912015"/>
            <a:ext cx="137873" cy="15145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11BC6E0D-8E2E-2567-F67D-6D1054F703A0}"/>
              </a:ext>
            </a:extLst>
          </p:cNvPr>
          <p:cNvCxnSpPr>
            <a:cxnSpLocks/>
          </p:cNvCxnSpPr>
          <p:nvPr/>
        </p:nvCxnSpPr>
        <p:spPr>
          <a:xfrm flipH="1">
            <a:off x="2672728" y="3979488"/>
            <a:ext cx="137873" cy="15145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C2DCEF49-1E58-5794-0482-A44E3484B4B6}"/>
              </a:ext>
            </a:extLst>
          </p:cNvPr>
          <p:cNvSpPr txBox="1"/>
          <p:nvPr/>
        </p:nvSpPr>
        <p:spPr>
          <a:xfrm>
            <a:off x="1515141" y="373604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8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464C4D4B-DD55-53F0-A6DB-CE63FDAA4C29}"/>
              </a:ext>
            </a:extLst>
          </p:cNvPr>
          <p:cNvSpPr txBox="1"/>
          <p:nvPr/>
        </p:nvSpPr>
        <p:spPr>
          <a:xfrm>
            <a:off x="514783" y="582069"/>
            <a:ext cx="8461187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dirty="0"/>
              <a:t>SORU -</a:t>
            </a:r>
            <a:r>
              <a:rPr lang="tr-TR" dirty="0"/>
              <a:t>9</a:t>
            </a:r>
            <a:endParaRPr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9BD3B10-E0B1-C7CD-8A4F-CE3D713BB023}"/>
              </a:ext>
            </a:extLst>
          </p:cNvPr>
          <p:cNvSpPr txBox="1"/>
          <p:nvPr/>
        </p:nvSpPr>
        <p:spPr>
          <a:xfrm>
            <a:off x="478445" y="1270948"/>
            <a:ext cx="8461186" cy="400110"/>
          </a:xfrm>
          <a:prstGeom prst="rect">
            <a:avLst/>
          </a:prstGeom>
          <a:solidFill>
            <a:srgbClr val="C80000"/>
          </a:solidFill>
        </p:spPr>
        <p:txBody>
          <a:bodyPr wrap="square">
            <a:spAutoFit/>
          </a:bodyPr>
          <a:lstStyle/>
          <a:p>
            <a:r>
              <a:rPr lang="tr-TR" sz="2000" b="1" dirty="0">
                <a:solidFill>
                  <a:srgbClr val="FFFFFF"/>
                </a:solidFill>
              </a:rPr>
              <a:t>ÇÖZÜM YÖNTEMİ</a:t>
            </a:r>
            <a:endParaRPr sz="20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20680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>
            <a:extLst>
              <a:ext uri="{FF2B5EF4-FFF2-40B4-BE49-F238E27FC236}">
                <a16:creationId xmlns:a16="http://schemas.microsoft.com/office/drawing/2014/main" id="{DD3CA966-B692-DA8A-33B7-2724367A29D6}"/>
              </a:ext>
            </a:extLst>
          </p:cNvPr>
          <p:cNvSpPr txBox="1"/>
          <p:nvPr/>
        </p:nvSpPr>
        <p:spPr>
          <a:xfrm>
            <a:off x="478445" y="1960118"/>
            <a:ext cx="4946138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50" dirty="0">
                <a:latin typeface="Arial Black" panose="020B0A04020102020204" pitchFamily="34" charset="0"/>
                <a:cs typeface="Arial" panose="020B0604020202020204" pitchFamily="34" charset="0"/>
              </a:rPr>
              <a:t>2)</a:t>
            </a:r>
            <a:r>
              <a:rPr lang="en-US" sz="2250" dirty="0" err="1">
                <a:latin typeface="Arial Black" panose="020B0A04020102020204" pitchFamily="34" charset="0"/>
                <a:cs typeface="Arial" panose="020B0604020202020204" pitchFamily="34" charset="0"/>
              </a:rPr>
              <a:t>Dış</a:t>
            </a:r>
            <a:r>
              <a:rPr lang="en-US" sz="2250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2250" dirty="0" err="1">
                <a:latin typeface="Arial Black" panose="020B0A04020102020204" pitchFamily="34" charset="0"/>
                <a:cs typeface="Arial" panose="020B0604020202020204" pitchFamily="34" charset="0"/>
              </a:rPr>
              <a:t>açılar</a:t>
            </a:r>
            <a:r>
              <a:rPr lang="en-US" sz="2250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2250" dirty="0" err="1">
                <a:latin typeface="Arial Black" panose="020B0A04020102020204" pitchFamily="34" charset="0"/>
                <a:cs typeface="Arial" panose="020B0604020202020204" pitchFamily="34" charset="0"/>
              </a:rPr>
              <a:t>toplamı</a:t>
            </a:r>
            <a:r>
              <a:rPr lang="en-US" sz="2250" dirty="0">
                <a:latin typeface="Arial Black" panose="020B0A04020102020204" pitchFamily="34" charset="0"/>
                <a:cs typeface="Arial" panose="020B0604020202020204" pitchFamily="34" charset="0"/>
              </a:rPr>
              <a:t> 360</a:t>
            </a:r>
            <a:r>
              <a:rPr lang="en-US" sz="2250" baseline="30000" dirty="0">
                <a:latin typeface="Arial Black" panose="020B0A04020102020204" pitchFamily="34" charset="0"/>
                <a:cs typeface="Arial" panose="020B0604020202020204" pitchFamily="34" charset="0"/>
              </a:rPr>
              <a:t>0</a:t>
            </a:r>
          </a:p>
          <a:p>
            <a:pPr algn="just"/>
            <a:endParaRPr lang="en-US" sz="2250" baseline="30000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250" dirty="0">
                <a:latin typeface="Arial Black" panose="020B0A04020102020204" pitchFamily="34" charset="0"/>
                <a:cs typeface="Arial" panose="020B0604020202020204" pitchFamily="34" charset="0"/>
              </a:rPr>
              <a:t>	x + y + z = 360</a:t>
            </a:r>
            <a:r>
              <a:rPr lang="en-US" sz="2250" baseline="30000" dirty="0">
                <a:latin typeface="Arial Black" panose="020B0A04020102020204" pitchFamily="34" charset="0"/>
                <a:cs typeface="Arial" panose="020B0604020202020204" pitchFamily="34" charset="0"/>
              </a:rPr>
              <a:t>0</a:t>
            </a:r>
          </a:p>
          <a:p>
            <a:pPr algn="just"/>
            <a:endParaRPr lang="en-US" sz="2250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/>
            <a:endParaRPr lang="en-US" sz="2250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kizkenar Üçgen 2">
            <a:extLst>
              <a:ext uri="{FF2B5EF4-FFF2-40B4-BE49-F238E27FC236}">
                <a16:creationId xmlns:a16="http://schemas.microsoft.com/office/drawing/2014/main" id="{BC0A216A-B582-768B-AC0A-3E5939976DC6}"/>
              </a:ext>
            </a:extLst>
          </p:cNvPr>
          <p:cNvSpPr/>
          <p:nvPr/>
        </p:nvSpPr>
        <p:spPr>
          <a:xfrm>
            <a:off x="5150224" y="2642291"/>
            <a:ext cx="2776818" cy="1761564"/>
          </a:xfrm>
          <a:prstGeom prst="triangle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cxnSp>
        <p:nvCxnSpPr>
          <p:cNvPr id="8" name="Düz Bağlayıcı 7">
            <a:extLst>
              <a:ext uri="{FF2B5EF4-FFF2-40B4-BE49-F238E27FC236}">
                <a16:creationId xmlns:a16="http://schemas.microsoft.com/office/drawing/2014/main" id="{B3DC8C05-31CA-AC00-AEAC-6EC7C1196390}"/>
              </a:ext>
            </a:extLst>
          </p:cNvPr>
          <p:cNvCxnSpPr>
            <a:cxnSpLocks/>
            <a:stCxn id="3" idx="0"/>
          </p:cNvCxnSpPr>
          <p:nvPr/>
        </p:nvCxnSpPr>
        <p:spPr>
          <a:xfrm flipV="1">
            <a:off x="6538633" y="1832455"/>
            <a:ext cx="635373" cy="809836"/>
          </a:xfrm>
          <a:prstGeom prst="line">
            <a:avLst/>
          </a:prstGeom>
          <a:ln w="571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Düz Bağlayıcı 9">
            <a:extLst>
              <a:ext uri="{FF2B5EF4-FFF2-40B4-BE49-F238E27FC236}">
                <a16:creationId xmlns:a16="http://schemas.microsoft.com/office/drawing/2014/main" id="{844E87DE-3FE0-DA4A-15A9-C71FFE949DF4}"/>
              </a:ext>
            </a:extLst>
          </p:cNvPr>
          <p:cNvCxnSpPr>
            <a:cxnSpLocks/>
            <a:endCxn id="3" idx="2"/>
          </p:cNvCxnSpPr>
          <p:nvPr/>
        </p:nvCxnSpPr>
        <p:spPr>
          <a:xfrm>
            <a:off x="3745006" y="4403855"/>
            <a:ext cx="1405218" cy="0"/>
          </a:xfrm>
          <a:prstGeom prst="line">
            <a:avLst/>
          </a:prstGeom>
          <a:ln w="571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Düz Bağlayıcı 10">
            <a:extLst>
              <a:ext uri="{FF2B5EF4-FFF2-40B4-BE49-F238E27FC236}">
                <a16:creationId xmlns:a16="http://schemas.microsoft.com/office/drawing/2014/main" id="{2029E1E3-8D7D-8F75-2683-83BB15EA6FA0}"/>
              </a:ext>
            </a:extLst>
          </p:cNvPr>
          <p:cNvCxnSpPr>
            <a:cxnSpLocks/>
          </p:cNvCxnSpPr>
          <p:nvPr/>
        </p:nvCxnSpPr>
        <p:spPr>
          <a:xfrm>
            <a:off x="7893425" y="4356789"/>
            <a:ext cx="356347" cy="443740"/>
          </a:xfrm>
          <a:prstGeom prst="line">
            <a:avLst/>
          </a:prstGeom>
          <a:ln w="571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Ay 11">
            <a:extLst>
              <a:ext uri="{FF2B5EF4-FFF2-40B4-BE49-F238E27FC236}">
                <a16:creationId xmlns:a16="http://schemas.microsoft.com/office/drawing/2014/main" id="{DF841CF7-6653-F296-F982-DA527460CE78}"/>
              </a:ext>
            </a:extLst>
          </p:cNvPr>
          <p:cNvSpPr/>
          <p:nvPr/>
        </p:nvSpPr>
        <p:spPr>
          <a:xfrm rot="11322456">
            <a:off x="6651567" y="2518980"/>
            <a:ext cx="143926" cy="246622"/>
          </a:xfrm>
          <a:prstGeom prst="moon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3" name="Ay 12">
            <a:extLst>
              <a:ext uri="{FF2B5EF4-FFF2-40B4-BE49-F238E27FC236}">
                <a16:creationId xmlns:a16="http://schemas.microsoft.com/office/drawing/2014/main" id="{E71C872A-31C2-CBC5-EDC8-B76F224160E1}"/>
              </a:ext>
            </a:extLst>
          </p:cNvPr>
          <p:cNvSpPr/>
          <p:nvPr/>
        </p:nvSpPr>
        <p:spPr>
          <a:xfrm rot="8239973">
            <a:off x="5340478" y="4141815"/>
            <a:ext cx="143926" cy="246622"/>
          </a:xfrm>
          <a:prstGeom prst="mo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4" name="Ay 13">
            <a:extLst>
              <a:ext uri="{FF2B5EF4-FFF2-40B4-BE49-F238E27FC236}">
                <a16:creationId xmlns:a16="http://schemas.microsoft.com/office/drawing/2014/main" id="{58556D6E-DFF3-79EE-F604-9AE039AA96E4}"/>
              </a:ext>
            </a:extLst>
          </p:cNvPr>
          <p:cNvSpPr/>
          <p:nvPr/>
        </p:nvSpPr>
        <p:spPr>
          <a:xfrm rot="15714453">
            <a:off x="6447525" y="2760615"/>
            <a:ext cx="182215" cy="243617"/>
          </a:xfrm>
          <a:prstGeom prst="mo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5" name="Ay 14">
            <a:extLst>
              <a:ext uri="{FF2B5EF4-FFF2-40B4-BE49-F238E27FC236}">
                <a16:creationId xmlns:a16="http://schemas.microsoft.com/office/drawing/2014/main" id="{0293DD4A-CF33-3A14-CFBA-3CFF8A2C8EDC}"/>
              </a:ext>
            </a:extLst>
          </p:cNvPr>
          <p:cNvSpPr/>
          <p:nvPr/>
        </p:nvSpPr>
        <p:spPr>
          <a:xfrm rot="17289340">
            <a:off x="7821462" y="4413330"/>
            <a:ext cx="143926" cy="246622"/>
          </a:xfrm>
          <a:prstGeom prst="moon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6" name="Ay 15">
            <a:extLst>
              <a:ext uri="{FF2B5EF4-FFF2-40B4-BE49-F238E27FC236}">
                <a16:creationId xmlns:a16="http://schemas.microsoft.com/office/drawing/2014/main" id="{127D5EEE-FC03-6DC4-B27D-AFADF5BFA9C2}"/>
              </a:ext>
            </a:extLst>
          </p:cNvPr>
          <p:cNvSpPr/>
          <p:nvPr/>
        </p:nvSpPr>
        <p:spPr>
          <a:xfrm rot="1182401">
            <a:off x="7572061" y="4130646"/>
            <a:ext cx="143926" cy="246622"/>
          </a:xfrm>
          <a:prstGeom prst="mo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7" name="Ay 16">
            <a:extLst>
              <a:ext uri="{FF2B5EF4-FFF2-40B4-BE49-F238E27FC236}">
                <a16:creationId xmlns:a16="http://schemas.microsoft.com/office/drawing/2014/main" id="{78A83071-49DB-4E58-0411-A848B5EC18DE}"/>
              </a:ext>
            </a:extLst>
          </p:cNvPr>
          <p:cNvSpPr/>
          <p:nvPr/>
        </p:nvSpPr>
        <p:spPr>
          <a:xfrm rot="3537964">
            <a:off x="5037880" y="4134265"/>
            <a:ext cx="143926" cy="246622"/>
          </a:xfrm>
          <a:prstGeom prst="moon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8" name="Metin kutusu 17">
            <a:extLst>
              <a:ext uri="{FF2B5EF4-FFF2-40B4-BE49-F238E27FC236}">
                <a16:creationId xmlns:a16="http://schemas.microsoft.com/office/drawing/2014/main" id="{E8FF3D1A-80F2-A5F9-79EA-0F7D7A5158E8}"/>
              </a:ext>
            </a:extLst>
          </p:cNvPr>
          <p:cNvSpPr txBox="1"/>
          <p:nvPr/>
        </p:nvSpPr>
        <p:spPr>
          <a:xfrm>
            <a:off x="6821557" y="2459673"/>
            <a:ext cx="26684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solidFill>
                  <a:schemeClr val="accent2">
                    <a:lumMod val="75000"/>
                  </a:schemeClr>
                </a:solidFill>
              </a:rPr>
              <a:t>x</a:t>
            </a:r>
          </a:p>
        </p:txBody>
      </p:sp>
      <p:sp>
        <p:nvSpPr>
          <p:cNvPr id="19" name="Metin kutusu 18">
            <a:extLst>
              <a:ext uri="{FF2B5EF4-FFF2-40B4-BE49-F238E27FC236}">
                <a16:creationId xmlns:a16="http://schemas.microsoft.com/office/drawing/2014/main" id="{3A1AA978-DA85-B3B3-6428-29F5B2DBA2B0}"/>
              </a:ext>
            </a:extLst>
          </p:cNvPr>
          <p:cNvSpPr txBox="1"/>
          <p:nvPr/>
        </p:nvSpPr>
        <p:spPr>
          <a:xfrm>
            <a:off x="7619932" y="4536639"/>
            <a:ext cx="26684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solidFill>
                  <a:schemeClr val="accent2">
                    <a:lumMod val="75000"/>
                  </a:schemeClr>
                </a:solidFill>
              </a:rPr>
              <a:t>y</a:t>
            </a:r>
          </a:p>
        </p:txBody>
      </p:sp>
      <p:sp>
        <p:nvSpPr>
          <p:cNvPr id="20" name="Metin kutusu 19">
            <a:extLst>
              <a:ext uri="{FF2B5EF4-FFF2-40B4-BE49-F238E27FC236}">
                <a16:creationId xmlns:a16="http://schemas.microsoft.com/office/drawing/2014/main" id="{A177A9B4-01EB-9027-1C29-A38FEE005567}"/>
              </a:ext>
            </a:extLst>
          </p:cNvPr>
          <p:cNvSpPr txBox="1"/>
          <p:nvPr/>
        </p:nvSpPr>
        <p:spPr>
          <a:xfrm>
            <a:off x="4793393" y="3917600"/>
            <a:ext cx="26684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solidFill>
                  <a:schemeClr val="accent2">
                    <a:lumMod val="75000"/>
                  </a:schemeClr>
                </a:solidFill>
              </a:rPr>
              <a:t>z</a:t>
            </a:r>
          </a:p>
        </p:txBody>
      </p:sp>
      <p:sp>
        <p:nvSpPr>
          <p:cNvPr id="21" name="Metin kutusu 20">
            <a:extLst>
              <a:ext uri="{FF2B5EF4-FFF2-40B4-BE49-F238E27FC236}">
                <a16:creationId xmlns:a16="http://schemas.microsoft.com/office/drawing/2014/main" id="{AEB743E2-477A-ED1A-0D89-7E36B73AFC59}"/>
              </a:ext>
            </a:extLst>
          </p:cNvPr>
          <p:cNvSpPr txBox="1"/>
          <p:nvPr/>
        </p:nvSpPr>
        <p:spPr>
          <a:xfrm>
            <a:off x="6433155" y="2917701"/>
            <a:ext cx="26684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solidFill>
                  <a:srgbClr val="0070C0"/>
                </a:solidFill>
              </a:rPr>
              <a:t>a</a:t>
            </a:r>
          </a:p>
        </p:txBody>
      </p:sp>
      <p:sp>
        <p:nvSpPr>
          <p:cNvPr id="22" name="Metin kutusu 21">
            <a:extLst>
              <a:ext uri="{FF2B5EF4-FFF2-40B4-BE49-F238E27FC236}">
                <a16:creationId xmlns:a16="http://schemas.microsoft.com/office/drawing/2014/main" id="{6407D31F-4F4C-45CD-C001-3D1FA52FEDDC}"/>
              </a:ext>
            </a:extLst>
          </p:cNvPr>
          <p:cNvSpPr txBox="1"/>
          <p:nvPr/>
        </p:nvSpPr>
        <p:spPr>
          <a:xfrm>
            <a:off x="7283455" y="4013620"/>
            <a:ext cx="26684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solidFill>
                  <a:srgbClr val="0070C0"/>
                </a:solidFill>
              </a:rPr>
              <a:t>c</a:t>
            </a:r>
          </a:p>
        </p:txBody>
      </p:sp>
      <p:sp>
        <p:nvSpPr>
          <p:cNvPr id="23" name="Metin kutusu 22">
            <a:extLst>
              <a:ext uri="{FF2B5EF4-FFF2-40B4-BE49-F238E27FC236}">
                <a16:creationId xmlns:a16="http://schemas.microsoft.com/office/drawing/2014/main" id="{D7A313E5-56CE-659F-BFBE-9387537B47A7}"/>
              </a:ext>
            </a:extLst>
          </p:cNvPr>
          <p:cNvSpPr txBox="1"/>
          <p:nvPr/>
        </p:nvSpPr>
        <p:spPr>
          <a:xfrm>
            <a:off x="5506237" y="4072046"/>
            <a:ext cx="26684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solidFill>
                  <a:srgbClr val="0070C0"/>
                </a:solidFill>
              </a:rPr>
              <a:t>b</a:t>
            </a:r>
          </a:p>
        </p:txBody>
      </p:sp>
      <p:sp>
        <p:nvSpPr>
          <p:cNvPr id="24" name="Metin kutusu 23">
            <a:extLst>
              <a:ext uri="{FF2B5EF4-FFF2-40B4-BE49-F238E27FC236}">
                <a16:creationId xmlns:a16="http://schemas.microsoft.com/office/drawing/2014/main" id="{3974F730-AC84-3596-C8C0-9057B5888FC9}"/>
              </a:ext>
            </a:extLst>
          </p:cNvPr>
          <p:cNvSpPr txBox="1"/>
          <p:nvPr/>
        </p:nvSpPr>
        <p:spPr>
          <a:xfrm>
            <a:off x="6263225" y="2357291"/>
            <a:ext cx="330540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</a:p>
        </p:txBody>
      </p:sp>
      <p:sp>
        <p:nvSpPr>
          <p:cNvPr id="37" name="Metin kutusu 36">
            <a:extLst>
              <a:ext uri="{FF2B5EF4-FFF2-40B4-BE49-F238E27FC236}">
                <a16:creationId xmlns:a16="http://schemas.microsoft.com/office/drawing/2014/main" id="{3FB93428-3031-1436-A321-CC54C8020F64}"/>
              </a:ext>
            </a:extLst>
          </p:cNvPr>
          <p:cNvSpPr txBox="1"/>
          <p:nvPr/>
        </p:nvSpPr>
        <p:spPr>
          <a:xfrm>
            <a:off x="5032405" y="4410228"/>
            <a:ext cx="319318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</a:p>
        </p:txBody>
      </p:sp>
      <p:sp>
        <p:nvSpPr>
          <p:cNvPr id="38" name="Metin kutusu 37">
            <a:extLst>
              <a:ext uri="{FF2B5EF4-FFF2-40B4-BE49-F238E27FC236}">
                <a16:creationId xmlns:a16="http://schemas.microsoft.com/office/drawing/2014/main" id="{A1FF9FE9-4441-378F-74E2-65F95772E239}"/>
              </a:ext>
            </a:extLst>
          </p:cNvPr>
          <p:cNvSpPr txBox="1"/>
          <p:nvPr/>
        </p:nvSpPr>
        <p:spPr>
          <a:xfrm>
            <a:off x="7948824" y="4126756"/>
            <a:ext cx="311304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6F0AFC3-A6A0-2047-EBA6-66BD3DAD92E0}"/>
              </a:ext>
            </a:extLst>
          </p:cNvPr>
          <p:cNvSpPr txBox="1"/>
          <p:nvPr/>
        </p:nvSpPr>
        <p:spPr>
          <a:xfrm>
            <a:off x="582069" y="582069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ÜÇGEN</a:t>
            </a:r>
            <a:endParaRPr dirty="0"/>
          </a:p>
        </p:txBody>
      </p:sp>
      <p:pic>
        <p:nvPicPr>
          <p:cNvPr id="4" name="8_6">
            <a:hlinkClick r:id="" action="ppaction://media"/>
            <a:extLst>
              <a:ext uri="{FF2B5EF4-FFF2-40B4-BE49-F238E27FC236}">
                <a16:creationId xmlns:a16="http://schemas.microsoft.com/office/drawing/2014/main" id="{DB791E0F-9938-FCA1-D854-0D37C4F90B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88607" y="627593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443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4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>
            <a:extLst>
              <a:ext uri="{FF2B5EF4-FFF2-40B4-BE49-F238E27FC236}">
                <a16:creationId xmlns:a16="http://schemas.microsoft.com/office/drawing/2014/main" id="{DD3CA966-B692-DA8A-33B7-2724367A29D6}"/>
              </a:ext>
            </a:extLst>
          </p:cNvPr>
          <p:cNvSpPr txBox="1"/>
          <p:nvPr/>
        </p:nvSpPr>
        <p:spPr>
          <a:xfrm>
            <a:off x="444957" y="1984295"/>
            <a:ext cx="512095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50" dirty="0">
                <a:latin typeface="Arial Black" panose="020B0A04020102020204" pitchFamily="34" charset="0"/>
                <a:cs typeface="Arial" panose="020B0604020202020204" pitchFamily="34" charset="0"/>
              </a:rPr>
              <a:t>3)</a:t>
            </a:r>
            <a:r>
              <a:rPr lang="en-US" sz="2250" dirty="0" err="1">
                <a:latin typeface="Arial Black" panose="020B0A04020102020204" pitchFamily="34" charset="0"/>
                <a:cs typeface="Arial" panose="020B0604020202020204" pitchFamily="34" charset="0"/>
              </a:rPr>
              <a:t>Komşu</a:t>
            </a:r>
            <a:r>
              <a:rPr lang="en-US" sz="2250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2250" dirty="0" err="1">
                <a:latin typeface="Arial Black" panose="020B0A04020102020204" pitchFamily="34" charset="0"/>
                <a:cs typeface="Arial" panose="020B0604020202020204" pitchFamily="34" charset="0"/>
              </a:rPr>
              <a:t>iki</a:t>
            </a:r>
            <a:r>
              <a:rPr lang="en-US" sz="2250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2250" dirty="0" err="1">
                <a:latin typeface="Arial Black" panose="020B0A04020102020204" pitchFamily="34" charset="0"/>
                <a:cs typeface="Arial" panose="020B0604020202020204" pitchFamily="34" charset="0"/>
              </a:rPr>
              <a:t>açı</a:t>
            </a:r>
            <a:r>
              <a:rPr lang="en-US" sz="2250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2250" dirty="0" err="1">
                <a:latin typeface="Arial Black" panose="020B0A04020102020204" pitchFamily="34" charset="0"/>
                <a:cs typeface="Arial" panose="020B0604020202020204" pitchFamily="34" charset="0"/>
              </a:rPr>
              <a:t>toplamı</a:t>
            </a:r>
            <a:r>
              <a:rPr lang="en-US" sz="2250" dirty="0">
                <a:latin typeface="Arial Black" panose="020B0A04020102020204" pitchFamily="34" charset="0"/>
                <a:cs typeface="Arial" panose="020B0604020202020204" pitchFamily="34" charset="0"/>
              </a:rPr>
              <a:t> 180</a:t>
            </a:r>
            <a:r>
              <a:rPr lang="en-US" sz="2250" baseline="30000" dirty="0">
                <a:latin typeface="Arial Black" panose="020B0A04020102020204" pitchFamily="34" charset="0"/>
                <a:cs typeface="Arial" panose="020B0604020202020204" pitchFamily="34" charset="0"/>
              </a:rPr>
              <a:t>0</a:t>
            </a:r>
          </a:p>
          <a:p>
            <a:pPr algn="just"/>
            <a:endParaRPr lang="en-US" sz="2250" baseline="30000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250" dirty="0">
                <a:latin typeface="Arial Black" panose="020B0A04020102020204" pitchFamily="34" charset="0"/>
                <a:cs typeface="Arial" panose="020B0604020202020204" pitchFamily="34" charset="0"/>
              </a:rPr>
              <a:t>	a + x = 180</a:t>
            </a:r>
            <a:r>
              <a:rPr lang="en-US" sz="2250" baseline="30000" dirty="0">
                <a:latin typeface="Arial Black" panose="020B0A04020102020204" pitchFamily="34" charset="0"/>
                <a:cs typeface="Arial" panose="020B0604020202020204" pitchFamily="34" charset="0"/>
              </a:rPr>
              <a:t>0</a:t>
            </a:r>
          </a:p>
          <a:p>
            <a:pPr algn="just"/>
            <a:r>
              <a:rPr lang="en-US" sz="2250" dirty="0">
                <a:latin typeface="Arial Black" panose="020B0A04020102020204" pitchFamily="34" charset="0"/>
                <a:cs typeface="Arial" panose="020B0604020202020204" pitchFamily="34" charset="0"/>
              </a:rPr>
              <a:t>	</a:t>
            </a:r>
          </a:p>
          <a:p>
            <a:pPr algn="just"/>
            <a:r>
              <a:rPr lang="en-US" sz="2250" dirty="0">
                <a:latin typeface="Arial Black" panose="020B0A04020102020204" pitchFamily="34" charset="0"/>
                <a:cs typeface="Arial" panose="020B0604020202020204" pitchFamily="34" charset="0"/>
              </a:rPr>
              <a:t>	b + z = 180</a:t>
            </a:r>
            <a:r>
              <a:rPr lang="en-US" sz="2250" baseline="30000" dirty="0">
                <a:latin typeface="Arial Black" panose="020B0A04020102020204" pitchFamily="34" charset="0"/>
                <a:cs typeface="Arial" panose="020B0604020202020204" pitchFamily="34" charset="0"/>
              </a:rPr>
              <a:t>0</a:t>
            </a:r>
            <a:endParaRPr lang="en-US" sz="2250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/>
            <a:endParaRPr lang="en-US" sz="2250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250" dirty="0">
                <a:latin typeface="Arial Black" panose="020B0A04020102020204" pitchFamily="34" charset="0"/>
                <a:cs typeface="Arial" panose="020B0604020202020204" pitchFamily="34" charset="0"/>
              </a:rPr>
              <a:t>	c + y = 180</a:t>
            </a:r>
            <a:r>
              <a:rPr lang="en-US" sz="2250" baseline="30000" dirty="0">
                <a:latin typeface="Arial Black" panose="020B0A04020102020204" pitchFamily="34" charset="0"/>
                <a:cs typeface="Arial" panose="020B0604020202020204" pitchFamily="34" charset="0"/>
              </a:rPr>
              <a:t>0</a:t>
            </a:r>
            <a:endParaRPr lang="en-US" sz="2250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kizkenar Üçgen 2">
            <a:extLst>
              <a:ext uri="{FF2B5EF4-FFF2-40B4-BE49-F238E27FC236}">
                <a16:creationId xmlns:a16="http://schemas.microsoft.com/office/drawing/2014/main" id="{0F2D386C-7684-CACE-07F3-7F161DE19DB9}"/>
              </a:ext>
            </a:extLst>
          </p:cNvPr>
          <p:cNvSpPr/>
          <p:nvPr/>
        </p:nvSpPr>
        <p:spPr>
          <a:xfrm>
            <a:off x="5325035" y="2642291"/>
            <a:ext cx="2776818" cy="1761564"/>
          </a:xfrm>
          <a:prstGeom prst="triangle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cxnSp>
        <p:nvCxnSpPr>
          <p:cNvPr id="8" name="Düz Bağlayıcı 7">
            <a:extLst>
              <a:ext uri="{FF2B5EF4-FFF2-40B4-BE49-F238E27FC236}">
                <a16:creationId xmlns:a16="http://schemas.microsoft.com/office/drawing/2014/main" id="{2013D50E-3713-4A1B-AC05-787B833D8324}"/>
              </a:ext>
            </a:extLst>
          </p:cNvPr>
          <p:cNvCxnSpPr>
            <a:cxnSpLocks/>
            <a:stCxn id="3" idx="0"/>
          </p:cNvCxnSpPr>
          <p:nvPr/>
        </p:nvCxnSpPr>
        <p:spPr>
          <a:xfrm flipV="1">
            <a:off x="6713444" y="1832455"/>
            <a:ext cx="635373" cy="809836"/>
          </a:xfrm>
          <a:prstGeom prst="line">
            <a:avLst/>
          </a:prstGeom>
          <a:ln w="571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Düz Bağlayıcı 9">
            <a:extLst>
              <a:ext uri="{FF2B5EF4-FFF2-40B4-BE49-F238E27FC236}">
                <a16:creationId xmlns:a16="http://schemas.microsoft.com/office/drawing/2014/main" id="{FE17D95D-1800-B23D-14E4-27C7420B3C25}"/>
              </a:ext>
            </a:extLst>
          </p:cNvPr>
          <p:cNvCxnSpPr>
            <a:cxnSpLocks/>
            <a:endCxn id="3" idx="2"/>
          </p:cNvCxnSpPr>
          <p:nvPr/>
        </p:nvCxnSpPr>
        <p:spPr>
          <a:xfrm>
            <a:off x="3919817" y="4403855"/>
            <a:ext cx="1405218" cy="0"/>
          </a:xfrm>
          <a:prstGeom prst="line">
            <a:avLst/>
          </a:prstGeom>
          <a:ln w="571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Düz Bağlayıcı 10">
            <a:extLst>
              <a:ext uri="{FF2B5EF4-FFF2-40B4-BE49-F238E27FC236}">
                <a16:creationId xmlns:a16="http://schemas.microsoft.com/office/drawing/2014/main" id="{3C5B39A9-E9EC-5D01-9DFB-9B7F28CCA271}"/>
              </a:ext>
            </a:extLst>
          </p:cNvPr>
          <p:cNvCxnSpPr>
            <a:cxnSpLocks/>
          </p:cNvCxnSpPr>
          <p:nvPr/>
        </p:nvCxnSpPr>
        <p:spPr>
          <a:xfrm>
            <a:off x="8068236" y="4356789"/>
            <a:ext cx="356347" cy="443740"/>
          </a:xfrm>
          <a:prstGeom prst="line">
            <a:avLst/>
          </a:prstGeom>
          <a:ln w="571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Ay 11">
            <a:extLst>
              <a:ext uri="{FF2B5EF4-FFF2-40B4-BE49-F238E27FC236}">
                <a16:creationId xmlns:a16="http://schemas.microsoft.com/office/drawing/2014/main" id="{A66BF250-BE92-777D-D62A-20CDB9F3F243}"/>
              </a:ext>
            </a:extLst>
          </p:cNvPr>
          <p:cNvSpPr/>
          <p:nvPr/>
        </p:nvSpPr>
        <p:spPr>
          <a:xfrm rot="11322456">
            <a:off x="6826378" y="2518980"/>
            <a:ext cx="143926" cy="246622"/>
          </a:xfrm>
          <a:prstGeom prst="moon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3" name="Ay 12">
            <a:extLst>
              <a:ext uri="{FF2B5EF4-FFF2-40B4-BE49-F238E27FC236}">
                <a16:creationId xmlns:a16="http://schemas.microsoft.com/office/drawing/2014/main" id="{F1774E33-D282-61F6-8E86-C4E58C4E9C54}"/>
              </a:ext>
            </a:extLst>
          </p:cNvPr>
          <p:cNvSpPr/>
          <p:nvPr/>
        </p:nvSpPr>
        <p:spPr>
          <a:xfrm rot="8239973">
            <a:off x="5515290" y="4141815"/>
            <a:ext cx="143926" cy="246622"/>
          </a:xfrm>
          <a:prstGeom prst="mo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4" name="Ay 13">
            <a:extLst>
              <a:ext uri="{FF2B5EF4-FFF2-40B4-BE49-F238E27FC236}">
                <a16:creationId xmlns:a16="http://schemas.microsoft.com/office/drawing/2014/main" id="{E3D37D62-48DF-2F82-84C4-1545B9B55550}"/>
              </a:ext>
            </a:extLst>
          </p:cNvPr>
          <p:cNvSpPr/>
          <p:nvPr/>
        </p:nvSpPr>
        <p:spPr>
          <a:xfrm rot="15714453">
            <a:off x="6622337" y="2760615"/>
            <a:ext cx="182215" cy="243617"/>
          </a:xfrm>
          <a:prstGeom prst="mo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5" name="Ay 14">
            <a:extLst>
              <a:ext uri="{FF2B5EF4-FFF2-40B4-BE49-F238E27FC236}">
                <a16:creationId xmlns:a16="http://schemas.microsoft.com/office/drawing/2014/main" id="{F152AF85-0184-0A7A-FCAF-93D6CA7B1E2C}"/>
              </a:ext>
            </a:extLst>
          </p:cNvPr>
          <p:cNvSpPr/>
          <p:nvPr/>
        </p:nvSpPr>
        <p:spPr>
          <a:xfrm rot="17289340">
            <a:off x="7996273" y="4413330"/>
            <a:ext cx="143926" cy="246622"/>
          </a:xfrm>
          <a:prstGeom prst="moon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6" name="Ay 15">
            <a:extLst>
              <a:ext uri="{FF2B5EF4-FFF2-40B4-BE49-F238E27FC236}">
                <a16:creationId xmlns:a16="http://schemas.microsoft.com/office/drawing/2014/main" id="{BF19D0BD-37EA-5B32-70D0-A842B46E9260}"/>
              </a:ext>
            </a:extLst>
          </p:cNvPr>
          <p:cNvSpPr/>
          <p:nvPr/>
        </p:nvSpPr>
        <p:spPr>
          <a:xfrm rot="1182401">
            <a:off x="7746873" y="4130646"/>
            <a:ext cx="143926" cy="246622"/>
          </a:xfrm>
          <a:prstGeom prst="mo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7" name="Ay 16">
            <a:extLst>
              <a:ext uri="{FF2B5EF4-FFF2-40B4-BE49-F238E27FC236}">
                <a16:creationId xmlns:a16="http://schemas.microsoft.com/office/drawing/2014/main" id="{DF87F387-2DAF-1DE0-7C8D-8D68428F0BDB}"/>
              </a:ext>
            </a:extLst>
          </p:cNvPr>
          <p:cNvSpPr/>
          <p:nvPr/>
        </p:nvSpPr>
        <p:spPr>
          <a:xfrm rot="3537964">
            <a:off x="5212692" y="4134265"/>
            <a:ext cx="143926" cy="246622"/>
          </a:xfrm>
          <a:prstGeom prst="moon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8" name="Metin kutusu 17">
            <a:extLst>
              <a:ext uri="{FF2B5EF4-FFF2-40B4-BE49-F238E27FC236}">
                <a16:creationId xmlns:a16="http://schemas.microsoft.com/office/drawing/2014/main" id="{06152A67-A9BD-477B-2B94-004AFD5886AD}"/>
              </a:ext>
            </a:extLst>
          </p:cNvPr>
          <p:cNvSpPr txBox="1"/>
          <p:nvPr/>
        </p:nvSpPr>
        <p:spPr>
          <a:xfrm>
            <a:off x="6996369" y="2459673"/>
            <a:ext cx="26684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solidFill>
                  <a:schemeClr val="accent2">
                    <a:lumMod val="75000"/>
                  </a:schemeClr>
                </a:solidFill>
              </a:rPr>
              <a:t>x</a:t>
            </a:r>
          </a:p>
        </p:txBody>
      </p:sp>
      <p:sp>
        <p:nvSpPr>
          <p:cNvPr id="19" name="Metin kutusu 18">
            <a:extLst>
              <a:ext uri="{FF2B5EF4-FFF2-40B4-BE49-F238E27FC236}">
                <a16:creationId xmlns:a16="http://schemas.microsoft.com/office/drawing/2014/main" id="{C273493B-4347-A34A-79E3-2572C00A3332}"/>
              </a:ext>
            </a:extLst>
          </p:cNvPr>
          <p:cNvSpPr txBox="1"/>
          <p:nvPr/>
        </p:nvSpPr>
        <p:spPr>
          <a:xfrm>
            <a:off x="7794743" y="4536639"/>
            <a:ext cx="26684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solidFill>
                  <a:schemeClr val="accent2">
                    <a:lumMod val="75000"/>
                  </a:schemeClr>
                </a:solidFill>
              </a:rPr>
              <a:t>y</a:t>
            </a:r>
          </a:p>
        </p:txBody>
      </p:sp>
      <p:sp>
        <p:nvSpPr>
          <p:cNvPr id="20" name="Metin kutusu 19">
            <a:extLst>
              <a:ext uri="{FF2B5EF4-FFF2-40B4-BE49-F238E27FC236}">
                <a16:creationId xmlns:a16="http://schemas.microsoft.com/office/drawing/2014/main" id="{6EABE409-7549-7B76-4D28-9B7303F7D9B8}"/>
              </a:ext>
            </a:extLst>
          </p:cNvPr>
          <p:cNvSpPr txBox="1"/>
          <p:nvPr/>
        </p:nvSpPr>
        <p:spPr>
          <a:xfrm>
            <a:off x="4968205" y="3917600"/>
            <a:ext cx="26684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solidFill>
                  <a:schemeClr val="accent2">
                    <a:lumMod val="75000"/>
                  </a:schemeClr>
                </a:solidFill>
              </a:rPr>
              <a:t>z</a:t>
            </a:r>
          </a:p>
        </p:txBody>
      </p:sp>
      <p:sp>
        <p:nvSpPr>
          <p:cNvPr id="21" name="Metin kutusu 20">
            <a:extLst>
              <a:ext uri="{FF2B5EF4-FFF2-40B4-BE49-F238E27FC236}">
                <a16:creationId xmlns:a16="http://schemas.microsoft.com/office/drawing/2014/main" id="{652219BA-778F-68C6-EBF2-4128BBCA7DFF}"/>
              </a:ext>
            </a:extLst>
          </p:cNvPr>
          <p:cNvSpPr txBox="1"/>
          <p:nvPr/>
        </p:nvSpPr>
        <p:spPr>
          <a:xfrm>
            <a:off x="6607966" y="2917701"/>
            <a:ext cx="26684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solidFill>
                  <a:srgbClr val="0070C0"/>
                </a:solidFill>
              </a:rPr>
              <a:t>a</a:t>
            </a:r>
          </a:p>
        </p:txBody>
      </p:sp>
      <p:sp>
        <p:nvSpPr>
          <p:cNvPr id="22" name="Metin kutusu 21">
            <a:extLst>
              <a:ext uri="{FF2B5EF4-FFF2-40B4-BE49-F238E27FC236}">
                <a16:creationId xmlns:a16="http://schemas.microsoft.com/office/drawing/2014/main" id="{D6069330-FC1A-D8B6-0F0F-030E19EF4157}"/>
              </a:ext>
            </a:extLst>
          </p:cNvPr>
          <p:cNvSpPr txBox="1"/>
          <p:nvPr/>
        </p:nvSpPr>
        <p:spPr>
          <a:xfrm>
            <a:off x="7458266" y="4013620"/>
            <a:ext cx="26684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solidFill>
                  <a:srgbClr val="0070C0"/>
                </a:solidFill>
              </a:rPr>
              <a:t>c</a:t>
            </a:r>
          </a:p>
        </p:txBody>
      </p:sp>
      <p:sp>
        <p:nvSpPr>
          <p:cNvPr id="23" name="Metin kutusu 22">
            <a:extLst>
              <a:ext uri="{FF2B5EF4-FFF2-40B4-BE49-F238E27FC236}">
                <a16:creationId xmlns:a16="http://schemas.microsoft.com/office/drawing/2014/main" id="{636097C4-9F5B-BC2F-3282-6F69E106C1C4}"/>
              </a:ext>
            </a:extLst>
          </p:cNvPr>
          <p:cNvSpPr txBox="1"/>
          <p:nvPr/>
        </p:nvSpPr>
        <p:spPr>
          <a:xfrm>
            <a:off x="5681049" y="4072046"/>
            <a:ext cx="26684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solidFill>
                  <a:srgbClr val="0070C0"/>
                </a:solidFill>
              </a:rPr>
              <a:t>b</a:t>
            </a:r>
          </a:p>
        </p:txBody>
      </p:sp>
      <p:sp>
        <p:nvSpPr>
          <p:cNvPr id="24" name="Metin kutusu 23">
            <a:extLst>
              <a:ext uri="{FF2B5EF4-FFF2-40B4-BE49-F238E27FC236}">
                <a16:creationId xmlns:a16="http://schemas.microsoft.com/office/drawing/2014/main" id="{557FD9E5-99D5-0AA2-918C-5A3103B0A38B}"/>
              </a:ext>
            </a:extLst>
          </p:cNvPr>
          <p:cNvSpPr txBox="1"/>
          <p:nvPr/>
        </p:nvSpPr>
        <p:spPr>
          <a:xfrm>
            <a:off x="6438036" y="2357291"/>
            <a:ext cx="330540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</a:p>
        </p:txBody>
      </p:sp>
      <p:sp>
        <p:nvSpPr>
          <p:cNvPr id="37" name="Metin kutusu 36">
            <a:extLst>
              <a:ext uri="{FF2B5EF4-FFF2-40B4-BE49-F238E27FC236}">
                <a16:creationId xmlns:a16="http://schemas.microsoft.com/office/drawing/2014/main" id="{7BDA1C1A-AE80-8384-358E-FFC8ACCCB6EA}"/>
              </a:ext>
            </a:extLst>
          </p:cNvPr>
          <p:cNvSpPr txBox="1"/>
          <p:nvPr/>
        </p:nvSpPr>
        <p:spPr>
          <a:xfrm>
            <a:off x="5207217" y="4410228"/>
            <a:ext cx="319318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</a:p>
        </p:txBody>
      </p:sp>
      <p:sp>
        <p:nvSpPr>
          <p:cNvPr id="38" name="Metin kutusu 37">
            <a:extLst>
              <a:ext uri="{FF2B5EF4-FFF2-40B4-BE49-F238E27FC236}">
                <a16:creationId xmlns:a16="http://schemas.microsoft.com/office/drawing/2014/main" id="{05365B2E-ECF2-B74C-FCF0-A4993E95E182}"/>
              </a:ext>
            </a:extLst>
          </p:cNvPr>
          <p:cNvSpPr txBox="1"/>
          <p:nvPr/>
        </p:nvSpPr>
        <p:spPr>
          <a:xfrm>
            <a:off x="8123636" y="4126756"/>
            <a:ext cx="311304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C5B5E47-F5F7-03EB-AA81-5A0C331654B5}"/>
              </a:ext>
            </a:extLst>
          </p:cNvPr>
          <p:cNvSpPr txBox="1"/>
          <p:nvPr/>
        </p:nvSpPr>
        <p:spPr>
          <a:xfrm>
            <a:off x="582069" y="582069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ÜÇGEN</a:t>
            </a:r>
            <a:endParaRPr dirty="0"/>
          </a:p>
        </p:txBody>
      </p:sp>
      <p:pic>
        <p:nvPicPr>
          <p:cNvPr id="4" name="8_7">
            <a:hlinkClick r:id="" action="ppaction://media"/>
            <a:extLst>
              <a:ext uri="{FF2B5EF4-FFF2-40B4-BE49-F238E27FC236}">
                <a16:creationId xmlns:a16="http://schemas.microsoft.com/office/drawing/2014/main" id="{805E6DA6-81B7-E157-0C7B-FEA2C6007F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88607" y="633556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185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9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>
            <a:extLst>
              <a:ext uri="{FF2B5EF4-FFF2-40B4-BE49-F238E27FC236}">
                <a16:creationId xmlns:a16="http://schemas.microsoft.com/office/drawing/2014/main" id="{DD3CA966-B692-DA8A-33B7-2724367A29D6}"/>
              </a:ext>
            </a:extLst>
          </p:cNvPr>
          <p:cNvSpPr txBox="1"/>
          <p:nvPr/>
        </p:nvSpPr>
        <p:spPr>
          <a:xfrm>
            <a:off x="710433" y="1543090"/>
            <a:ext cx="3118644" cy="18235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50" dirty="0">
                <a:latin typeface="Arial Black" panose="020B0A04020102020204" pitchFamily="34" charset="0"/>
                <a:cs typeface="Arial" panose="020B0604020202020204" pitchFamily="34" charset="0"/>
              </a:rPr>
              <a:t>4)	a + b = y</a:t>
            </a:r>
            <a:endParaRPr lang="en-US" sz="2250" baseline="30000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250" dirty="0">
                <a:latin typeface="Arial Black" panose="020B0A04020102020204" pitchFamily="34" charset="0"/>
                <a:cs typeface="Arial" panose="020B0604020202020204" pitchFamily="34" charset="0"/>
              </a:rPr>
              <a:t>	</a:t>
            </a:r>
          </a:p>
          <a:p>
            <a:pPr algn="just"/>
            <a:r>
              <a:rPr lang="en-US" sz="2250" dirty="0">
                <a:latin typeface="Arial Black" panose="020B0A04020102020204" pitchFamily="34" charset="0"/>
                <a:cs typeface="Arial" panose="020B0604020202020204" pitchFamily="34" charset="0"/>
              </a:rPr>
              <a:t>	a + c = z</a:t>
            </a:r>
          </a:p>
          <a:p>
            <a:pPr algn="just"/>
            <a:endParaRPr lang="en-US" sz="2250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250" dirty="0">
                <a:latin typeface="Arial Black" panose="020B0A04020102020204" pitchFamily="34" charset="0"/>
                <a:cs typeface="Arial" panose="020B0604020202020204" pitchFamily="34" charset="0"/>
              </a:rPr>
              <a:t>	b + c = x</a:t>
            </a:r>
          </a:p>
        </p:txBody>
      </p:sp>
      <p:sp>
        <p:nvSpPr>
          <p:cNvPr id="3" name="İkizkenar Üçgen 2">
            <a:extLst>
              <a:ext uri="{FF2B5EF4-FFF2-40B4-BE49-F238E27FC236}">
                <a16:creationId xmlns:a16="http://schemas.microsoft.com/office/drawing/2014/main" id="{8924C3CC-0BD8-4989-B531-2AF16B970AF5}"/>
              </a:ext>
            </a:extLst>
          </p:cNvPr>
          <p:cNvSpPr/>
          <p:nvPr/>
        </p:nvSpPr>
        <p:spPr>
          <a:xfrm>
            <a:off x="5479969" y="1989031"/>
            <a:ext cx="2776818" cy="1761564"/>
          </a:xfrm>
          <a:prstGeom prst="triangle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cxnSp>
        <p:nvCxnSpPr>
          <p:cNvPr id="8" name="Düz Bağlayıcı 7">
            <a:extLst>
              <a:ext uri="{FF2B5EF4-FFF2-40B4-BE49-F238E27FC236}">
                <a16:creationId xmlns:a16="http://schemas.microsoft.com/office/drawing/2014/main" id="{EDD98BB5-02E5-2712-D23D-8B617C879B04}"/>
              </a:ext>
            </a:extLst>
          </p:cNvPr>
          <p:cNvCxnSpPr>
            <a:cxnSpLocks/>
            <a:stCxn id="3" idx="0"/>
          </p:cNvCxnSpPr>
          <p:nvPr/>
        </p:nvCxnSpPr>
        <p:spPr>
          <a:xfrm flipV="1">
            <a:off x="6868378" y="1179195"/>
            <a:ext cx="635373" cy="809836"/>
          </a:xfrm>
          <a:prstGeom prst="line">
            <a:avLst/>
          </a:prstGeom>
          <a:ln w="571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Düz Bağlayıcı 9">
            <a:extLst>
              <a:ext uri="{FF2B5EF4-FFF2-40B4-BE49-F238E27FC236}">
                <a16:creationId xmlns:a16="http://schemas.microsoft.com/office/drawing/2014/main" id="{3F194682-C129-2BEE-2CA3-9D84010F28CD}"/>
              </a:ext>
            </a:extLst>
          </p:cNvPr>
          <p:cNvCxnSpPr>
            <a:cxnSpLocks/>
            <a:endCxn id="3" idx="2"/>
          </p:cNvCxnSpPr>
          <p:nvPr/>
        </p:nvCxnSpPr>
        <p:spPr>
          <a:xfrm>
            <a:off x="4074751" y="3750595"/>
            <a:ext cx="1405218" cy="0"/>
          </a:xfrm>
          <a:prstGeom prst="line">
            <a:avLst/>
          </a:prstGeom>
          <a:ln w="571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Düz Bağlayıcı 10">
            <a:extLst>
              <a:ext uri="{FF2B5EF4-FFF2-40B4-BE49-F238E27FC236}">
                <a16:creationId xmlns:a16="http://schemas.microsoft.com/office/drawing/2014/main" id="{E1BFA59C-06A9-FF9C-89F8-DFDF21022D12}"/>
              </a:ext>
            </a:extLst>
          </p:cNvPr>
          <p:cNvCxnSpPr>
            <a:cxnSpLocks/>
          </p:cNvCxnSpPr>
          <p:nvPr/>
        </p:nvCxnSpPr>
        <p:spPr>
          <a:xfrm>
            <a:off x="8223170" y="3703529"/>
            <a:ext cx="356347" cy="443740"/>
          </a:xfrm>
          <a:prstGeom prst="line">
            <a:avLst/>
          </a:prstGeom>
          <a:ln w="571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Ay 11">
            <a:extLst>
              <a:ext uri="{FF2B5EF4-FFF2-40B4-BE49-F238E27FC236}">
                <a16:creationId xmlns:a16="http://schemas.microsoft.com/office/drawing/2014/main" id="{049F2AF7-0200-44B3-E40D-22EFAEC39606}"/>
              </a:ext>
            </a:extLst>
          </p:cNvPr>
          <p:cNvSpPr/>
          <p:nvPr/>
        </p:nvSpPr>
        <p:spPr>
          <a:xfrm rot="11322456">
            <a:off x="6981312" y="1865720"/>
            <a:ext cx="143926" cy="246622"/>
          </a:xfrm>
          <a:prstGeom prst="moon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3" name="Ay 12">
            <a:extLst>
              <a:ext uri="{FF2B5EF4-FFF2-40B4-BE49-F238E27FC236}">
                <a16:creationId xmlns:a16="http://schemas.microsoft.com/office/drawing/2014/main" id="{C2F7BC0A-097C-6D71-E8E4-AC5E7AEA8FEA}"/>
              </a:ext>
            </a:extLst>
          </p:cNvPr>
          <p:cNvSpPr/>
          <p:nvPr/>
        </p:nvSpPr>
        <p:spPr>
          <a:xfrm rot="8239973">
            <a:off x="5670224" y="3488555"/>
            <a:ext cx="143926" cy="246622"/>
          </a:xfrm>
          <a:prstGeom prst="mo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4" name="Ay 13">
            <a:extLst>
              <a:ext uri="{FF2B5EF4-FFF2-40B4-BE49-F238E27FC236}">
                <a16:creationId xmlns:a16="http://schemas.microsoft.com/office/drawing/2014/main" id="{FE818FA6-A23A-5306-3E37-18D39630E953}"/>
              </a:ext>
            </a:extLst>
          </p:cNvPr>
          <p:cNvSpPr/>
          <p:nvPr/>
        </p:nvSpPr>
        <p:spPr>
          <a:xfrm rot="15714453">
            <a:off x="6777271" y="2107355"/>
            <a:ext cx="182215" cy="243617"/>
          </a:xfrm>
          <a:prstGeom prst="mo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5" name="Ay 14">
            <a:extLst>
              <a:ext uri="{FF2B5EF4-FFF2-40B4-BE49-F238E27FC236}">
                <a16:creationId xmlns:a16="http://schemas.microsoft.com/office/drawing/2014/main" id="{B99BBE83-8C28-A5AF-C518-84C9E4729159}"/>
              </a:ext>
            </a:extLst>
          </p:cNvPr>
          <p:cNvSpPr/>
          <p:nvPr/>
        </p:nvSpPr>
        <p:spPr>
          <a:xfrm rot="17289340">
            <a:off x="8151207" y="3760070"/>
            <a:ext cx="143926" cy="246622"/>
          </a:xfrm>
          <a:prstGeom prst="moon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6" name="Ay 15">
            <a:extLst>
              <a:ext uri="{FF2B5EF4-FFF2-40B4-BE49-F238E27FC236}">
                <a16:creationId xmlns:a16="http://schemas.microsoft.com/office/drawing/2014/main" id="{B016C714-3C80-1899-8AB0-B52CCAD21C27}"/>
              </a:ext>
            </a:extLst>
          </p:cNvPr>
          <p:cNvSpPr/>
          <p:nvPr/>
        </p:nvSpPr>
        <p:spPr>
          <a:xfrm rot="1182401">
            <a:off x="7901807" y="3477386"/>
            <a:ext cx="143926" cy="246622"/>
          </a:xfrm>
          <a:prstGeom prst="mo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7" name="Ay 16">
            <a:extLst>
              <a:ext uri="{FF2B5EF4-FFF2-40B4-BE49-F238E27FC236}">
                <a16:creationId xmlns:a16="http://schemas.microsoft.com/office/drawing/2014/main" id="{0AAC717E-0EFF-E02D-8581-ECA4D0856EF2}"/>
              </a:ext>
            </a:extLst>
          </p:cNvPr>
          <p:cNvSpPr/>
          <p:nvPr/>
        </p:nvSpPr>
        <p:spPr>
          <a:xfrm rot="3537964">
            <a:off x="5367626" y="3481005"/>
            <a:ext cx="143926" cy="246622"/>
          </a:xfrm>
          <a:prstGeom prst="moon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8" name="Metin kutusu 17">
            <a:extLst>
              <a:ext uri="{FF2B5EF4-FFF2-40B4-BE49-F238E27FC236}">
                <a16:creationId xmlns:a16="http://schemas.microsoft.com/office/drawing/2014/main" id="{64FFEEE6-8037-F2F2-D2F0-8887C4F3EAA4}"/>
              </a:ext>
            </a:extLst>
          </p:cNvPr>
          <p:cNvSpPr txBox="1"/>
          <p:nvPr/>
        </p:nvSpPr>
        <p:spPr>
          <a:xfrm>
            <a:off x="7151303" y="1806413"/>
            <a:ext cx="26684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solidFill>
                  <a:schemeClr val="accent2">
                    <a:lumMod val="75000"/>
                  </a:schemeClr>
                </a:solidFill>
              </a:rPr>
              <a:t>x</a:t>
            </a:r>
          </a:p>
        </p:txBody>
      </p:sp>
      <p:sp>
        <p:nvSpPr>
          <p:cNvPr id="19" name="Metin kutusu 18">
            <a:extLst>
              <a:ext uri="{FF2B5EF4-FFF2-40B4-BE49-F238E27FC236}">
                <a16:creationId xmlns:a16="http://schemas.microsoft.com/office/drawing/2014/main" id="{A0263EEE-35C2-E34C-62B2-67808BA348F9}"/>
              </a:ext>
            </a:extLst>
          </p:cNvPr>
          <p:cNvSpPr txBox="1"/>
          <p:nvPr/>
        </p:nvSpPr>
        <p:spPr>
          <a:xfrm>
            <a:off x="7949677" y="3883379"/>
            <a:ext cx="26684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solidFill>
                  <a:schemeClr val="accent2">
                    <a:lumMod val="75000"/>
                  </a:schemeClr>
                </a:solidFill>
              </a:rPr>
              <a:t>y</a:t>
            </a:r>
          </a:p>
        </p:txBody>
      </p:sp>
      <p:sp>
        <p:nvSpPr>
          <p:cNvPr id="20" name="Metin kutusu 19">
            <a:extLst>
              <a:ext uri="{FF2B5EF4-FFF2-40B4-BE49-F238E27FC236}">
                <a16:creationId xmlns:a16="http://schemas.microsoft.com/office/drawing/2014/main" id="{59FFD857-B7DB-7075-1F0E-E92790C8B7EA}"/>
              </a:ext>
            </a:extLst>
          </p:cNvPr>
          <p:cNvSpPr txBox="1"/>
          <p:nvPr/>
        </p:nvSpPr>
        <p:spPr>
          <a:xfrm>
            <a:off x="5123139" y="3264340"/>
            <a:ext cx="26684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solidFill>
                  <a:schemeClr val="accent2">
                    <a:lumMod val="75000"/>
                  </a:schemeClr>
                </a:solidFill>
              </a:rPr>
              <a:t>z</a:t>
            </a:r>
          </a:p>
        </p:txBody>
      </p:sp>
      <p:sp>
        <p:nvSpPr>
          <p:cNvPr id="21" name="Metin kutusu 20">
            <a:extLst>
              <a:ext uri="{FF2B5EF4-FFF2-40B4-BE49-F238E27FC236}">
                <a16:creationId xmlns:a16="http://schemas.microsoft.com/office/drawing/2014/main" id="{5557E5E0-4AF4-6F61-AE89-935EBF122F13}"/>
              </a:ext>
            </a:extLst>
          </p:cNvPr>
          <p:cNvSpPr txBox="1"/>
          <p:nvPr/>
        </p:nvSpPr>
        <p:spPr>
          <a:xfrm>
            <a:off x="6762900" y="2264441"/>
            <a:ext cx="26684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solidFill>
                  <a:srgbClr val="0070C0"/>
                </a:solidFill>
              </a:rPr>
              <a:t>a</a:t>
            </a:r>
          </a:p>
        </p:txBody>
      </p:sp>
      <p:sp>
        <p:nvSpPr>
          <p:cNvPr id="22" name="Metin kutusu 21">
            <a:extLst>
              <a:ext uri="{FF2B5EF4-FFF2-40B4-BE49-F238E27FC236}">
                <a16:creationId xmlns:a16="http://schemas.microsoft.com/office/drawing/2014/main" id="{0DF3867C-EBDE-6B87-A949-18D99E3BDE43}"/>
              </a:ext>
            </a:extLst>
          </p:cNvPr>
          <p:cNvSpPr txBox="1"/>
          <p:nvPr/>
        </p:nvSpPr>
        <p:spPr>
          <a:xfrm>
            <a:off x="7613200" y="3360360"/>
            <a:ext cx="26684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solidFill>
                  <a:srgbClr val="0070C0"/>
                </a:solidFill>
              </a:rPr>
              <a:t>c</a:t>
            </a:r>
          </a:p>
        </p:txBody>
      </p:sp>
      <p:sp>
        <p:nvSpPr>
          <p:cNvPr id="23" name="Metin kutusu 22">
            <a:extLst>
              <a:ext uri="{FF2B5EF4-FFF2-40B4-BE49-F238E27FC236}">
                <a16:creationId xmlns:a16="http://schemas.microsoft.com/office/drawing/2014/main" id="{00D45BEE-ADA7-5D5D-1755-FBD206630DF3}"/>
              </a:ext>
            </a:extLst>
          </p:cNvPr>
          <p:cNvSpPr txBox="1"/>
          <p:nvPr/>
        </p:nvSpPr>
        <p:spPr>
          <a:xfrm>
            <a:off x="5835983" y="3418786"/>
            <a:ext cx="26684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solidFill>
                  <a:srgbClr val="0070C0"/>
                </a:solidFill>
              </a:rPr>
              <a:t>b</a:t>
            </a:r>
          </a:p>
        </p:txBody>
      </p:sp>
      <p:sp>
        <p:nvSpPr>
          <p:cNvPr id="24" name="Metin kutusu 23">
            <a:extLst>
              <a:ext uri="{FF2B5EF4-FFF2-40B4-BE49-F238E27FC236}">
                <a16:creationId xmlns:a16="http://schemas.microsoft.com/office/drawing/2014/main" id="{8A97E2E2-71CF-EB94-EFE2-EB9ED1C4D2D5}"/>
              </a:ext>
            </a:extLst>
          </p:cNvPr>
          <p:cNvSpPr txBox="1"/>
          <p:nvPr/>
        </p:nvSpPr>
        <p:spPr>
          <a:xfrm>
            <a:off x="6592970" y="1704031"/>
            <a:ext cx="330540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</a:p>
        </p:txBody>
      </p:sp>
      <p:sp>
        <p:nvSpPr>
          <p:cNvPr id="37" name="Metin kutusu 36">
            <a:extLst>
              <a:ext uri="{FF2B5EF4-FFF2-40B4-BE49-F238E27FC236}">
                <a16:creationId xmlns:a16="http://schemas.microsoft.com/office/drawing/2014/main" id="{DAAFC6E8-2A44-3432-666C-E1B03F99D6B3}"/>
              </a:ext>
            </a:extLst>
          </p:cNvPr>
          <p:cNvSpPr txBox="1"/>
          <p:nvPr/>
        </p:nvSpPr>
        <p:spPr>
          <a:xfrm>
            <a:off x="5362151" y="3756968"/>
            <a:ext cx="319318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</a:p>
        </p:txBody>
      </p:sp>
      <p:sp>
        <p:nvSpPr>
          <p:cNvPr id="38" name="Metin kutusu 37">
            <a:extLst>
              <a:ext uri="{FF2B5EF4-FFF2-40B4-BE49-F238E27FC236}">
                <a16:creationId xmlns:a16="http://schemas.microsoft.com/office/drawing/2014/main" id="{1743FBC0-9F66-0727-256D-1EE42287C538}"/>
              </a:ext>
            </a:extLst>
          </p:cNvPr>
          <p:cNvSpPr txBox="1"/>
          <p:nvPr/>
        </p:nvSpPr>
        <p:spPr>
          <a:xfrm>
            <a:off x="8278570" y="3473496"/>
            <a:ext cx="311304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D5661BF-71D8-B930-2EB2-5A5F2DBC3608}"/>
              </a:ext>
            </a:extLst>
          </p:cNvPr>
          <p:cNvSpPr txBox="1"/>
          <p:nvPr/>
        </p:nvSpPr>
        <p:spPr>
          <a:xfrm>
            <a:off x="582069" y="437809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ÜÇGEN</a:t>
            </a:r>
            <a:endParaRPr dirty="0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838CC3E9-486C-D136-BD24-59289580CC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7432" y="4336961"/>
            <a:ext cx="7598767" cy="2354391"/>
          </a:xfrm>
          <a:prstGeom prst="rect">
            <a:avLst/>
          </a:prstGeom>
        </p:spPr>
      </p:pic>
      <p:pic>
        <p:nvPicPr>
          <p:cNvPr id="4" name="8_8">
            <a:hlinkClick r:id="" action="ppaction://media"/>
            <a:extLst>
              <a:ext uri="{FF2B5EF4-FFF2-40B4-BE49-F238E27FC236}">
                <a16:creationId xmlns:a16="http://schemas.microsoft.com/office/drawing/2014/main" id="{0897FFB5-52ED-6EF0-ED65-9E13819AD5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69578" y="631533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963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40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Metin kutusu 4">
                <a:extLst>
                  <a:ext uri="{FF2B5EF4-FFF2-40B4-BE49-F238E27FC236}">
                    <a16:creationId xmlns:a16="http://schemas.microsoft.com/office/drawing/2014/main" id="{DD3CA966-B692-DA8A-33B7-2724367A29D6}"/>
                  </a:ext>
                </a:extLst>
              </p:cNvPr>
              <p:cNvSpPr txBox="1"/>
              <p:nvPr/>
            </p:nvSpPr>
            <p:spPr>
              <a:xfrm>
                <a:off x="521880" y="2196350"/>
                <a:ext cx="4545385" cy="2675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2250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ABC </a:t>
                </a:r>
                <a:r>
                  <a:rPr lang="en-US" sz="2250" dirty="0" err="1">
                    <a:latin typeface="Arial Black" panose="020B0A04020102020204" pitchFamily="34" charset="0"/>
                    <a:cs typeface="Arial" panose="020B0604020202020204" pitchFamily="34" charset="0"/>
                  </a:rPr>
                  <a:t>üçgeninde</a:t>
                </a:r>
                <a:r>
                  <a:rPr lang="en-US" sz="2250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pPr algn="just"/>
                <a:endParaRPr lang="en-US" sz="2250" b="1" dirty="0">
                  <a:latin typeface="Arial Black" panose="020B0A040201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en-US" sz="2250" b="1" dirty="0">
                    <a:cs typeface="Arial" panose="020B0604020202020204" pitchFamily="34" charset="0"/>
                  </a:rPr>
                  <a:t> 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5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25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num>
                      <m:den>
                        <m:r>
                          <a:rPr lang="en-US" sz="225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250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5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25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𝒃</m:t>
                        </m:r>
                      </m:num>
                      <m:den>
                        <m:r>
                          <a:rPr lang="en-US" sz="225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2250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5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25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𝒄</m:t>
                        </m:r>
                      </m:num>
                      <m:den>
                        <m:r>
                          <a:rPr lang="en-US" sz="225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den>
                    </m:f>
                  </m:oMath>
                </a14:m>
                <a:endParaRPr lang="en-US" sz="2250" b="1" dirty="0">
                  <a:latin typeface="Arial Black" panose="020B0A04020102020204" pitchFamily="34" charset="0"/>
                  <a:cs typeface="Arial" panose="020B0604020202020204" pitchFamily="34" charset="0"/>
                </a:endParaRPr>
              </a:p>
              <a:p>
                <a:endParaRPr lang="en-US" sz="2250" dirty="0">
                  <a:latin typeface="Arial Black" panose="020B0A040201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250" dirty="0" err="1">
                    <a:latin typeface="Arial Black" panose="020B0A04020102020204" pitchFamily="34" charset="0"/>
                    <a:cs typeface="Arial" panose="020B0604020202020204" pitchFamily="34" charset="0"/>
                  </a:rPr>
                  <a:t>bağınıtısı</a:t>
                </a:r>
                <a:r>
                  <a:rPr lang="en-US" sz="2250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50" dirty="0" err="1">
                    <a:latin typeface="Arial Black" panose="020B0A04020102020204" pitchFamily="34" charset="0"/>
                    <a:cs typeface="Arial" panose="020B0604020202020204" pitchFamily="34" charset="0"/>
                  </a:rPr>
                  <a:t>olduğuna</a:t>
                </a:r>
                <a:r>
                  <a:rPr lang="en-US" sz="2250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50" dirty="0" err="1">
                    <a:latin typeface="Arial Black" panose="020B0A04020102020204" pitchFamily="34" charset="0"/>
                    <a:cs typeface="Arial" panose="020B0604020202020204" pitchFamily="34" charset="0"/>
                  </a:rPr>
                  <a:t>göre</a:t>
                </a:r>
                <a:r>
                  <a:rPr lang="en-US" sz="2250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; </a:t>
                </a:r>
                <a:r>
                  <a:rPr lang="en-US" sz="2250" dirty="0" err="1">
                    <a:latin typeface="Arial Black" panose="020B0A04020102020204" pitchFamily="34" charset="0"/>
                    <a:cs typeface="Arial" panose="020B0604020202020204" pitchFamily="34" charset="0"/>
                  </a:rPr>
                  <a:t>a,b,c</a:t>
                </a:r>
                <a:r>
                  <a:rPr lang="en-US" sz="2250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50" dirty="0" err="1">
                    <a:latin typeface="Arial Black" panose="020B0A04020102020204" pitchFamily="34" charset="0"/>
                    <a:cs typeface="Arial" panose="020B0604020202020204" pitchFamily="34" charset="0"/>
                  </a:rPr>
                  <a:t>açıları</a:t>
                </a:r>
                <a:r>
                  <a:rPr lang="en-US" sz="2250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50" dirty="0" err="1">
                    <a:latin typeface="Arial Black" panose="020B0A04020102020204" pitchFamily="34" charset="0"/>
                    <a:cs typeface="Arial" panose="020B0604020202020204" pitchFamily="34" charset="0"/>
                  </a:rPr>
                  <a:t>nedir</a:t>
                </a:r>
                <a:r>
                  <a:rPr lang="en-US" sz="2250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?</a:t>
                </a:r>
              </a:p>
              <a:p>
                <a:pPr algn="just"/>
                <a:endParaRPr lang="en-US" sz="2250" dirty="0">
                  <a:latin typeface="Arial Black" panose="020B0A040201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Metin kutusu 4">
                <a:extLst>
                  <a:ext uri="{FF2B5EF4-FFF2-40B4-BE49-F238E27FC236}">
                    <a16:creationId xmlns:a16="http://schemas.microsoft.com/office/drawing/2014/main" id="{DD3CA966-B692-DA8A-33B7-2724367A29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880" y="2196350"/>
                <a:ext cx="4545385" cy="2675220"/>
              </a:xfrm>
              <a:prstGeom prst="rect">
                <a:avLst/>
              </a:prstGeom>
              <a:blipFill>
                <a:blip r:embed="rId4"/>
                <a:stretch>
                  <a:fillRect l="-1879" t="-136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İkizkenar Üçgen 2">
            <a:extLst>
              <a:ext uri="{FF2B5EF4-FFF2-40B4-BE49-F238E27FC236}">
                <a16:creationId xmlns:a16="http://schemas.microsoft.com/office/drawing/2014/main" id="{8924C3CC-0BD8-4989-B531-2AF16B970AF5}"/>
              </a:ext>
            </a:extLst>
          </p:cNvPr>
          <p:cNvSpPr/>
          <p:nvPr/>
        </p:nvSpPr>
        <p:spPr>
          <a:xfrm>
            <a:off x="5291417" y="2642291"/>
            <a:ext cx="2776818" cy="1761564"/>
          </a:xfrm>
          <a:prstGeom prst="triangle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3" name="Ay 12">
            <a:extLst>
              <a:ext uri="{FF2B5EF4-FFF2-40B4-BE49-F238E27FC236}">
                <a16:creationId xmlns:a16="http://schemas.microsoft.com/office/drawing/2014/main" id="{C2F7BC0A-097C-6D71-E8E4-AC5E7AEA8FEA}"/>
              </a:ext>
            </a:extLst>
          </p:cNvPr>
          <p:cNvSpPr/>
          <p:nvPr/>
        </p:nvSpPr>
        <p:spPr>
          <a:xfrm rot="8239973">
            <a:off x="5481672" y="4141815"/>
            <a:ext cx="143926" cy="246622"/>
          </a:xfrm>
          <a:prstGeom prst="mo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4" name="Ay 13">
            <a:extLst>
              <a:ext uri="{FF2B5EF4-FFF2-40B4-BE49-F238E27FC236}">
                <a16:creationId xmlns:a16="http://schemas.microsoft.com/office/drawing/2014/main" id="{FE818FA6-A23A-5306-3E37-18D39630E953}"/>
              </a:ext>
            </a:extLst>
          </p:cNvPr>
          <p:cNvSpPr/>
          <p:nvPr/>
        </p:nvSpPr>
        <p:spPr>
          <a:xfrm rot="15714453">
            <a:off x="6588719" y="2760615"/>
            <a:ext cx="182215" cy="243617"/>
          </a:xfrm>
          <a:prstGeom prst="mo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6" name="Ay 15">
            <a:extLst>
              <a:ext uri="{FF2B5EF4-FFF2-40B4-BE49-F238E27FC236}">
                <a16:creationId xmlns:a16="http://schemas.microsoft.com/office/drawing/2014/main" id="{B016C714-3C80-1899-8AB0-B52CCAD21C27}"/>
              </a:ext>
            </a:extLst>
          </p:cNvPr>
          <p:cNvSpPr/>
          <p:nvPr/>
        </p:nvSpPr>
        <p:spPr>
          <a:xfrm rot="1182401">
            <a:off x="7713255" y="4130646"/>
            <a:ext cx="143926" cy="246622"/>
          </a:xfrm>
          <a:prstGeom prst="mo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1" name="Metin kutusu 20">
            <a:extLst>
              <a:ext uri="{FF2B5EF4-FFF2-40B4-BE49-F238E27FC236}">
                <a16:creationId xmlns:a16="http://schemas.microsoft.com/office/drawing/2014/main" id="{5557E5E0-4AF4-6F61-AE89-935EBF122F13}"/>
              </a:ext>
            </a:extLst>
          </p:cNvPr>
          <p:cNvSpPr txBox="1"/>
          <p:nvPr/>
        </p:nvSpPr>
        <p:spPr>
          <a:xfrm>
            <a:off x="6574348" y="2917701"/>
            <a:ext cx="26684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solidFill>
                  <a:srgbClr val="0070C0"/>
                </a:solidFill>
              </a:rPr>
              <a:t>a</a:t>
            </a:r>
          </a:p>
        </p:txBody>
      </p:sp>
      <p:sp>
        <p:nvSpPr>
          <p:cNvPr id="22" name="Metin kutusu 21">
            <a:extLst>
              <a:ext uri="{FF2B5EF4-FFF2-40B4-BE49-F238E27FC236}">
                <a16:creationId xmlns:a16="http://schemas.microsoft.com/office/drawing/2014/main" id="{0DF3867C-EBDE-6B87-A949-18D99E3BDE43}"/>
              </a:ext>
            </a:extLst>
          </p:cNvPr>
          <p:cNvSpPr txBox="1"/>
          <p:nvPr/>
        </p:nvSpPr>
        <p:spPr>
          <a:xfrm>
            <a:off x="7424648" y="4013620"/>
            <a:ext cx="26684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solidFill>
                  <a:srgbClr val="0070C0"/>
                </a:solidFill>
              </a:rPr>
              <a:t>c</a:t>
            </a:r>
          </a:p>
        </p:txBody>
      </p:sp>
      <p:sp>
        <p:nvSpPr>
          <p:cNvPr id="23" name="Metin kutusu 22">
            <a:extLst>
              <a:ext uri="{FF2B5EF4-FFF2-40B4-BE49-F238E27FC236}">
                <a16:creationId xmlns:a16="http://schemas.microsoft.com/office/drawing/2014/main" id="{00D45BEE-ADA7-5D5D-1755-FBD206630DF3}"/>
              </a:ext>
            </a:extLst>
          </p:cNvPr>
          <p:cNvSpPr txBox="1"/>
          <p:nvPr/>
        </p:nvSpPr>
        <p:spPr>
          <a:xfrm>
            <a:off x="5647431" y="4072046"/>
            <a:ext cx="26684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solidFill>
                  <a:srgbClr val="0070C0"/>
                </a:solidFill>
              </a:rPr>
              <a:t>b</a:t>
            </a:r>
          </a:p>
        </p:txBody>
      </p:sp>
      <p:sp>
        <p:nvSpPr>
          <p:cNvPr id="24" name="Metin kutusu 23">
            <a:extLst>
              <a:ext uri="{FF2B5EF4-FFF2-40B4-BE49-F238E27FC236}">
                <a16:creationId xmlns:a16="http://schemas.microsoft.com/office/drawing/2014/main" id="{8A97E2E2-71CF-EB94-EFE2-EB9ED1C4D2D5}"/>
              </a:ext>
            </a:extLst>
          </p:cNvPr>
          <p:cNvSpPr txBox="1"/>
          <p:nvPr/>
        </p:nvSpPr>
        <p:spPr>
          <a:xfrm>
            <a:off x="6404418" y="2357291"/>
            <a:ext cx="330540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</a:p>
        </p:txBody>
      </p:sp>
      <p:sp>
        <p:nvSpPr>
          <p:cNvPr id="37" name="Metin kutusu 36">
            <a:extLst>
              <a:ext uri="{FF2B5EF4-FFF2-40B4-BE49-F238E27FC236}">
                <a16:creationId xmlns:a16="http://schemas.microsoft.com/office/drawing/2014/main" id="{DAAFC6E8-2A44-3432-666C-E1B03F99D6B3}"/>
              </a:ext>
            </a:extLst>
          </p:cNvPr>
          <p:cNvSpPr txBox="1"/>
          <p:nvPr/>
        </p:nvSpPr>
        <p:spPr>
          <a:xfrm>
            <a:off x="5173599" y="4410228"/>
            <a:ext cx="319318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</a:p>
        </p:txBody>
      </p:sp>
      <p:sp>
        <p:nvSpPr>
          <p:cNvPr id="38" name="Metin kutusu 37">
            <a:extLst>
              <a:ext uri="{FF2B5EF4-FFF2-40B4-BE49-F238E27FC236}">
                <a16:creationId xmlns:a16="http://schemas.microsoft.com/office/drawing/2014/main" id="{1743FBC0-9F66-0727-256D-1EE42287C538}"/>
              </a:ext>
            </a:extLst>
          </p:cNvPr>
          <p:cNvSpPr txBox="1"/>
          <p:nvPr/>
        </p:nvSpPr>
        <p:spPr>
          <a:xfrm>
            <a:off x="8090018" y="4126756"/>
            <a:ext cx="311304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7AACF97-B07B-CBB0-74DD-F5A2809F5670}"/>
              </a:ext>
            </a:extLst>
          </p:cNvPr>
          <p:cNvSpPr txBox="1"/>
          <p:nvPr/>
        </p:nvSpPr>
        <p:spPr>
          <a:xfrm>
            <a:off x="582069" y="582069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ÖRNEK-1</a:t>
            </a:r>
            <a:endParaRPr dirty="0"/>
          </a:p>
        </p:txBody>
      </p:sp>
      <p:pic>
        <p:nvPicPr>
          <p:cNvPr id="4" name="8_9">
            <a:hlinkClick r:id="" action="ppaction://media"/>
            <a:extLst>
              <a:ext uri="{FF2B5EF4-FFF2-40B4-BE49-F238E27FC236}">
                <a16:creationId xmlns:a16="http://schemas.microsoft.com/office/drawing/2014/main" id="{3B6F1DD5-8E44-B2E3-8A15-67B70ACF4B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08485" y="627593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442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8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745</TotalTime>
  <Words>1628</Words>
  <Application>Microsoft Office PowerPoint</Application>
  <PresentationFormat>Ekran Gösterisi (4:3)</PresentationFormat>
  <Paragraphs>586</Paragraphs>
  <Slides>59</Slides>
  <Notes>0</Notes>
  <HiddenSlides>0</HiddenSlides>
  <MMClips>35</MMClips>
  <ScaleCrop>false</ScaleCrop>
  <HeadingPairs>
    <vt:vector size="8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59</vt:i4>
      </vt:variant>
    </vt:vector>
  </HeadingPairs>
  <TitlesOfParts>
    <vt:vector size="66" baseType="lpstr">
      <vt:lpstr>Arial</vt:lpstr>
      <vt:lpstr>Arial Black</vt:lpstr>
      <vt:lpstr>Calibri</vt:lpstr>
      <vt:lpstr>Cambria Math</vt:lpstr>
      <vt:lpstr>Droid Sans</vt:lpstr>
      <vt:lpstr>Office Theme</vt:lpstr>
      <vt:lpstr>Bitmap Image</vt:lpstr>
      <vt:lpstr>TEMEL MATEMATİK-I</vt:lpstr>
      <vt:lpstr>ÜÇGENDE AÇILAR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ÜÇGENİN DİĞER ÖZELLİKLERİ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ALIŞTIRMALAR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Ayşe Cansev Özdemir</dc:creator>
  <cp:keywords/>
  <dc:description>generated using python-pptx</dc:description>
  <cp:lastModifiedBy>qwer öz</cp:lastModifiedBy>
  <cp:revision>372</cp:revision>
  <dcterms:created xsi:type="dcterms:W3CDTF">2013-01-27T09:14:16Z</dcterms:created>
  <dcterms:modified xsi:type="dcterms:W3CDTF">2025-12-07T08:20:30Z</dcterms:modified>
  <cp:category/>
</cp:coreProperties>
</file>